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2.xml" ContentType="application/vnd.openxmlformats-officedocument.presentationml.tags+xml"/>
  <Override PartName="/ppt/notesSlides/notesSlide3.xml" ContentType="application/vnd.openxmlformats-officedocument.presentationml.notesSlide+xml"/>
  <Override PartName="/ppt/tags/tag7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charts/chart1.xml" ContentType="application/vnd.openxmlformats-officedocument.drawingml.chart+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55" r:id="rId4"/>
    <p:sldMasterId id="2147483950" r:id="rId5"/>
    <p:sldMasterId id="2147483968" r:id="rId6"/>
    <p:sldMasterId id="2147483977" r:id="rId7"/>
    <p:sldMasterId id="2147483992" r:id="rId8"/>
    <p:sldMasterId id="2147484002" r:id="rId9"/>
    <p:sldMasterId id="2147484019" r:id="rId10"/>
    <p:sldMasterId id="2147484031" r:id="rId11"/>
    <p:sldMasterId id="2147484040" r:id="rId12"/>
    <p:sldMasterId id="2147484055" r:id="rId13"/>
    <p:sldMasterId id="2147484060" r:id="rId14"/>
  </p:sldMasterIdLst>
  <p:notesMasterIdLst>
    <p:notesMasterId r:id="rId52"/>
  </p:notesMasterIdLst>
  <p:handoutMasterIdLst>
    <p:handoutMasterId r:id="rId53"/>
  </p:handoutMasterIdLst>
  <p:sldIdLst>
    <p:sldId id="743" r:id="rId15"/>
    <p:sldId id="826" r:id="rId16"/>
    <p:sldId id="872" r:id="rId17"/>
    <p:sldId id="830" r:id="rId18"/>
    <p:sldId id="883" r:id="rId19"/>
    <p:sldId id="828" r:id="rId20"/>
    <p:sldId id="825" r:id="rId21"/>
    <p:sldId id="884" r:id="rId22"/>
    <p:sldId id="893" r:id="rId23"/>
    <p:sldId id="894" r:id="rId24"/>
    <p:sldId id="886" r:id="rId25"/>
    <p:sldId id="887" r:id="rId26"/>
    <p:sldId id="888" r:id="rId27"/>
    <p:sldId id="889" r:id="rId28"/>
    <p:sldId id="890" r:id="rId29"/>
    <p:sldId id="891" r:id="rId30"/>
    <p:sldId id="892" r:id="rId31"/>
    <p:sldId id="823" r:id="rId32"/>
    <p:sldId id="841" r:id="rId33"/>
    <p:sldId id="866" r:id="rId34"/>
    <p:sldId id="851" r:id="rId35"/>
    <p:sldId id="852" r:id="rId36"/>
    <p:sldId id="880" r:id="rId37"/>
    <p:sldId id="853" r:id="rId38"/>
    <p:sldId id="856" r:id="rId39"/>
    <p:sldId id="858" r:id="rId40"/>
    <p:sldId id="873" r:id="rId41"/>
    <p:sldId id="839" r:id="rId42"/>
    <p:sldId id="869" r:id="rId43"/>
    <p:sldId id="868" r:id="rId44"/>
    <p:sldId id="859" r:id="rId45"/>
    <p:sldId id="860" r:id="rId46"/>
    <p:sldId id="861" r:id="rId47"/>
    <p:sldId id="862" r:id="rId48"/>
    <p:sldId id="863" r:id="rId49"/>
    <p:sldId id="864" r:id="rId50"/>
    <p:sldId id="865" r:id="rId51"/>
  </p:sldIdLst>
  <p:sldSz cx="9906000" cy="6858000" type="A4"/>
  <p:notesSz cx="6807200" cy="9939338"/>
  <p:custDataLst>
    <p:tags r:id="rId54"/>
  </p:custDataLst>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3120" userDrawn="1">
          <p15:clr>
            <a:srgbClr val="A4A3A4"/>
          </p15:clr>
        </p15:guide>
        <p15:guide id="3" orient="horz" pos="7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D5E2FF"/>
    <a:srgbClr val="F5CFDA"/>
    <a:srgbClr val="E686A1"/>
    <a:srgbClr val="0B6AB4"/>
    <a:srgbClr val="FFFFE5"/>
    <a:srgbClr val="D1E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79" autoAdjust="0"/>
    <p:restoredTop sz="94024" autoAdjust="0"/>
  </p:normalViewPr>
  <p:slideViewPr>
    <p:cSldViewPr snapToGrid="0" showGuides="1">
      <p:cViewPr varScale="1">
        <p:scale>
          <a:sx n="64" d="100"/>
          <a:sy n="64" d="100"/>
        </p:scale>
        <p:origin x="948" y="60"/>
      </p:cViewPr>
      <p:guideLst>
        <p:guide pos="3120"/>
        <p:guide orient="horz" pos="73"/>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60" d="100"/>
          <a:sy n="60" d="100"/>
        </p:scale>
        <p:origin x="2778" y="6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76325344952796E-2"/>
          <c:y val="3.776325344952796E-2"/>
          <c:w val="0.92447349310094407"/>
          <c:h val="0.92447349310094407"/>
        </c:manualLayout>
      </c:layout>
      <c:pieChart>
        <c:varyColors val="0"/>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A76AD-BED1-9648-A681-C352E765CC1C}" type="doc">
      <dgm:prSet loTypeId="urn:microsoft.com/office/officeart/2005/8/layout/matrix1" loCatId="matrix" qsTypeId="urn:microsoft.com/office/officeart/2005/8/quickstyle/simple2" qsCatId="simple" csTypeId="urn:microsoft.com/office/officeart/2005/8/colors/accent5_3" csCatId="accent5" phldr="1"/>
      <dgm:spPr/>
      <dgm:t>
        <a:bodyPr/>
        <a:lstStyle/>
        <a:p>
          <a:endParaRPr lang="en-US"/>
        </a:p>
      </dgm:t>
    </dgm:pt>
    <dgm:pt modelId="{734A7FAD-C0E0-E342-B203-F13BFC7134DD}">
      <dgm:prSet phldrT="[Text]" custT="1"/>
      <dgm:spPr/>
      <dgm:t>
        <a:bodyPr/>
        <a:lstStyle/>
        <a:p>
          <a:pPr algn="ctr"/>
          <a:r>
            <a:rPr lang="en-US" sz="1400" b="0" i="0" dirty="0">
              <a:latin typeface="MS PGothic" panose="020B0600070205080204" pitchFamily="34" charset="-128"/>
              <a:ea typeface="MS PGothic" panose="020B0600070205080204" pitchFamily="34" charset="-128"/>
              <a:cs typeface="Calibri" panose="020F0502020204030204" pitchFamily="34" charset="0"/>
            </a:rPr>
            <a:t>指導原則</a:t>
          </a:r>
        </a:p>
      </dgm:t>
    </dgm:pt>
    <dgm:pt modelId="{3D5B53D6-CF5B-624B-BBDB-A03E131E2FDF}" type="parTrans" cxnId="{D0A8D41A-252A-4149-A74E-E0E9C1CD1AA2}">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549CA2F8-F7FD-754A-AA0B-1D4297C58488}" type="sibTrans" cxnId="{D0A8D41A-252A-4149-A74E-E0E9C1CD1AA2}">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5FDD5704-C04C-B146-B926-81AAA35F1A1C}">
      <dgm:prSet phldrT="[Text]" custT="1"/>
      <dgm:spPr/>
      <dgm:t>
        <a:bodyPr/>
        <a:lstStyle/>
        <a:p>
          <a:endParaRPr lang="en-US" altLang="ja-JP" sz="1400" b="0" i="0" dirty="0">
            <a:latin typeface="MS PGothic" panose="020B0600070205080204" pitchFamily="34" charset="-128"/>
            <a:ea typeface="MS PGothic" panose="020B0600070205080204" pitchFamily="34" charset="-128"/>
          </a:endParaRPr>
        </a:p>
        <a:p>
          <a:r>
            <a:rPr lang="ja-JP" altLang="en-US" sz="1400" b="0" i="0">
              <a:latin typeface="MS PGothic" panose="020B0600070205080204" pitchFamily="34" charset="-128"/>
              <a:ea typeface="MS PGothic" panose="020B0600070205080204" pitchFamily="34" charset="-128"/>
            </a:rPr>
            <a:t>オペレーショナルリスク</a:t>
          </a:r>
          <a:endParaRPr lang="en-US" altLang="ja-JP" sz="1400" b="0" i="0" dirty="0">
            <a:latin typeface="MS PGothic" panose="020B0600070205080204" pitchFamily="34" charset="-128"/>
            <a:ea typeface="MS PGothic" panose="020B0600070205080204" pitchFamily="34" charset="-128"/>
          </a:endParaRPr>
        </a:p>
        <a:p>
          <a:r>
            <a:rPr lang="ja-JP" altLang="en-US" sz="1400" b="0" i="0">
              <a:latin typeface="MS PGothic" panose="020B0600070205080204" pitchFamily="34" charset="-128"/>
              <a:ea typeface="MS PGothic" panose="020B0600070205080204" pitchFamily="34" charset="-128"/>
            </a:rPr>
            <a:t>ストライキ・人材流出</a:t>
          </a:r>
          <a:endParaRPr lang="en-US" sz="1400" b="0" i="0" dirty="0">
            <a:latin typeface="MS PGothic" panose="020B0600070205080204" pitchFamily="34" charset="-128"/>
            <a:ea typeface="MS PGothic" panose="020B0600070205080204" pitchFamily="34" charset="-128"/>
          </a:endParaRPr>
        </a:p>
      </dgm:t>
    </dgm:pt>
    <dgm:pt modelId="{2374B80E-1F1F-AB40-B872-37587209098B}" type="parTrans" cxnId="{D06CB6D1-75D7-2E42-B1AC-234EB13DDEE5}">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41F52A7F-A9CE-674B-A8FD-784F123A789A}" type="sibTrans" cxnId="{D06CB6D1-75D7-2E42-B1AC-234EB13DDEE5}">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70F75AC7-9E9A-8840-A7A2-C7D7A82B4997}">
      <dgm:prSet phldrT="[Text]" custT="1"/>
      <dgm:spPr/>
      <dgm:t>
        <a:bodyPr/>
        <a:lstStyle/>
        <a:p>
          <a:r>
            <a:rPr lang="ja-JP" altLang="en-US" sz="1400" b="0" i="0" dirty="0">
              <a:latin typeface="MS PGothic" panose="020B0600070205080204" pitchFamily="34" charset="-128"/>
              <a:ea typeface="MS PGothic" panose="020B0600070205080204" pitchFamily="34" charset="-128"/>
            </a:rPr>
            <a:t>レピュテーション</a:t>
          </a:r>
          <a:br>
            <a:rPr lang="en-US" altLang="ja-JP" sz="1400" b="0" i="0" dirty="0">
              <a:latin typeface="MS PGothic" panose="020B0600070205080204" pitchFamily="34" charset="-128"/>
              <a:ea typeface="MS PGothic" panose="020B0600070205080204" pitchFamily="34" charset="-128"/>
            </a:rPr>
          </a:br>
          <a:r>
            <a:rPr lang="ja-JP" altLang="en-US" sz="1400" b="0" i="0" dirty="0">
              <a:latin typeface="MS PGothic" panose="020B0600070205080204" pitchFamily="34" charset="-128"/>
              <a:ea typeface="MS PGothic" panose="020B0600070205080204" pitchFamily="34" charset="-128"/>
            </a:rPr>
            <a:t>（評判）リスク</a:t>
          </a:r>
          <a:endParaRPr lang="en-US" altLang="ja-JP" sz="1400" b="0" i="0" dirty="0">
            <a:latin typeface="MS PGothic" panose="020B0600070205080204" pitchFamily="34" charset="-128"/>
            <a:ea typeface="MS PGothic" panose="020B0600070205080204" pitchFamily="34" charset="-128"/>
          </a:endParaRPr>
        </a:p>
        <a:p>
          <a:r>
            <a:rPr lang="ja-JP" altLang="en-US" sz="1400" b="0" i="0" dirty="0">
              <a:latin typeface="MS PGothic" panose="020B0600070205080204" pitchFamily="34" charset="-128"/>
              <a:ea typeface="MS PGothic" panose="020B0600070205080204" pitchFamily="34" charset="-128"/>
            </a:rPr>
            <a:t>不買運動・</a:t>
          </a:r>
          <a:endParaRPr lang="en-US" altLang="ja-JP" sz="1400" b="0" i="0" dirty="0">
            <a:latin typeface="MS PGothic" panose="020B0600070205080204" pitchFamily="34" charset="-128"/>
            <a:ea typeface="MS PGothic" panose="020B0600070205080204" pitchFamily="34" charset="-128"/>
          </a:endParaRPr>
        </a:p>
        <a:p>
          <a:r>
            <a:rPr lang="ja-JP" altLang="en-US" sz="1400" b="0" i="0" dirty="0">
              <a:latin typeface="MS PGothic" panose="020B0600070205080204" pitchFamily="34" charset="-128"/>
              <a:ea typeface="MS PGothic" panose="020B0600070205080204" pitchFamily="34" charset="-128"/>
            </a:rPr>
            <a:t>ＳＮＳでの炎上</a:t>
          </a:r>
          <a:endParaRPr lang="en-US" sz="1400" b="0" i="0" dirty="0">
            <a:latin typeface="MS PGothic" panose="020B0600070205080204" pitchFamily="34" charset="-128"/>
            <a:ea typeface="MS PGothic" panose="020B0600070205080204" pitchFamily="34" charset="-128"/>
          </a:endParaRPr>
        </a:p>
      </dgm:t>
    </dgm:pt>
    <dgm:pt modelId="{D5DEB7FA-01F1-7D4D-ADFB-4B524A3E429F}" type="parTrans" cxnId="{0D816031-B766-9740-8CA3-0E0F7C3CF0A6}">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0D60A3C3-22BC-DC43-9655-293185823314}" type="sibTrans" cxnId="{0D816031-B766-9740-8CA3-0E0F7C3CF0A6}">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5F039402-AFDD-EB4F-9822-9F765FB1ACB8}">
      <dgm:prSet phldrT="[Text]" custT="1"/>
      <dgm:spPr/>
      <dgm:t>
        <a:bodyPr/>
        <a:lstStyle/>
        <a:p>
          <a:endParaRPr lang="en-US" altLang="ja-JP" sz="1400" b="0" i="0" dirty="0">
            <a:latin typeface="MS PGothic" panose="020B0600070205080204" pitchFamily="34" charset="-128"/>
            <a:ea typeface="MS PGothic" panose="020B0600070205080204" pitchFamily="34" charset="-128"/>
          </a:endParaRPr>
        </a:p>
        <a:p>
          <a:r>
            <a:rPr lang="ja-JP" altLang="en-US" sz="1400" b="0" i="0">
              <a:latin typeface="MS PGothic" panose="020B0600070205080204" pitchFamily="34" charset="-128"/>
              <a:ea typeface="MS PGothic" panose="020B0600070205080204" pitchFamily="34" charset="-128"/>
            </a:rPr>
            <a:t>法務</a:t>
          </a:r>
          <a:r>
            <a:rPr lang="ja-JP" altLang="en-US" sz="1400" b="0" i="0" dirty="0">
              <a:latin typeface="MS PGothic" panose="020B0600070205080204" pitchFamily="34" charset="-128"/>
              <a:ea typeface="MS PGothic" panose="020B0600070205080204" pitchFamily="34" charset="-128"/>
            </a:rPr>
            <a:t>リスク</a:t>
          </a:r>
          <a:endParaRPr lang="en-US" altLang="ja-JP" sz="1400" b="0" i="0" dirty="0">
            <a:latin typeface="MS PGothic" panose="020B0600070205080204" pitchFamily="34" charset="-128"/>
            <a:ea typeface="MS PGothic" panose="020B0600070205080204" pitchFamily="34" charset="-128"/>
          </a:endParaRPr>
        </a:p>
        <a:p>
          <a:r>
            <a:rPr lang="ja-JP" altLang="en-US" sz="1400" b="0" i="0" dirty="0">
              <a:latin typeface="MS PGothic" panose="020B0600070205080204" pitchFamily="34" charset="-128"/>
              <a:ea typeface="MS PGothic" panose="020B0600070205080204" pitchFamily="34" charset="-128"/>
            </a:rPr>
            <a:t>訴訟・行政罰</a:t>
          </a:r>
          <a:endParaRPr lang="en-US" sz="1400" b="0" i="0" dirty="0">
            <a:latin typeface="MS PGothic" panose="020B0600070205080204" pitchFamily="34" charset="-128"/>
            <a:ea typeface="MS PGothic" panose="020B0600070205080204" pitchFamily="34" charset="-128"/>
          </a:endParaRPr>
        </a:p>
      </dgm:t>
    </dgm:pt>
    <dgm:pt modelId="{730EB315-640C-3249-BC51-064434C7F97B}" type="parTrans" cxnId="{A6830498-855B-FC45-BB67-C0D14A67BA9E}">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0C632B87-454A-B445-808D-CCE1D9B47765}" type="sibTrans" cxnId="{A6830498-855B-FC45-BB67-C0D14A67BA9E}">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31C7351E-8C54-5840-A107-4571F2CFDF88}">
      <dgm:prSet phldrT="[Text]" custT="1"/>
      <dgm:spPr/>
      <dgm:t>
        <a:bodyPr/>
        <a:lstStyle/>
        <a:p>
          <a:r>
            <a:rPr lang="ja-JP" altLang="en-US" sz="1400" b="0" i="0" dirty="0">
              <a:latin typeface="MS PGothic" panose="020B0600070205080204" pitchFamily="34" charset="-128"/>
              <a:ea typeface="MS PGothic" panose="020B0600070205080204" pitchFamily="34" charset="-128"/>
            </a:rPr>
            <a:t>財務リスク</a:t>
          </a:r>
          <a:endParaRPr lang="en-US" altLang="ja-JP" sz="1400" b="0" i="0" dirty="0">
            <a:latin typeface="MS PGothic" panose="020B0600070205080204" pitchFamily="34" charset="-128"/>
            <a:ea typeface="MS PGothic" panose="020B0600070205080204" pitchFamily="34" charset="-128"/>
          </a:endParaRPr>
        </a:p>
        <a:p>
          <a:r>
            <a:rPr lang="ja-JP" altLang="en-US" sz="1400" b="0" i="0" dirty="0">
              <a:latin typeface="MS PGothic" panose="020B0600070205080204" pitchFamily="34" charset="-128"/>
              <a:ea typeface="MS PGothic" panose="020B0600070205080204" pitchFamily="34" charset="-128"/>
            </a:rPr>
            <a:t>株価下落・</a:t>
          </a:r>
          <a:endParaRPr lang="en-US" altLang="ja-JP" sz="1400" b="0" i="0" dirty="0">
            <a:latin typeface="MS PGothic" panose="020B0600070205080204" pitchFamily="34" charset="-128"/>
            <a:ea typeface="MS PGothic" panose="020B0600070205080204" pitchFamily="34" charset="-128"/>
          </a:endParaRPr>
        </a:p>
        <a:p>
          <a:r>
            <a:rPr lang="ja-JP" altLang="en-US" sz="1400" b="0" i="0" dirty="0">
              <a:latin typeface="MS PGothic" panose="020B0600070205080204" pitchFamily="34" charset="-128"/>
              <a:ea typeface="MS PGothic" panose="020B0600070205080204" pitchFamily="34" charset="-128"/>
            </a:rPr>
            <a:t>ダイベストメント</a:t>
          </a:r>
          <a:br>
            <a:rPr lang="en-US" altLang="ja-JP" sz="1400" b="0" i="0" dirty="0">
              <a:latin typeface="MS PGothic" panose="020B0600070205080204" pitchFamily="34" charset="-128"/>
              <a:ea typeface="MS PGothic" panose="020B0600070205080204" pitchFamily="34" charset="-128"/>
            </a:rPr>
          </a:br>
          <a:endParaRPr lang="en-US" sz="1400" b="0" i="0" dirty="0">
            <a:latin typeface="MS PGothic" panose="020B0600070205080204" pitchFamily="34" charset="-128"/>
            <a:ea typeface="MS PGothic" panose="020B0600070205080204" pitchFamily="34" charset="-128"/>
          </a:endParaRPr>
        </a:p>
      </dgm:t>
    </dgm:pt>
    <dgm:pt modelId="{6E4360EA-16C5-9A48-9678-96D6B9233D9E}" type="parTrans" cxnId="{4A1F2D76-2E4E-5E42-BB12-2D9189F11E33}">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AD460EC7-50A1-3A4E-A899-43A2C063E8C7}" type="sibTrans" cxnId="{4A1F2D76-2E4E-5E42-BB12-2D9189F11E33}">
      <dgm:prSet/>
      <dgm:spPr/>
      <dgm:t>
        <a:bodyPr/>
        <a:lstStyle/>
        <a:p>
          <a:endParaRPr lang="en-US" sz="1100" b="0" i="0">
            <a:solidFill>
              <a:schemeClr val="tx1"/>
            </a:solidFill>
            <a:latin typeface="MS PGothic" panose="020B0600070205080204" pitchFamily="34" charset="-128"/>
            <a:ea typeface="MS PGothic" panose="020B0600070205080204" pitchFamily="34" charset="-128"/>
          </a:endParaRPr>
        </a:p>
      </dgm:t>
    </dgm:pt>
    <dgm:pt modelId="{1BC3EB8E-AF8C-434D-BC25-01023976EE58}" type="pres">
      <dgm:prSet presAssocID="{54BA76AD-BED1-9648-A681-C352E765CC1C}" presName="diagram" presStyleCnt="0">
        <dgm:presLayoutVars>
          <dgm:chMax val="1"/>
          <dgm:dir/>
          <dgm:animLvl val="ctr"/>
          <dgm:resizeHandles val="exact"/>
        </dgm:presLayoutVars>
      </dgm:prSet>
      <dgm:spPr/>
    </dgm:pt>
    <dgm:pt modelId="{6E6FD798-D57C-D445-8DCC-28ADBCD29461}" type="pres">
      <dgm:prSet presAssocID="{54BA76AD-BED1-9648-A681-C352E765CC1C}" presName="matrix" presStyleCnt="0"/>
      <dgm:spPr/>
    </dgm:pt>
    <dgm:pt modelId="{3DFC53BC-4CD8-1545-9949-320014909352}" type="pres">
      <dgm:prSet presAssocID="{54BA76AD-BED1-9648-A681-C352E765CC1C}" presName="tile1" presStyleLbl="node1" presStyleIdx="0" presStyleCnt="4" custLinFactNeighborX="-1521" custLinFactNeighborY="241"/>
      <dgm:spPr/>
    </dgm:pt>
    <dgm:pt modelId="{CF1F2741-7C82-C142-A1BE-9160A9A1AA46}" type="pres">
      <dgm:prSet presAssocID="{54BA76AD-BED1-9648-A681-C352E765CC1C}" presName="tile1text" presStyleLbl="node1" presStyleIdx="0" presStyleCnt="4">
        <dgm:presLayoutVars>
          <dgm:chMax val="0"/>
          <dgm:chPref val="0"/>
          <dgm:bulletEnabled val="1"/>
        </dgm:presLayoutVars>
      </dgm:prSet>
      <dgm:spPr/>
    </dgm:pt>
    <dgm:pt modelId="{8E7205A4-933E-7C45-AAE5-2D474F04F2B1}" type="pres">
      <dgm:prSet presAssocID="{54BA76AD-BED1-9648-A681-C352E765CC1C}" presName="tile2" presStyleLbl="node1" presStyleIdx="1" presStyleCnt="4" custLinFactNeighborX="18804" custLinFactNeighborY="-3774"/>
      <dgm:spPr/>
    </dgm:pt>
    <dgm:pt modelId="{D2E7233A-4613-3945-AA20-755CCC904AA7}" type="pres">
      <dgm:prSet presAssocID="{54BA76AD-BED1-9648-A681-C352E765CC1C}" presName="tile2text" presStyleLbl="node1" presStyleIdx="1" presStyleCnt="4">
        <dgm:presLayoutVars>
          <dgm:chMax val="0"/>
          <dgm:chPref val="0"/>
          <dgm:bulletEnabled val="1"/>
        </dgm:presLayoutVars>
      </dgm:prSet>
      <dgm:spPr/>
    </dgm:pt>
    <dgm:pt modelId="{37D0A83B-94CC-4442-AC1C-C6CDAECF635F}" type="pres">
      <dgm:prSet presAssocID="{54BA76AD-BED1-9648-A681-C352E765CC1C}" presName="tile3" presStyleLbl="node1" presStyleIdx="2" presStyleCnt="4" custLinFactNeighborX="-1522" custLinFactNeighborY="1960"/>
      <dgm:spPr/>
    </dgm:pt>
    <dgm:pt modelId="{F4D7C098-1718-9D44-9E83-E0ACB89DC45F}" type="pres">
      <dgm:prSet presAssocID="{54BA76AD-BED1-9648-A681-C352E765CC1C}" presName="tile3text" presStyleLbl="node1" presStyleIdx="2" presStyleCnt="4">
        <dgm:presLayoutVars>
          <dgm:chMax val="0"/>
          <dgm:chPref val="0"/>
          <dgm:bulletEnabled val="1"/>
        </dgm:presLayoutVars>
      </dgm:prSet>
      <dgm:spPr/>
    </dgm:pt>
    <dgm:pt modelId="{47266498-D12A-8B47-AB7B-DC4EFFD5035D}" type="pres">
      <dgm:prSet presAssocID="{54BA76AD-BED1-9648-A681-C352E765CC1C}" presName="tile4" presStyleLbl="node1" presStyleIdx="3" presStyleCnt="4" custLinFactNeighborX="1421" custLinFactNeighborY="3362"/>
      <dgm:spPr/>
    </dgm:pt>
    <dgm:pt modelId="{C5385D7C-A5B2-8D4A-AA3C-7A12CFCFCD84}" type="pres">
      <dgm:prSet presAssocID="{54BA76AD-BED1-9648-A681-C352E765CC1C}" presName="tile4text" presStyleLbl="node1" presStyleIdx="3" presStyleCnt="4">
        <dgm:presLayoutVars>
          <dgm:chMax val="0"/>
          <dgm:chPref val="0"/>
          <dgm:bulletEnabled val="1"/>
        </dgm:presLayoutVars>
      </dgm:prSet>
      <dgm:spPr/>
    </dgm:pt>
    <dgm:pt modelId="{AE46CC35-59A3-694E-8681-7B24BBA5A11C}" type="pres">
      <dgm:prSet presAssocID="{54BA76AD-BED1-9648-A681-C352E765CC1C}" presName="centerTile" presStyleLbl="fgShp" presStyleIdx="0" presStyleCnt="1" custScaleX="99652" custScaleY="77193">
        <dgm:presLayoutVars>
          <dgm:chMax val="0"/>
          <dgm:chPref val="0"/>
        </dgm:presLayoutVars>
      </dgm:prSet>
      <dgm:spPr/>
    </dgm:pt>
  </dgm:ptLst>
  <dgm:cxnLst>
    <dgm:cxn modelId="{8321F504-D428-7A42-B630-F107A68BA69A}" type="presOf" srcId="{31C7351E-8C54-5840-A107-4571F2CFDF88}" destId="{C5385D7C-A5B2-8D4A-AA3C-7A12CFCFCD84}" srcOrd="1" destOrd="0" presId="urn:microsoft.com/office/officeart/2005/8/layout/matrix1"/>
    <dgm:cxn modelId="{EB5E981A-4251-2C4F-8335-946A4922E7F0}" type="presOf" srcId="{5F039402-AFDD-EB4F-9822-9F765FB1ACB8}" destId="{D2E7233A-4613-3945-AA20-755CCC904AA7}" srcOrd="1" destOrd="0" presId="urn:microsoft.com/office/officeart/2005/8/layout/matrix1"/>
    <dgm:cxn modelId="{D0A8D41A-252A-4149-A74E-E0E9C1CD1AA2}" srcId="{54BA76AD-BED1-9648-A681-C352E765CC1C}" destId="{734A7FAD-C0E0-E342-B203-F13BFC7134DD}" srcOrd="0" destOrd="0" parTransId="{3D5B53D6-CF5B-624B-BBDB-A03E131E2FDF}" sibTransId="{549CA2F8-F7FD-754A-AA0B-1D4297C58488}"/>
    <dgm:cxn modelId="{19AB791F-1BA0-E540-8B6E-643186FF8E04}" type="presOf" srcId="{5F039402-AFDD-EB4F-9822-9F765FB1ACB8}" destId="{8E7205A4-933E-7C45-AAE5-2D474F04F2B1}" srcOrd="0" destOrd="0" presId="urn:microsoft.com/office/officeart/2005/8/layout/matrix1"/>
    <dgm:cxn modelId="{0D816031-B766-9740-8CA3-0E0F7C3CF0A6}" srcId="{734A7FAD-C0E0-E342-B203-F13BFC7134DD}" destId="{70F75AC7-9E9A-8840-A7A2-C7D7A82B4997}" srcOrd="2" destOrd="0" parTransId="{D5DEB7FA-01F1-7D4D-ADFB-4B524A3E429F}" sibTransId="{0D60A3C3-22BC-DC43-9655-293185823314}"/>
    <dgm:cxn modelId="{D483286C-5B84-DD4C-BACC-DC8DF1687AA6}" type="presOf" srcId="{54BA76AD-BED1-9648-A681-C352E765CC1C}" destId="{1BC3EB8E-AF8C-434D-BC25-01023976EE58}" srcOrd="0" destOrd="0" presId="urn:microsoft.com/office/officeart/2005/8/layout/matrix1"/>
    <dgm:cxn modelId="{4A1F2D76-2E4E-5E42-BB12-2D9189F11E33}" srcId="{734A7FAD-C0E0-E342-B203-F13BFC7134DD}" destId="{31C7351E-8C54-5840-A107-4571F2CFDF88}" srcOrd="3" destOrd="0" parTransId="{6E4360EA-16C5-9A48-9678-96D6B9233D9E}" sibTransId="{AD460EC7-50A1-3A4E-A899-43A2C063E8C7}"/>
    <dgm:cxn modelId="{A6830498-855B-FC45-BB67-C0D14A67BA9E}" srcId="{734A7FAD-C0E0-E342-B203-F13BFC7134DD}" destId="{5F039402-AFDD-EB4F-9822-9F765FB1ACB8}" srcOrd="1" destOrd="0" parTransId="{730EB315-640C-3249-BC51-064434C7F97B}" sibTransId="{0C632B87-454A-B445-808D-CCE1D9B47765}"/>
    <dgm:cxn modelId="{EC04CF9E-1468-A840-8ECB-08D26843FF54}" type="presOf" srcId="{5FDD5704-C04C-B146-B926-81AAA35F1A1C}" destId="{CF1F2741-7C82-C142-A1BE-9160A9A1AA46}" srcOrd="1" destOrd="0" presId="urn:microsoft.com/office/officeart/2005/8/layout/matrix1"/>
    <dgm:cxn modelId="{E6049DA1-6A3B-CD4C-B677-48C35890020C}" type="presOf" srcId="{734A7FAD-C0E0-E342-B203-F13BFC7134DD}" destId="{AE46CC35-59A3-694E-8681-7B24BBA5A11C}" srcOrd="0" destOrd="0" presId="urn:microsoft.com/office/officeart/2005/8/layout/matrix1"/>
    <dgm:cxn modelId="{4E2BDFA4-33E3-5C49-87D2-D0D336498EB8}" type="presOf" srcId="{31C7351E-8C54-5840-A107-4571F2CFDF88}" destId="{47266498-D12A-8B47-AB7B-DC4EFFD5035D}" srcOrd="0" destOrd="0" presId="urn:microsoft.com/office/officeart/2005/8/layout/matrix1"/>
    <dgm:cxn modelId="{8EDBF6BD-3F4C-DA4B-8C9E-DBCE8AAB444D}" type="presOf" srcId="{70F75AC7-9E9A-8840-A7A2-C7D7A82B4997}" destId="{37D0A83B-94CC-4442-AC1C-C6CDAECF635F}" srcOrd="0" destOrd="0" presId="urn:microsoft.com/office/officeart/2005/8/layout/matrix1"/>
    <dgm:cxn modelId="{E171F5CA-C5E7-1540-9F90-9FB47B0FADA8}" type="presOf" srcId="{5FDD5704-C04C-B146-B926-81AAA35F1A1C}" destId="{3DFC53BC-4CD8-1545-9949-320014909352}" srcOrd="0" destOrd="0" presId="urn:microsoft.com/office/officeart/2005/8/layout/matrix1"/>
    <dgm:cxn modelId="{D06CB6D1-75D7-2E42-B1AC-234EB13DDEE5}" srcId="{734A7FAD-C0E0-E342-B203-F13BFC7134DD}" destId="{5FDD5704-C04C-B146-B926-81AAA35F1A1C}" srcOrd="0" destOrd="0" parTransId="{2374B80E-1F1F-AB40-B872-37587209098B}" sibTransId="{41F52A7F-A9CE-674B-A8FD-784F123A789A}"/>
    <dgm:cxn modelId="{38462CF2-40F5-2F48-8218-847D1DC2C2CF}" type="presOf" srcId="{70F75AC7-9E9A-8840-A7A2-C7D7A82B4997}" destId="{F4D7C098-1718-9D44-9E83-E0ACB89DC45F}" srcOrd="1" destOrd="0" presId="urn:microsoft.com/office/officeart/2005/8/layout/matrix1"/>
    <dgm:cxn modelId="{73F8C3F5-A2F1-9140-896A-A7314BB31164}" type="presParOf" srcId="{1BC3EB8E-AF8C-434D-BC25-01023976EE58}" destId="{6E6FD798-D57C-D445-8DCC-28ADBCD29461}" srcOrd="0" destOrd="0" presId="urn:microsoft.com/office/officeart/2005/8/layout/matrix1"/>
    <dgm:cxn modelId="{073CC063-9FA0-9342-B9F7-9F7AC059AAE9}" type="presParOf" srcId="{6E6FD798-D57C-D445-8DCC-28ADBCD29461}" destId="{3DFC53BC-4CD8-1545-9949-320014909352}" srcOrd="0" destOrd="0" presId="urn:microsoft.com/office/officeart/2005/8/layout/matrix1"/>
    <dgm:cxn modelId="{0E2CC1DA-A949-644D-90B5-7F7A4601B2A4}" type="presParOf" srcId="{6E6FD798-D57C-D445-8DCC-28ADBCD29461}" destId="{CF1F2741-7C82-C142-A1BE-9160A9A1AA46}" srcOrd="1" destOrd="0" presId="urn:microsoft.com/office/officeart/2005/8/layout/matrix1"/>
    <dgm:cxn modelId="{CF77BCBF-C36F-C349-A5AC-C1D4FE39CD5C}" type="presParOf" srcId="{6E6FD798-D57C-D445-8DCC-28ADBCD29461}" destId="{8E7205A4-933E-7C45-AAE5-2D474F04F2B1}" srcOrd="2" destOrd="0" presId="urn:microsoft.com/office/officeart/2005/8/layout/matrix1"/>
    <dgm:cxn modelId="{4E46174B-C01B-F943-BE59-2180DEE6B283}" type="presParOf" srcId="{6E6FD798-D57C-D445-8DCC-28ADBCD29461}" destId="{D2E7233A-4613-3945-AA20-755CCC904AA7}" srcOrd="3" destOrd="0" presId="urn:microsoft.com/office/officeart/2005/8/layout/matrix1"/>
    <dgm:cxn modelId="{0E340858-8AF8-6A40-B86C-5EE4D189689B}" type="presParOf" srcId="{6E6FD798-D57C-D445-8DCC-28ADBCD29461}" destId="{37D0A83B-94CC-4442-AC1C-C6CDAECF635F}" srcOrd="4" destOrd="0" presId="urn:microsoft.com/office/officeart/2005/8/layout/matrix1"/>
    <dgm:cxn modelId="{64605EE6-5FBE-494F-A1EB-B269EFCA8409}" type="presParOf" srcId="{6E6FD798-D57C-D445-8DCC-28ADBCD29461}" destId="{F4D7C098-1718-9D44-9E83-E0ACB89DC45F}" srcOrd="5" destOrd="0" presId="urn:microsoft.com/office/officeart/2005/8/layout/matrix1"/>
    <dgm:cxn modelId="{8C50D3FB-7E2B-3540-ACAB-EF3BC5C0DB61}" type="presParOf" srcId="{6E6FD798-D57C-D445-8DCC-28ADBCD29461}" destId="{47266498-D12A-8B47-AB7B-DC4EFFD5035D}" srcOrd="6" destOrd="0" presId="urn:microsoft.com/office/officeart/2005/8/layout/matrix1"/>
    <dgm:cxn modelId="{D626274D-C748-6145-8CB6-54707AA23A1D}" type="presParOf" srcId="{6E6FD798-D57C-D445-8DCC-28ADBCD29461}" destId="{C5385D7C-A5B2-8D4A-AA3C-7A12CFCFCD84}" srcOrd="7" destOrd="0" presId="urn:microsoft.com/office/officeart/2005/8/layout/matrix1"/>
    <dgm:cxn modelId="{8617B89F-D430-F246-BF63-CC3FD7A113B3}" type="presParOf" srcId="{1BC3EB8E-AF8C-434D-BC25-01023976EE58}" destId="{AE46CC35-59A3-694E-8681-7B24BBA5A11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C53BC-4CD8-1545-9949-320014909352}">
      <dsp:nvSpPr>
        <dsp:cNvPr id="0" name=""/>
        <dsp:cNvSpPr/>
      </dsp:nvSpPr>
      <dsp:spPr>
        <a:xfrm rot="16200000">
          <a:off x="426544" y="-423414"/>
          <a:ext cx="1298725" cy="2151815"/>
        </a:xfrm>
        <a:prstGeom prst="round1Rect">
          <a:avLst/>
        </a:prstGeom>
        <a:solidFill>
          <a:schemeClr val="accent5">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a:latin typeface="MS PGothic" panose="020B0600070205080204" pitchFamily="34" charset="-128"/>
              <a:ea typeface="MS PGothic" panose="020B0600070205080204" pitchFamily="34" charset="-128"/>
            </a:rPr>
            <a:t>オペレーショナルリスク</a:t>
          </a: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a:latin typeface="MS PGothic" panose="020B0600070205080204" pitchFamily="34" charset="-128"/>
              <a:ea typeface="MS PGothic" panose="020B0600070205080204" pitchFamily="34" charset="-128"/>
            </a:rPr>
            <a:t>ストライキ・人材流出</a:t>
          </a:r>
          <a:endParaRPr lang="en-US" sz="1400" b="0" i="0" kern="1200" dirty="0">
            <a:latin typeface="MS PGothic" panose="020B0600070205080204" pitchFamily="34" charset="-128"/>
            <a:ea typeface="MS PGothic" panose="020B0600070205080204" pitchFamily="34" charset="-128"/>
          </a:endParaRPr>
        </a:p>
      </dsp:txBody>
      <dsp:txXfrm rot="5400000">
        <a:off x="0" y="3130"/>
        <a:ext cx="2151815" cy="974044"/>
      </dsp:txXfrm>
    </dsp:sp>
    <dsp:sp modelId="{8E7205A4-933E-7C45-AAE5-2D474F04F2B1}">
      <dsp:nvSpPr>
        <dsp:cNvPr id="0" name=""/>
        <dsp:cNvSpPr/>
      </dsp:nvSpPr>
      <dsp:spPr>
        <a:xfrm>
          <a:off x="2151815" y="0"/>
          <a:ext cx="2151815" cy="1298725"/>
        </a:xfrm>
        <a:prstGeom prst="round1Rect">
          <a:avLst/>
        </a:prstGeom>
        <a:solidFill>
          <a:schemeClr val="accent5">
            <a:shade val="80000"/>
            <a:hueOff val="99686"/>
            <a:satOff val="-22751"/>
            <a:lumOff val="1282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a:latin typeface="MS PGothic" panose="020B0600070205080204" pitchFamily="34" charset="-128"/>
              <a:ea typeface="MS PGothic" panose="020B0600070205080204" pitchFamily="34" charset="-128"/>
            </a:rPr>
            <a:t>法務</a:t>
          </a:r>
          <a:r>
            <a:rPr lang="ja-JP" altLang="en-US" sz="1400" b="0" i="0" kern="1200" dirty="0">
              <a:latin typeface="MS PGothic" panose="020B0600070205080204" pitchFamily="34" charset="-128"/>
              <a:ea typeface="MS PGothic" panose="020B0600070205080204" pitchFamily="34" charset="-128"/>
            </a:rPr>
            <a:t>リスク</a:t>
          </a: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dirty="0">
              <a:latin typeface="MS PGothic" panose="020B0600070205080204" pitchFamily="34" charset="-128"/>
              <a:ea typeface="MS PGothic" panose="020B0600070205080204" pitchFamily="34" charset="-128"/>
            </a:rPr>
            <a:t>訴訟・行政罰</a:t>
          </a:r>
          <a:endParaRPr lang="en-US" sz="1400" b="0" i="0" kern="1200" dirty="0">
            <a:latin typeface="MS PGothic" panose="020B0600070205080204" pitchFamily="34" charset="-128"/>
            <a:ea typeface="MS PGothic" panose="020B0600070205080204" pitchFamily="34" charset="-128"/>
          </a:endParaRPr>
        </a:p>
      </dsp:txBody>
      <dsp:txXfrm>
        <a:off x="2151815" y="0"/>
        <a:ext cx="2151815" cy="974044"/>
      </dsp:txXfrm>
    </dsp:sp>
    <dsp:sp modelId="{37D0A83B-94CC-4442-AC1C-C6CDAECF635F}">
      <dsp:nvSpPr>
        <dsp:cNvPr id="0" name=""/>
        <dsp:cNvSpPr/>
      </dsp:nvSpPr>
      <dsp:spPr>
        <a:xfrm rot="10800000">
          <a:off x="0" y="1298725"/>
          <a:ext cx="2151815" cy="1298725"/>
        </a:xfrm>
        <a:prstGeom prst="round1Rect">
          <a:avLst/>
        </a:prstGeom>
        <a:solidFill>
          <a:schemeClr val="accent5">
            <a:shade val="80000"/>
            <a:hueOff val="199372"/>
            <a:satOff val="-45501"/>
            <a:lumOff val="2564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ja-JP" altLang="en-US" sz="1400" b="0" i="0" kern="1200" dirty="0">
              <a:latin typeface="MS PGothic" panose="020B0600070205080204" pitchFamily="34" charset="-128"/>
              <a:ea typeface="MS PGothic" panose="020B0600070205080204" pitchFamily="34" charset="-128"/>
            </a:rPr>
            <a:t>レピュテーション</a:t>
          </a:r>
          <a:br>
            <a:rPr lang="en-US" altLang="ja-JP" sz="1400" b="0" i="0" kern="1200" dirty="0">
              <a:latin typeface="MS PGothic" panose="020B0600070205080204" pitchFamily="34" charset="-128"/>
              <a:ea typeface="MS PGothic" panose="020B0600070205080204" pitchFamily="34" charset="-128"/>
            </a:rPr>
          </a:br>
          <a:r>
            <a:rPr lang="ja-JP" altLang="en-US" sz="1400" b="0" i="0" kern="1200" dirty="0">
              <a:latin typeface="MS PGothic" panose="020B0600070205080204" pitchFamily="34" charset="-128"/>
              <a:ea typeface="MS PGothic" panose="020B0600070205080204" pitchFamily="34" charset="-128"/>
            </a:rPr>
            <a:t>（評判）リスク</a:t>
          </a: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dirty="0">
              <a:latin typeface="MS PGothic" panose="020B0600070205080204" pitchFamily="34" charset="-128"/>
              <a:ea typeface="MS PGothic" panose="020B0600070205080204" pitchFamily="34" charset="-128"/>
            </a:rPr>
            <a:t>不買運動・</a:t>
          </a: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dirty="0">
              <a:latin typeface="MS PGothic" panose="020B0600070205080204" pitchFamily="34" charset="-128"/>
              <a:ea typeface="MS PGothic" panose="020B0600070205080204" pitchFamily="34" charset="-128"/>
            </a:rPr>
            <a:t>ＳＮＳでの炎上</a:t>
          </a:r>
          <a:endParaRPr lang="en-US" sz="1400" b="0" i="0" kern="1200" dirty="0">
            <a:latin typeface="MS PGothic" panose="020B0600070205080204" pitchFamily="34" charset="-128"/>
            <a:ea typeface="MS PGothic" panose="020B0600070205080204" pitchFamily="34" charset="-128"/>
          </a:endParaRPr>
        </a:p>
      </dsp:txBody>
      <dsp:txXfrm rot="10800000">
        <a:off x="0" y="1623406"/>
        <a:ext cx="2151815" cy="974044"/>
      </dsp:txXfrm>
    </dsp:sp>
    <dsp:sp modelId="{47266498-D12A-8B47-AB7B-DC4EFFD5035D}">
      <dsp:nvSpPr>
        <dsp:cNvPr id="0" name=""/>
        <dsp:cNvSpPr/>
      </dsp:nvSpPr>
      <dsp:spPr>
        <a:xfrm rot="5400000">
          <a:off x="2578359" y="872180"/>
          <a:ext cx="1298725" cy="2151815"/>
        </a:xfrm>
        <a:prstGeom prst="round1Rect">
          <a:avLst/>
        </a:prstGeom>
        <a:solidFill>
          <a:schemeClr val="accent5">
            <a:shade val="80000"/>
            <a:hueOff val="299058"/>
            <a:satOff val="-68252"/>
            <a:lumOff val="3846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ja-JP" altLang="en-US" sz="1400" b="0" i="0" kern="1200" dirty="0">
              <a:latin typeface="MS PGothic" panose="020B0600070205080204" pitchFamily="34" charset="-128"/>
              <a:ea typeface="MS PGothic" panose="020B0600070205080204" pitchFamily="34" charset="-128"/>
            </a:rPr>
            <a:t>財務リスク</a:t>
          </a: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dirty="0">
              <a:latin typeface="MS PGothic" panose="020B0600070205080204" pitchFamily="34" charset="-128"/>
              <a:ea typeface="MS PGothic" panose="020B0600070205080204" pitchFamily="34" charset="-128"/>
            </a:rPr>
            <a:t>株価下落・</a:t>
          </a:r>
          <a:endParaRPr lang="en-US" altLang="ja-JP" sz="1400" b="0" i="0" kern="1200" dirty="0">
            <a:latin typeface="MS PGothic" panose="020B0600070205080204" pitchFamily="34" charset="-128"/>
            <a:ea typeface="MS PGothic" panose="020B0600070205080204" pitchFamily="34" charset="-128"/>
          </a:endParaRPr>
        </a:p>
        <a:p>
          <a:pPr marL="0" lvl="0" indent="0" algn="ctr" defTabSz="622300">
            <a:lnSpc>
              <a:spcPct val="90000"/>
            </a:lnSpc>
            <a:spcBef>
              <a:spcPct val="0"/>
            </a:spcBef>
            <a:spcAft>
              <a:spcPct val="35000"/>
            </a:spcAft>
            <a:buNone/>
          </a:pPr>
          <a:r>
            <a:rPr lang="ja-JP" altLang="en-US" sz="1400" b="0" i="0" kern="1200" dirty="0">
              <a:latin typeface="MS PGothic" panose="020B0600070205080204" pitchFamily="34" charset="-128"/>
              <a:ea typeface="MS PGothic" panose="020B0600070205080204" pitchFamily="34" charset="-128"/>
            </a:rPr>
            <a:t>ダイベストメント</a:t>
          </a:r>
          <a:br>
            <a:rPr lang="en-US" altLang="ja-JP" sz="1400" b="0" i="0" kern="1200" dirty="0">
              <a:latin typeface="MS PGothic" panose="020B0600070205080204" pitchFamily="34" charset="-128"/>
              <a:ea typeface="MS PGothic" panose="020B0600070205080204" pitchFamily="34" charset="-128"/>
            </a:rPr>
          </a:br>
          <a:endParaRPr lang="en-US" sz="1400" b="0" i="0" kern="1200" dirty="0">
            <a:latin typeface="MS PGothic" panose="020B0600070205080204" pitchFamily="34" charset="-128"/>
            <a:ea typeface="MS PGothic" panose="020B0600070205080204" pitchFamily="34" charset="-128"/>
          </a:endParaRPr>
        </a:p>
      </dsp:txBody>
      <dsp:txXfrm rot="-5400000">
        <a:off x="2151815" y="1623406"/>
        <a:ext cx="2151815" cy="974044"/>
      </dsp:txXfrm>
    </dsp:sp>
    <dsp:sp modelId="{AE46CC35-59A3-694E-8681-7B24BBA5A11C}">
      <dsp:nvSpPr>
        <dsp:cNvPr id="0" name=""/>
        <dsp:cNvSpPr/>
      </dsp:nvSpPr>
      <dsp:spPr>
        <a:xfrm>
          <a:off x="1508516" y="1048094"/>
          <a:ext cx="1286596" cy="501262"/>
        </a:xfrm>
        <a:prstGeom prst="roundRect">
          <a:avLst/>
        </a:prstGeom>
        <a:solidFill>
          <a:schemeClr val="accent5">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MS PGothic" panose="020B0600070205080204" pitchFamily="34" charset="-128"/>
              <a:ea typeface="MS PGothic" panose="020B0600070205080204" pitchFamily="34" charset="-128"/>
              <a:cs typeface="Calibri" panose="020F0502020204030204" pitchFamily="34" charset="0"/>
            </a:rPr>
            <a:t>指導原則</a:t>
          </a:r>
        </a:p>
      </dsp:txBody>
      <dsp:txXfrm>
        <a:off x="1532986" y="1072564"/>
        <a:ext cx="1237656" cy="45232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675B575-A4E2-4FA2-903D-A96754E7CC4D}"/>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98BB3C2F-3623-4D4F-ACDC-90DE347CA6EE}"/>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7C0359F-788E-437C-9CBF-DA13258CE554}"/>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880C7F1-84B2-4F04-84D9-4DC61741D6D9}" type="slidenum">
              <a:rPr kumimoji="1" lang="ja-JP" altLang="en-US" smtClean="0"/>
              <a:t>‹#›</a:t>
            </a:fld>
            <a:endParaRPr kumimoji="1" lang="ja-JP" altLang="en-US"/>
          </a:p>
        </p:txBody>
      </p:sp>
    </p:spTree>
    <p:extLst>
      <p:ext uri="{BB962C8B-B14F-4D97-AF65-F5344CB8AC3E}">
        <p14:creationId xmlns:p14="http://schemas.microsoft.com/office/powerpoint/2010/main" val="187121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b="0" i="0">
                <a:latin typeface="Calibri" panose="020F0502020204030204" pitchFamily="34" charset="0"/>
                <a:cs typeface="Calibri" panose="020F0502020204030204" pitchFamily="34" charset="0"/>
              </a:defRPr>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b="0" i="0">
                <a:latin typeface="Calibri" panose="020F0502020204030204" pitchFamily="34" charset="0"/>
                <a:cs typeface="Calibri" panose="020F0502020204030204" pitchFamily="34" charset="0"/>
              </a:defRPr>
            </a:lvl1pPr>
          </a:lstStyle>
          <a:p>
            <a:fld id="{AAE2C4BB-DD5D-4EF0-8811-528209874544}" type="datetimeFigureOut">
              <a:rPr kumimoji="1" lang="ja-JP" altLang="en-US" smtClean="0"/>
              <a:pPr/>
              <a:t>2021/3/29</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36" tIns="46118" rIns="92236" bIns="46118" rtlCol="0" anchor="ctr"/>
          <a:lstStyle/>
          <a:p>
            <a:endParaRPr lang="ja-JP" altLang="en-US" dirty="0"/>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b="0" i="0">
                <a:latin typeface="Calibri" panose="020F0502020204030204" pitchFamily="34" charset="0"/>
                <a:cs typeface="Calibri" panose="020F0502020204030204" pitchFamily="34" charset="0"/>
              </a:defRPr>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b="0" i="0">
                <a:latin typeface="Calibri" panose="020F0502020204030204" pitchFamily="34" charset="0"/>
                <a:cs typeface="Calibri" panose="020F0502020204030204" pitchFamily="34" charset="0"/>
              </a:defRPr>
            </a:lvl1pPr>
          </a:lstStyle>
          <a:p>
            <a:fld id="{24DE13BB-FCB6-4491-A87D-1E9BA7500F8E}" type="slidenum">
              <a:rPr kumimoji="1" lang="ja-JP" altLang="en-US" smtClean="0"/>
              <a:pPr/>
              <a:t>‹#›</a:t>
            </a:fld>
            <a:endParaRPr kumimoji="1" lang="ja-JP" altLang="en-US"/>
          </a:p>
        </p:txBody>
      </p:sp>
    </p:spTree>
    <p:extLst>
      <p:ext uri="{BB962C8B-B14F-4D97-AF65-F5344CB8AC3E}">
        <p14:creationId xmlns:p14="http://schemas.microsoft.com/office/powerpoint/2010/main" val="989852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a:t>
            </a:fld>
            <a:endParaRPr kumimoji="1" lang="ja-JP" altLang="en-US"/>
          </a:p>
        </p:txBody>
      </p:sp>
    </p:spTree>
    <p:extLst>
      <p:ext uri="{BB962C8B-B14F-4D97-AF65-F5344CB8AC3E}">
        <p14:creationId xmlns:p14="http://schemas.microsoft.com/office/powerpoint/2010/main" val="117264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5</a:t>
            </a:fld>
            <a:endParaRPr kumimoji="1" lang="ja-JP" altLang="en-US"/>
          </a:p>
        </p:txBody>
      </p:sp>
    </p:spTree>
    <p:extLst>
      <p:ext uri="{BB962C8B-B14F-4D97-AF65-F5344CB8AC3E}">
        <p14:creationId xmlns:p14="http://schemas.microsoft.com/office/powerpoint/2010/main" val="407890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05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6</a:t>
            </a:fld>
            <a:endParaRPr kumimoji="1" lang="ja-JP" altLang="en-US"/>
          </a:p>
        </p:txBody>
      </p:sp>
    </p:spTree>
    <p:extLst>
      <p:ext uri="{BB962C8B-B14F-4D97-AF65-F5344CB8AC3E}">
        <p14:creationId xmlns:p14="http://schemas.microsoft.com/office/powerpoint/2010/main" val="26768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7</a:t>
            </a:fld>
            <a:endParaRPr kumimoji="1" lang="ja-JP" altLang="en-US"/>
          </a:p>
        </p:txBody>
      </p:sp>
    </p:spTree>
    <p:extLst>
      <p:ext uri="{BB962C8B-B14F-4D97-AF65-F5344CB8AC3E}">
        <p14:creationId xmlns:p14="http://schemas.microsoft.com/office/powerpoint/2010/main" val="255801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8</a:t>
            </a:fld>
            <a:endParaRPr kumimoji="1" lang="ja-JP" altLang="en-US"/>
          </a:p>
        </p:txBody>
      </p:sp>
    </p:spTree>
    <p:extLst>
      <p:ext uri="{BB962C8B-B14F-4D97-AF65-F5344CB8AC3E}">
        <p14:creationId xmlns:p14="http://schemas.microsoft.com/office/powerpoint/2010/main" val="250524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9</a:t>
            </a:fld>
            <a:endParaRPr kumimoji="1" lang="ja-JP" altLang="en-US"/>
          </a:p>
        </p:txBody>
      </p:sp>
    </p:spTree>
    <p:extLst>
      <p:ext uri="{BB962C8B-B14F-4D97-AF65-F5344CB8AC3E}">
        <p14:creationId xmlns:p14="http://schemas.microsoft.com/office/powerpoint/2010/main" val="303893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10</a:t>
            </a:fld>
            <a:endParaRPr kumimoji="1" lang="ja-JP" altLang="en-US"/>
          </a:p>
        </p:txBody>
      </p:sp>
    </p:spTree>
    <p:extLst>
      <p:ext uri="{BB962C8B-B14F-4D97-AF65-F5344CB8AC3E}">
        <p14:creationId xmlns:p14="http://schemas.microsoft.com/office/powerpoint/2010/main" val="2748125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23</a:t>
            </a:fld>
            <a:endParaRPr kumimoji="1" lang="ja-JP" altLang="en-US"/>
          </a:p>
        </p:txBody>
      </p:sp>
    </p:spTree>
    <p:extLst>
      <p:ext uri="{BB962C8B-B14F-4D97-AF65-F5344CB8AC3E}">
        <p14:creationId xmlns:p14="http://schemas.microsoft.com/office/powerpoint/2010/main" val="646633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12.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13.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tags" Target="../tags/tag15.xml"/><Relationship Id="rId5" Type="http://schemas.openxmlformats.org/officeDocument/2006/relationships/image" Target="../media/image7.gif"/><Relationship Id="rId4"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tags" Target="../tags/tag16.xml"/><Relationship Id="rId4"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tags" Target="../tags/tag17.xml"/><Relationship Id="rId4"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tags" Target="../tags/tag18.xml"/><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4.xml"/><Relationship Id="rId1" Type="http://schemas.openxmlformats.org/officeDocument/2006/relationships/tags" Target="../tags/tag19.xml"/><Relationship Id="rId4"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4.xml"/><Relationship Id="rId1" Type="http://schemas.openxmlformats.org/officeDocument/2006/relationships/tags" Target="../tags/tag20.xml"/><Relationship Id="rId4"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4.xml"/><Relationship Id="rId1" Type="http://schemas.openxmlformats.org/officeDocument/2006/relationships/tags" Target="../tags/tag21.xml"/><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4.xml"/><Relationship Id="rId1" Type="http://schemas.openxmlformats.org/officeDocument/2006/relationships/tags" Target="../tags/tag22.xml"/><Relationship Id="rId4" Type="http://schemas.openxmlformats.org/officeDocument/2006/relationships/image" Target="../media/image4.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4.xml"/><Relationship Id="rId1" Type="http://schemas.openxmlformats.org/officeDocument/2006/relationships/tags" Target="../tags/tag23.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4.xml"/><Relationship Id="rId1" Type="http://schemas.openxmlformats.org/officeDocument/2006/relationships/tags" Target="../tags/tag24.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4.xml"/><Relationship Id="rId1" Type="http://schemas.openxmlformats.org/officeDocument/2006/relationships/tags" Target="../tags/tag25.xml"/><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xml"/><Relationship Id="rId1" Type="http://schemas.openxmlformats.org/officeDocument/2006/relationships/tags" Target="../tags/tag26.xml"/><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tags" Target="../tags/tag27.xml"/><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5.xml"/><Relationship Id="rId1" Type="http://schemas.openxmlformats.org/officeDocument/2006/relationships/tags" Target="../tags/tag29.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5.xml"/><Relationship Id="rId1" Type="http://schemas.openxmlformats.org/officeDocument/2006/relationships/tags" Target="../tags/tag30.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5.xml"/><Relationship Id="rId1" Type="http://schemas.openxmlformats.org/officeDocument/2006/relationships/tags" Target="../tags/tag31.xml"/><Relationship Id="rId4"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5.xml"/><Relationship Id="rId1" Type="http://schemas.openxmlformats.org/officeDocument/2006/relationships/tags" Target="../tags/tag32.xml"/><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6.xml"/><Relationship Id="rId1" Type="http://schemas.openxmlformats.org/officeDocument/2006/relationships/tags" Target="../tags/tag34.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6.xml"/><Relationship Id="rId1" Type="http://schemas.openxmlformats.org/officeDocument/2006/relationships/tags" Target="../tags/tag35.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6.xml"/><Relationship Id="rId1" Type="http://schemas.openxmlformats.org/officeDocument/2006/relationships/tags" Target="../tags/tag36.xml"/><Relationship Id="rId4" Type="http://schemas.openxmlformats.org/officeDocument/2006/relationships/image" Target="../media/image6.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6.xml"/><Relationship Id="rId1" Type="http://schemas.openxmlformats.org/officeDocument/2006/relationships/tags" Target="../tags/tag37.xml"/><Relationship Id="rId4" Type="http://schemas.openxmlformats.org/officeDocument/2006/relationships/image" Target="../media/image6.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7.xml"/><Relationship Id="rId1" Type="http://schemas.openxmlformats.org/officeDocument/2006/relationships/tags" Target="../tags/tag3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7.xml"/><Relationship Id="rId1" Type="http://schemas.openxmlformats.org/officeDocument/2006/relationships/tags" Target="../tags/tag40.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7.xml"/><Relationship Id="rId1" Type="http://schemas.openxmlformats.org/officeDocument/2006/relationships/tags" Target="../tags/tag41.xml"/><Relationship Id="rId4" Type="http://schemas.openxmlformats.org/officeDocument/2006/relationships/image" Target="../media/image3.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7.xml"/><Relationship Id="rId1" Type="http://schemas.openxmlformats.org/officeDocument/2006/relationships/tags" Target="../tags/tag42.xml"/><Relationship Id="rId4" Type="http://schemas.openxmlformats.org/officeDocument/2006/relationships/image" Target="../media/image3.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7.xml"/><Relationship Id="rId1" Type="http://schemas.openxmlformats.org/officeDocument/2006/relationships/tags" Target="../tags/tag43.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7.xml"/><Relationship Id="rId1" Type="http://schemas.openxmlformats.org/officeDocument/2006/relationships/tags" Target="../tags/tag44.xml"/><Relationship Id="rId4" Type="http://schemas.openxmlformats.org/officeDocument/2006/relationships/image" Target="../media/image4.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8.xml"/><Relationship Id="rId1" Type="http://schemas.openxmlformats.org/officeDocument/2006/relationships/tags" Target="../tags/tag46.xml"/><Relationship Id="rId4" Type="http://schemas.openxmlformats.org/officeDocument/2006/relationships/image" Target="../media/image4.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8.xml"/><Relationship Id="rId1" Type="http://schemas.openxmlformats.org/officeDocument/2006/relationships/tags" Target="../tags/tag47.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8.xml"/><Relationship Id="rId1" Type="http://schemas.openxmlformats.org/officeDocument/2006/relationships/tags" Target="../tags/tag48.xml"/><Relationship Id="rId4" Type="http://schemas.openxmlformats.org/officeDocument/2006/relationships/image" Target="../media/image4.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8.xml"/><Relationship Id="rId1" Type="http://schemas.openxmlformats.org/officeDocument/2006/relationships/tags" Target="../tags/tag49.xml"/><Relationship Id="rId4" Type="http://schemas.openxmlformats.org/officeDocument/2006/relationships/image" Target="../media/image4.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8.xml"/><Relationship Id="rId1" Type="http://schemas.openxmlformats.org/officeDocument/2006/relationships/tags" Target="../tags/tag50.xml"/><Relationship Id="rId4" Type="http://schemas.openxmlformats.org/officeDocument/2006/relationships/image" Target="../media/image6.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9.xml"/><Relationship Id="rId1" Type="http://schemas.openxmlformats.org/officeDocument/2006/relationships/tags" Target="../tags/tag52.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9.xml"/><Relationship Id="rId1" Type="http://schemas.openxmlformats.org/officeDocument/2006/relationships/tags" Target="../tags/tag53.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9.xml"/><Relationship Id="rId1" Type="http://schemas.openxmlformats.org/officeDocument/2006/relationships/tags" Target="../tags/tag54.xml"/><Relationship Id="rId4" Type="http://schemas.openxmlformats.org/officeDocument/2006/relationships/image" Target="../media/image6.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9.xml"/><Relationship Id="rId1" Type="http://schemas.openxmlformats.org/officeDocument/2006/relationships/tags" Target="../tags/tag55.xml"/><Relationship Id="rId4" Type="http://schemas.openxmlformats.org/officeDocument/2006/relationships/image" Target="../media/image6.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9.xml"/><Relationship Id="rId1" Type="http://schemas.openxmlformats.org/officeDocument/2006/relationships/tags" Target="../tags/tag56.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9.xml"/><Relationship Id="rId1" Type="http://schemas.openxmlformats.org/officeDocument/2006/relationships/tags" Target="../tags/tag57.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3.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9.xml"/><Relationship Id="rId1" Type="http://schemas.openxmlformats.org/officeDocument/2006/relationships/tags" Target="../tags/tag58.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0.xml"/><Relationship Id="rId1" Type="http://schemas.openxmlformats.org/officeDocument/2006/relationships/tags" Target="../tags/tag60.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1.xml"/><Relationship Id="rId1" Type="http://schemas.openxmlformats.org/officeDocument/2006/relationships/tags" Target="../tags/tag6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11.xml"/><Relationship Id="rId1" Type="http://schemas.openxmlformats.org/officeDocument/2006/relationships/tags" Target="../tags/tag63.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1.xml"/><Relationship Id="rId1" Type="http://schemas.openxmlformats.org/officeDocument/2006/relationships/tags" Target="../tags/tag64.xml"/><Relationship Id="rId4" Type="http://schemas.openxmlformats.org/officeDocument/2006/relationships/image" Target="../media/image9.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1.xml"/><Relationship Id="rId1" Type="http://schemas.openxmlformats.org/officeDocument/2006/relationships/tags" Target="../tags/tag65.xml"/><Relationship Id="rId4" Type="http://schemas.openxmlformats.org/officeDocument/2006/relationships/image" Target="../media/image10.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1.xml"/><Relationship Id="rId1" Type="http://schemas.openxmlformats.org/officeDocument/2006/relationships/tags" Target="../tags/tag66.xml"/><Relationship Id="rId4" Type="http://schemas.openxmlformats.org/officeDocument/2006/relationships/image" Target="../media/image9.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1.xml"/><Relationship Id="rId1" Type="http://schemas.openxmlformats.org/officeDocument/2006/relationships/tags" Target="../tags/tag67.xml"/><Relationship Id="rId4" Type="http://schemas.openxmlformats.org/officeDocument/2006/relationships/image" Target="../media/image1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1.xml"/><Relationship Id="rId1" Type="http://schemas.openxmlformats.org/officeDocument/2006/relationships/tags" Target="../tags/tag68.xml"/><Relationship Id="rId4" Type="http://schemas.openxmlformats.org/officeDocument/2006/relationships/image" Target="../media/image4.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1.xml"/><Relationship Id="rId1" Type="http://schemas.openxmlformats.org/officeDocument/2006/relationships/tags" Target="../tags/tag69.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33165278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417600" y="6192000"/>
            <a:ext cx="3274935"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400" b="0" i="0" kern="1200" baseline="0" dirty="0">
                <a:solidFill>
                  <a:srgbClr val="000000"/>
                </a:solidFill>
                <a:latin typeface="Calibri" panose="020F0502020204030204" pitchFamily="34" charset="0"/>
                <a:ea typeface="+mn-ea"/>
                <a:cs typeface="Calibri" panose="020F0502020204030204" pitchFamily="34" charset="0"/>
              </a:rPr>
              <a:t>デロイト トーマツ コンサルティング</a:t>
            </a:r>
            <a:r>
              <a:rPr lang="ja-JP" altLang="en-US" sz="1400" b="0" i="0" kern="1200" baseline="0" dirty="0">
                <a:solidFill>
                  <a:srgbClr val="000000"/>
                </a:solidFill>
                <a:latin typeface="Calibri" panose="020F0502020204030204" pitchFamily="34" charset="0"/>
                <a:ea typeface="+mn-ea"/>
                <a:cs typeface="Calibri" panose="020F0502020204030204" pitchFamily="34" charset="0"/>
              </a:rPr>
              <a:t>合同</a:t>
            </a:r>
            <a:r>
              <a:rPr lang="ja-JP" altLang="ja-JP" sz="1400" b="0" i="0" kern="1200" baseline="0" dirty="0">
                <a:solidFill>
                  <a:srgbClr val="000000"/>
                </a:solidFill>
                <a:latin typeface="Calibri" panose="020F0502020204030204" pitchFamily="34" charset="0"/>
                <a:ea typeface="+mn-ea"/>
                <a:cs typeface="Calibri" panose="020F0502020204030204" pitchFamily="34" charset="0"/>
              </a:rPr>
              <a:t>会社</a:t>
            </a:r>
            <a:endParaRPr lang="en-US" altLang="ja-JP" sz="1400" b="0" i="0" kern="1200" baseline="0" dirty="0">
              <a:solidFill>
                <a:srgbClr val="000000"/>
              </a:solidFill>
              <a:latin typeface="Calibri" panose="020F0502020204030204" pitchFamily="34" charset="0"/>
              <a:ea typeface="+mn-ea"/>
              <a:cs typeface="Calibri" panose="020F0502020204030204" pitchFamily="34" charset="0"/>
            </a:endParaRP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416496" y="432000"/>
            <a:ext cx="1872000" cy="587972"/>
          </a:xfrm>
          <a:prstGeom prst="rect">
            <a:avLst/>
          </a:prstGeom>
        </p:spPr>
      </p:pic>
    </p:spTree>
    <p:extLst>
      <p:ext uri="{BB962C8B-B14F-4D97-AF65-F5344CB8AC3E}">
        <p14:creationId xmlns:p14="http://schemas.microsoft.com/office/powerpoint/2010/main" val="1168112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補足版） タイトルのみ_Proposal">
    <p:spTree>
      <p:nvGrpSpPr>
        <p:cNvPr id="1" name=""/>
        <p:cNvGrpSpPr/>
        <p:nvPr/>
      </p:nvGrpSpPr>
      <p:grpSpPr>
        <a:xfrm>
          <a:off x="0" y="0"/>
          <a:ext cx="0" cy="0"/>
          <a:chOff x="0" y="0"/>
          <a:chExt cx="0" cy="0"/>
        </a:xfrm>
      </p:grpSpPr>
      <p:sp>
        <p:nvSpPr>
          <p:cNvPr id="3" name="フッター プレースホルダ 2"/>
          <p:cNvSpPr>
            <a:spLocks noGrp="1"/>
          </p:cNvSpPr>
          <p:nvPr>
            <p:ph type="ftr" sz="quarter" idx="10"/>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56792"/>
          </a:xfrm>
          <a:prstGeom prst="rect">
            <a:avLst/>
          </a:prstGeom>
        </p:spPr>
        <p:txBody>
          <a:bodyPr lIns="72000" tIns="0" rIns="0" bIns="0">
            <a:noAutofit/>
          </a:bodyPr>
          <a:lstStyle>
            <a:lvl1pPr marL="0" indent="0">
              <a:spcBef>
                <a:spcPts val="0"/>
              </a:spcBef>
              <a:defRPr sz="1400" b="0" i="0" baseline="0">
                <a:solidFill>
                  <a:schemeClr val="tx1"/>
                </a:solidFill>
                <a:latin typeface="Calibri" panose="020F0502020204030204" pitchFamily="34" charset="0"/>
                <a:ea typeface="+mn-ea"/>
                <a:cs typeface="Calibri" panose="020F0502020204030204" pitchFamily="34" charset="0"/>
              </a:defRPr>
            </a:lvl1pPr>
          </a:lstStyle>
          <a:p>
            <a:pPr lvl="0"/>
            <a:r>
              <a:rPr kumimoji="1" lang="ja-JP" altLang="en-US" dirty="0"/>
              <a:t>補足文を入力（キーメッセージを補足する内容＜</a:t>
            </a:r>
            <a:r>
              <a:rPr kumimoji="1" lang="en-US" altLang="ja-JP" dirty="0"/>
              <a:t>2</a:t>
            </a:r>
            <a:r>
              <a:rPr kumimoji="1" lang="ja-JP" altLang="en-US" dirty="0"/>
              <a:t>行以内＞）</a:t>
            </a:r>
          </a:p>
        </p:txBody>
      </p:sp>
      <p:sp>
        <p:nvSpPr>
          <p:cNvPr id="8" name="テキスト プレースホルダー 7"/>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30819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補足版） コンテンツ左サイド_レベル_Proposal">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10"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4356000" cy="4356000"/>
          </a:xfrm>
          <a:prstGeom prst="rect">
            <a:avLst/>
          </a:prstGeom>
        </p:spPr>
        <p:txBody>
          <a:bodyPr/>
          <a:lstStyle>
            <a:lvl1pPr>
              <a:defRPr b="0" i="0" baseline="0">
                <a:latin typeface="Calibri" panose="020F0502020204030204" pitchFamily="34" charset="0"/>
                <a:ea typeface="+mn-ea"/>
                <a:cs typeface="Calibri" panose="020F0502020204030204" pitchFamily="34" charset="0"/>
              </a:defRPr>
            </a:lvl1pPr>
            <a:lvl2pPr>
              <a:lnSpc>
                <a:spcPct val="106000"/>
              </a:lnSpc>
              <a:spcBef>
                <a:spcPts val="1056"/>
              </a:spcBef>
              <a:defRPr b="0" i="0" baseline="0">
                <a:latin typeface="Calibri" panose="020F0502020204030204" pitchFamily="34" charset="0"/>
                <a:ea typeface="+mn-ea"/>
                <a:cs typeface="Calibri" panose="020F0502020204030204" pitchFamily="34" charset="0"/>
              </a:defRPr>
            </a:lvl2pPr>
            <a:lvl3pPr>
              <a:lnSpc>
                <a:spcPct val="106000"/>
              </a:lnSpc>
              <a:spcBef>
                <a:spcPts val="480"/>
              </a:spcBef>
              <a:defRPr b="0" i="0" baseline="0">
                <a:latin typeface="Calibri" panose="020F0502020204030204" pitchFamily="34" charset="0"/>
                <a:ea typeface="+mn-ea"/>
                <a:cs typeface="Calibri" panose="020F0502020204030204" pitchFamily="34" charset="0"/>
              </a:defRPr>
            </a:lvl3pPr>
            <a:lvl4pPr>
              <a:lnSpc>
                <a:spcPct val="106000"/>
              </a:lnSpc>
              <a:defRPr b="0" i="0" baseline="0">
                <a:latin typeface="Calibri" panose="020F0502020204030204" pitchFamily="34" charset="0"/>
                <a:ea typeface="+mn-ea"/>
                <a:cs typeface="Calibri" panose="020F0502020204030204"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984608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補足版） コンテンツ両サイド_レベル_Proposal">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2917B94E-3120-478C-8085-A9F2B368A1AE}"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a:xfrm>
            <a:off x="705000" y="6588000"/>
            <a:ext cx="4068000" cy="169200"/>
          </a:xfrm>
        </p:spPr>
        <p:txBody>
          <a:bodyPr/>
          <a:lstStyle>
            <a:lvl1pPr>
              <a:defRPr>
                <a:solidFill>
                  <a:schemeClr val="tx1"/>
                </a:solidFill>
              </a:defRPr>
            </a:lvl1pPr>
          </a:lstStyle>
          <a:p>
            <a:endParaRPr lang="en-GB" altLang="en-GB" dirty="0"/>
          </a:p>
        </p:txBody>
      </p:sp>
      <p:sp>
        <p:nvSpPr>
          <p:cNvPr id="12" name="テキスト プレースホルダ 5"/>
          <p:cNvSpPr>
            <a:spLocks noGrp="1"/>
          </p:cNvSpPr>
          <p:nvPr>
            <p:ph type="body" sz="quarter" idx="15"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3" name="コンテンツ プレースホルダ 2"/>
          <p:cNvSpPr>
            <a:spLocks noGrp="1"/>
          </p:cNvSpPr>
          <p:nvPr>
            <p:ph idx="1"/>
          </p:nvPr>
        </p:nvSpPr>
        <p:spPr bwMode="gray">
          <a:xfrm>
            <a:off x="417000" y="1944000"/>
            <a:ext cx="4356000" cy="4356000"/>
          </a:xfrm>
          <a:prstGeom prst="rect">
            <a:avLst/>
          </a:prstGeom>
        </p:spPr>
        <p:txBody>
          <a:bodyPr/>
          <a:lstStyle>
            <a:lvl1pPr>
              <a:defRPr b="0" i="0" baseline="0">
                <a:latin typeface="Calibri" panose="020F0502020204030204" pitchFamily="34" charset="0"/>
                <a:ea typeface="+mn-ea"/>
                <a:cs typeface="Calibri" panose="020F0502020204030204" pitchFamily="34" charset="0"/>
              </a:defRPr>
            </a:lvl1pPr>
            <a:lvl2pPr>
              <a:lnSpc>
                <a:spcPct val="106000"/>
              </a:lnSpc>
              <a:spcBef>
                <a:spcPts val="1056"/>
              </a:spcBef>
              <a:defRPr b="0" i="0" baseline="0">
                <a:latin typeface="Calibri" panose="020F0502020204030204" pitchFamily="34" charset="0"/>
                <a:ea typeface="+mn-ea"/>
                <a:cs typeface="Calibri" panose="020F0502020204030204" pitchFamily="34" charset="0"/>
              </a:defRPr>
            </a:lvl2pPr>
            <a:lvl3pPr>
              <a:lnSpc>
                <a:spcPct val="106000"/>
              </a:lnSpc>
              <a:spcBef>
                <a:spcPts val="480"/>
              </a:spcBef>
              <a:defRPr b="0" i="0" baseline="0">
                <a:latin typeface="Calibri" panose="020F0502020204030204" pitchFamily="34" charset="0"/>
                <a:ea typeface="+mn-ea"/>
                <a:cs typeface="Calibri" panose="020F0502020204030204" pitchFamily="34" charset="0"/>
              </a:defRPr>
            </a:lvl3pPr>
            <a:lvl4pPr>
              <a:lnSpc>
                <a:spcPct val="106000"/>
              </a:lnSpc>
              <a:defRPr b="0" i="0" baseline="0">
                <a:latin typeface="Calibri" panose="020F0502020204030204" pitchFamily="34" charset="0"/>
                <a:ea typeface="+mn-ea"/>
                <a:cs typeface="Calibri" panose="020F0502020204030204"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4" name="コンテンツ プレースホルダ 2"/>
          <p:cNvSpPr>
            <a:spLocks noGrp="1"/>
          </p:cNvSpPr>
          <p:nvPr>
            <p:ph idx="17"/>
          </p:nvPr>
        </p:nvSpPr>
        <p:spPr bwMode="gray">
          <a:xfrm>
            <a:off x="5132388" y="1944000"/>
            <a:ext cx="4356000" cy="4356000"/>
          </a:xfrm>
          <a:prstGeom prst="rect">
            <a:avLst/>
          </a:prstGeom>
        </p:spPr>
        <p:txBody>
          <a:bodyPr/>
          <a:lstStyle>
            <a:lvl1pPr>
              <a:defRPr b="0" i="0" baseline="0">
                <a:latin typeface="Calibri" panose="020F0502020204030204" pitchFamily="34" charset="0"/>
                <a:ea typeface="+mn-ea"/>
              </a:defRPr>
            </a:lvl1pPr>
            <a:lvl2pPr>
              <a:lnSpc>
                <a:spcPct val="106000"/>
              </a:lnSpc>
              <a:spcBef>
                <a:spcPts val="1056"/>
              </a:spcBef>
              <a:defRPr b="0" i="0" baseline="0">
                <a:latin typeface="Calibri" panose="020F0502020204030204" pitchFamily="34" charset="0"/>
                <a:ea typeface="+mn-ea"/>
              </a:defRPr>
            </a:lvl2pPr>
            <a:lvl3pPr>
              <a:lnSpc>
                <a:spcPct val="106000"/>
              </a:lnSpc>
              <a:spcBef>
                <a:spcPts val="480"/>
              </a:spcBef>
              <a:defRPr b="0" i="0" baseline="0">
                <a:latin typeface="Calibri" panose="020F0502020204030204" pitchFamily="34" charset="0"/>
                <a:ea typeface="+mn-ea"/>
              </a:defRPr>
            </a:lvl3pPr>
            <a:lvl4pPr>
              <a:lnSpc>
                <a:spcPct val="106000"/>
              </a:lnSpc>
              <a:defRPr b="0" i="0" baseline="0">
                <a:latin typeface="Calibri" panose="020F0502020204030204" pitchFamily="34" charset="0"/>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8" hasCustomPrompt="1"/>
          </p:nvPr>
        </p:nvSpPr>
        <p:spPr bwMode="gray">
          <a:xfrm>
            <a:off x="417000"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8" name="テキスト プレースホルダー 2"/>
          <p:cNvSpPr>
            <a:spLocks noGrp="1"/>
          </p:cNvSpPr>
          <p:nvPr>
            <p:ph type="body" sz="quarter" idx="19" hasCustomPrompt="1"/>
          </p:nvPr>
        </p:nvSpPr>
        <p:spPr bwMode="gray">
          <a:xfrm>
            <a:off x="5132388"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71769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補足版） コンテンツ全面_レベル_Proposal">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4D9FACC8-259C-46ED-9283-8CCF027B3826}"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8"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000" y="1944000"/>
            <a:ext cx="9072000" cy="4356000"/>
          </a:xfrm>
          <a:prstGeom prst="rect">
            <a:avLst/>
          </a:prstGeom>
        </p:spPr>
        <p:txBody>
          <a:bodyPr/>
          <a:lstStyle>
            <a:lvl1pPr>
              <a:defRPr b="0" i="0" baseline="0">
                <a:latin typeface="Calibri" panose="020F0502020204030204" pitchFamily="34" charset="0"/>
                <a:ea typeface="+mn-ea"/>
              </a:defRPr>
            </a:lvl1pPr>
            <a:lvl2pPr>
              <a:lnSpc>
                <a:spcPct val="106000"/>
              </a:lnSpc>
              <a:spcBef>
                <a:spcPts val="1056"/>
              </a:spcBef>
              <a:defRPr b="0" i="0" baseline="0">
                <a:latin typeface="Calibri" panose="020F0502020204030204" pitchFamily="34" charset="0"/>
                <a:ea typeface="+mn-ea"/>
              </a:defRPr>
            </a:lvl2pPr>
            <a:lvl3pPr>
              <a:lnSpc>
                <a:spcPct val="106000"/>
              </a:lnSpc>
              <a:spcBef>
                <a:spcPts val="480"/>
              </a:spcBef>
              <a:defRPr b="0" i="0" baseline="0">
                <a:latin typeface="Calibri" panose="020F0502020204030204" pitchFamily="34" charset="0"/>
                <a:ea typeface="+mn-ea"/>
              </a:defRPr>
            </a:lvl3pPr>
            <a:lvl4pPr>
              <a:lnSpc>
                <a:spcPct val="106000"/>
              </a:lnSpc>
              <a:spcBef>
                <a:spcPts val="240"/>
              </a:spcBef>
              <a:defRPr b="0" i="0" baseline="0">
                <a:latin typeface="Calibri" panose="020F0502020204030204" pitchFamily="34" charset="0"/>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332424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補足版） テキスト両サイド_レベル_Seminar（S）">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6" name="オブジェクト 5"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タイトル 1"/>
          <p:cNvSpPr>
            <a:spLocks noGrp="1"/>
          </p:cNvSpPr>
          <p:nvPr>
            <p:ph type="title" hasCustomPrompt="1"/>
          </p:nvPr>
        </p:nvSpPr>
        <p:spPr>
          <a:xfrm>
            <a:off x="417000" y="136800"/>
            <a:ext cx="9072000" cy="651600"/>
          </a:xfrm>
        </p:spPr>
        <p:txBody>
          <a:bodyPr/>
          <a:lstStyle>
            <a:lvl1pPr>
              <a:defRPr b="0" i="0">
                <a:solidFill>
                  <a:schemeClr val="tx1"/>
                </a:solidFill>
                <a:latin typeface="Calibri" panose="020F0502020204030204" pitchFamily="34" charset="0"/>
              </a:defRPr>
            </a:lvl1pPr>
          </a:lstStyle>
          <a:p>
            <a:r>
              <a:rPr kumimoji="1" lang="ja-JP" altLang="en-US" dirty="0"/>
              <a:t>キーメッセージ（スライドで一番伝えたいこと＜名詞・体言止め不可＞）</a:t>
            </a: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55FCF938-2316-427E-825B-C4BB671A345F}" type="slidenum">
              <a:rPr lang="ja-JP" altLang="en-US" smtClean="0"/>
              <a:pPr/>
              <a:t>‹#›</a:t>
            </a:fld>
            <a:endParaRPr lang="ja-JP" altLang="en-US"/>
          </a:p>
        </p:txBody>
      </p:sp>
      <p:sp>
        <p:nvSpPr>
          <p:cNvPr id="5" name="Text Placeholder 10"/>
          <p:cNvSpPr>
            <a:spLocks noGrp="1"/>
          </p:cNvSpPr>
          <p:nvPr>
            <p:ph type="body" sz="quarter" idx="18" hasCustomPrompt="1"/>
          </p:nvPr>
        </p:nvSpPr>
        <p:spPr bwMode="gray">
          <a:xfrm>
            <a:off x="417000" y="1008000"/>
            <a:ext cx="9072000" cy="439200"/>
          </a:xfrm>
        </p:spPr>
        <p:txBody>
          <a:bodyPr tIns="0" bIns="0">
            <a:noAutofit/>
          </a:bodyPr>
          <a:lstStyle>
            <a:lvl1pPr marL="0" indent="0">
              <a:spcBef>
                <a:spcPts val="0"/>
              </a:spcBef>
              <a:defRPr sz="1800" b="0" i="0">
                <a:latin typeface="Calibri" panose="020F0502020204030204" pitchFamily="34" charset="0"/>
                <a:ea typeface="+mn-ea"/>
                <a:cs typeface="Calibri" panose="020F0502020204030204"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ja-JP" altLang="en-US" dirty="0"/>
              <a:t>本文を入力（キーメッセージを補足する内容＜</a:t>
            </a:r>
            <a:r>
              <a:rPr lang="en-US" altLang="ja-JP" dirty="0"/>
              <a:t>2</a:t>
            </a:r>
            <a:r>
              <a:rPr lang="ja-JP" altLang="en-US" dirty="0"/>
              <a:t>行以内＞）</a:t>
            </a:r>
            <a:endParaRPr lang="en-US" altLang="ja-JP" dirty="0"/>
          </a:p>
          <a:p>
            <a:pPr lvl="0"/>
            <a:endParaRPr lang="ja-JP" altLang="en-US" dirty="0"/>
          </a:p>
        </p:txBody>
      </p:sp>
      <p:sp>
        <p:nvSpPr>
          <p:cNvPr id="9" name="コンテンツ プレースホルダ 8"/>
          <p:cNvSpPr>
            <a:spLocks noGrp="1"/>
          </p:cNvSpPr>
          <p:nvPr>
            <p:ph sz="quarter" idx="19"/>
          </p:nvPr>
        </p:nvSpPr>
        <p:spPr>
          <a:xfrm>
            <a:off x="417000" y="2116800"/>
            <a:ext cx="4320000" cy="4179600"/>
          </a:xfrm>
        </p:spPr>
        <p:txBody>
          <a:bodyPr/>
          <a:lstStyle>
            <a:lvl1pPr>
              <a:defRPr sz="1600"/>
            </a:lvl1pPr>
            <a:lvl2pPr>
              <a:defRPr sz="1600"/>
            </a:lvl2pPr>
            <a:lvl3pPr>
              <a:defRPr sz="1600"/>
            </a:lvl3pPr>
            <a:lvl4pPr>
              <a:defRPr sz="1600"/>
            </a:lvl4pPr>
          </a:lstStyle>
          <a:p>
            <a:pPr lvl="0"/>
            <a:r>
              <a:rPr kumimoji="1" lang="ja-JP" altLang="en-US" dirty="0"/>
              <a:t>マスター テキストの書式設定</a:t>
            </a:r>
          </a:p>
          <a:p>
            <a:pPr lvl="1"/>
            <a:r>
              <a:rPr lang="ja-JP" altLang="en-US" dirty="0"/>
              <a:t>第</a:t>
            </a:r>
            <a:r>
              <a:rPr lang="en-US" altLang="ja-JP" dirty="0"/>
              <a:t>1</a:t>
            </a:r>
            <a:r>
              <a:rPr lang="ja-JP" altLang="en-US" dirty="0"/>
              <a:t>レベル</a:t>
            </a:r>
          </a:p>
          <a:p>
            <a:pPr lvl="2"/>
            <a:r>
              <a:rPr lang="ja-JP" altLang="en-US" dirty="0"/>
              <a:t>第</a:t>
            </a:r>
            <a:r>
              <a:rPr lang="en-US" altLang="ja-JP" dirty="0"/>
              <a:t>2</a:t>
            </a:r>
            <a:r>
              <a:rPr lang="ja-JP" altLang="en-US" dirty="0"/>
              <a:t>レベル</a:t>
            </a:r>
          </a:p>
          <a:p>
            <a:pPr lvl="3"/>
            <a:r>
              <a:rPr lang="ja-JP" altLang="en-US" dirty="0"/>
              <a:t>第</a:t>
            </a:r>
            <a:r>
              <a:rPr lang="en-US" altLang="ja-JP" dirty="0"/>
              <a:t>3</a:t>
            </a:r>
            <a:r>
              <a:rPr lang="ja-JP" altLang="en-US" dirty="0"/>
              <a:t>レベル</a:t>
            </a:r>
          </a:p>
        </p:txBody>
      </p:sp>
      <p:sp>
        <p:nvSpPr>
          <p:cNvPr id="12" name="コンテンツ プレースホルダ 8"/>
          <p:cNvSpPr>
            <a:spLocks noGrp="1"/>
          </p:cNvSpPr>
          <p:nvPr>
            <p:ph sz="quarter" idx="20"/>
          </p:nvPr>
        </p:nvSpPr>
        <p:spPr>
          <a:xfrm>
            <a:off x="5132388" y="2116800"/>
            <a:ext cx="4320000" cy="4179600"/>
          </a:xfrm>
        </p:spPr>
        <p:txBody>
          <a:bodyPr/>
          <a:lstStyle>
            <a:lvl1pPr>
              <a:defRPr sz="1600"/>
            </a:lvl1pPr>
            <a:lvl2pPr>
              <a:defRPr sz="1600"/>
            </a:lvl2pPr>
            <a:lvl3pPr>
              <a:defRPr sz="1600"/>
            </a:lvl3pPr>
            <a:lvl4pPr>
              <a:defRPr sz="1600"/>
            </a:lvl4pPr>
          </a:lstStyle>
          <a:p>
            <a:pPr lvl="0"/>
            <a:r>
              <a:rPr kumimoji="1" lang="ja-JP" altLang="en-US" dirty="0"/>
              <a:t>マスター テキストの書式設定</a:t>
            </a:r>
          </a:p>
          <a:p>
            <a:pPr lvl="1"/>
            <a:r>
              <a:rPr lang="ja-JP" altLang="en-US" dirty="0"/>
              <a:t>第</a:t>
            </a:r>
            <a:r>
              <a:rPr lang="en-US" altLang="ja-JP" dirty="0"/>
              <a:t>1</a:t>
            </a:r>
            <a:r>
              <a:rPr lang="ja-JP" altLang="en-US" dirty="0"/>
              <a:t>レベル</a:t>
            </a:r>
          </a:p>
          <a:p>
            <a:pPr lvl="2"/>
            <a:r>
              <a:rPr lang="ja-JP" altLang="en-US" dirty="0"/>
              <a:t>第</a:t>
            </a:r>
            <a:r>
              <a:rPr lang="en-US" altLang="ja-JP" dirty="0"/>
              <a:t>2</a:t>
            </a:r>
            <a:r>
              <a:rPr lang="ja-JP" altLang="en-US" dirty="0"/>
              <a:t>レベル</a:t>
            </a:r>
          </a:p>
          <a:p>
            <a:pPr lvl="3"/>
            <a:r>
              <a:rPr lang="ja-JP" altLang="en-US" dirty="0"/>
              <a:t>第</a:t>
            </a:r>
            <a:r>
              <a:rPr lang="en-US" altLang="ja-JP" dirty="0"/>
              <a:t>3</a:t>
            </a:r>
            <a:r>
              <a:rPr lang="ja-JP" altLang="en-US" dirty="0"/>
              <a:t>レベル</a:t>
            </a:r>
          </a:p>
        </p:txBody>
      </p:sp>
      <p:sp>
        <p:nvSpPr>
          <p:cNvPr id="8" name="テキスト プレースホルダー 7"/>
          <p:cNvSpPr>
            <a:spLocks noGrp="1"/>
          </p:cNvSpPr>
          <p:nvPr>
            <p:ph type="body" sz="quarter" idx="21" hasCustomPrompt="1"/>
          </p:nvPr>
        </p:nvSpPr>
        <p:spPr>
          <a:xfrm>
            <a:off x="417000" y="1630800"/>
            <a:ext cx="4319587" cy="432000"/>
          </a:xfrm>
        </p:spPr>
        <p:txBody>
          <a:bodyPr wrap="none" anchor="ctr"/>
          <a:lstStyle>
            <a:lvl1pPr>
              <a:defRPr sz="1800" b="1">
                <a:solidFill>
                  <a:schemeClr val="accent2"/>
                </a:solidFill>
              </a:defRPr>
            </a:lvl1pPr>
          </a:lstStyle>
          <a:p>
            <a:pPr lvl="0"/>
            <a:r>
              <a:rPr kumimoji="1" lang="en-US" altLang="ja-JP" dirty="0"/>
              <a:t>Header</a:t>
            </a:r>
            <a:r>
              <a:rPr kumimoji="1" lang="ja-JP" altLang="en-US" dirty="0"/>
              <a:t>を入力（スライドタイトル）</a:t>
            </a:r>
          </a:p>
        </p:txBody>
      </p:sp>
      <p:sp>
        <p:nvSpPr>
          <p:cNvPr id="11" name="テキスト プレースホルダー 10"/>
          <p:cNvSpPr>
            <a:spLocks noGrp="1"/>
          </p:cNvSpPr>
          <p:nvPr>
            <p:ph type="body" sz="quarter" idx="22" hasCustomPrompt="1"/>
          </p:nvPr>
        </p:nvSpPr>
        <p:spPr>
          <a:xfrm>
            <a:off x="5132388" y="1630800"/>
            <a:ext cx="4320000" cy="432000"/>
          </a:xfrm>
        </p:spPr>
        <p:txBody>
          <a:bodyPr wrap="none" anchor="ctr"/>
          <a:lstStyle>
            <a:lvl1pPr>
              <a:defRPr sz="18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1067603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基本版） タイトル_ ロゴ入り_Seminar">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b="0" i="0">
                <a:latin typeface="Calibri" panose="020F0502020204030204" pitchFamily="34" charset="0"/>
              </a:defRPr>
            </a:lvl1pPr>
          </a:lstStyle>
          <a:p>
            <a:r>
              <a:rPr lang="ja-JP" altLang="en-US"/>
              <a:t>図を追加</a:t>
            </a:r>
            <a:endParaRPr lang="en-GB" dirty="0"/>
          </a:p>
        </p:txBody>
      </p:sp>
      <p:sp>
        <p:nvSpPr>
          <p:cNvPr id="2" name="Title 1"/>
          <p:cNvSpPr>
            <a:spLocks noGrp="1"/>
          </p:cNvSpPr>
          <p:nvPr>
            <p:ph type="ctrTitle" hasCustomPrompt="1"/>
          </p:nvPr>
        </p:nvSpPr>
        <p:spPr bwMode="gray">
          <a:xfrm>
            <a:off x="417600" y="5292000"/>
            <a:ext cx="4536000" cy="864000"/>
          </a:xfrm>
        </p:spPr>
        <p:txBody>
          <a:bodyPr anchor="t" anchorCtr="0">
            <a:noAutofit/>
          </a:bodyPr>
          <a:lstStyle>
            <a:lvl1pPr algn="l">
              <a:lnSpc>
                <a:spcPct val="100000"/>
              </a:lnSpc>
              <a:spcBef>
                <a:spcPts val="0"/>
              </a:spcBef>
              <a:spcAft>
                <a:spcPts val="0"/>
              </a:spcAft>
              <a:defRPr sz="28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5" name="Text Placeholder 4"/>
          <p:cNvSpPr>
            <a:spLocks noGrp="1"/>
          </p:cNvSpPr>
          <p:nvPr>
            <p:ph type="body" sz="quarter" idx="10"/>
          </p:nvPr>
        </p:nvSpPr>
        <p:spPr bwMode="gray">
          <a:xfrm>
            <a:off x="417599" y="6392447"/>
            <a:ext cx="4536000" cy="288147"/>
          </a:xfrm>
          <a:prstGeom prst="rect">
            <a:avLst/>
          </a:prstGeom>
        </p:spPr>
        <p:txBody>
          <a:bodyPr wrap="square" lIns="0" tIns="0" anchor="b" anchorCtr="0">
            <a:spAutoFit/>
          </a:bodyPr>
          <a:lstStyle>
            <a:lvl1pPr>
              <a:lnSpc>
                <a:spcPct val="100000"/>
              </a:lnSpc>
              <a:spcBef>
                <a:spcPts val="0"/>
              </a:spcBef>
              <a:spcAft>
                <a:spcPts val="0"/>
              </a:spcAft>
              <a:defRPr sz="1400" b="0" i="0">
                <a:solidFill>
                  <a:schemeClr val="tx1"/>
                </a:solidFill>
                <a:latin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tIns="0">
            <a:normAutofit/>
          </a:bodyPr>
          <a:lstStyle>
            <a:lvl1pPr algn="r">
              <a:lnSpc>
                <a:spcPct val="100000"/>
              </a:lnSpc>
              <a:spcBef>
                <a:spcPts val="0"/>
              </a:spcBef>
              <a:defRPr sz="2200" b="0" i="0">
                <a:latin typeface="Calibri" panose="020F0502020204030204" pitchFamily="34" charset="0"/>
              </a:defRPr>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417600" y="432000"/>
            <a:ext cx="1872000" cy="587972"/>
          </a:xfrm>
          <a:prstGeom prst="rect">
            <a:avLst/>
          </a:prstGeom>
        </p:spPr>
      </p:pic>
    </p:spTree>
    <p:extLst>
      <p:ext uri="{BB962C8B-B14F-4D97-AF65-F5344CB8AC3E}">
        <p14:creationId xmlns:p14="http://schemas.microsoft.com/office/powerpoint/2010/main" val="428164804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基本版） 白紙_Seminar">
    <p:bg bwMode="gray">
      <p:bgRef idx="1001">
        <a:schemeClr val="bg1"/>
      </p:bgRef>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237800" y="2551176"/>
            <a:ext cx="7430400" cy="1342800"/>
          </a:xfrm>
          <a:prstGeom prst="rect">
            <a:avLst/>
          </a:prstGeom>
        </p:spPr>
        <p:txBody>
          <a:bodyPr/>
          <a:lstStyle>
            <a:lvl1pPr>
              <a:defRPr sz="2400"/>
            </a:lvl1pPr>
          </a:lstStyle>
          <a:p>
            <a:pPr lvl="0"/>
            <a:r>
              <a:rPr kumimoji="1" lang="ja-JP" altLang="en-US"/>
              <a:t>マスター テキストの書式設定</a:t>
            </a:r>
          </a:p>
        </p:txBody>
      </p:sp>
    </p:spTree>
    <p:extLst>
      <p:ext uri="{BB962C8B-B14F-4D97-AF65-F5344CB8AC3E}">
        <p14:creationId xmlns:p14="http://schemas.microsoft.com/office/powerpoint/2010/main" val="2157087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基本版） 目次_Proposal">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11" name="オブジェクト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タイトル 1"/>
          <p:cNvSpPr>
            <a:spLocks noGrp="1"/>
          </p:cNvSpPr>
          <p:nvPr>
            <p:ph type="title" hasCustomPrompt="1"/>
          </p:nvPr>
        </p:nvSpPr>
        <p:spPr bwMode="gray">
          <a:xfrm>
            <a:off x="416496" y="136800"/>
            <a:ext cx="9072000" cy="651600"/>
          </a:xfrm>
          <a:prstGeom prst="rect">
            <a:avLst/>
          </a:prstGeom>
        </p:spPr>
        <p:txBody>
          <a:bodyPr/>
          <a:lstStyle>
            <a:lvl1pPr>
              <a:defRPr b="0" i="0" baseline="0">
                <a:latin typeface="Calibri" panose="020F0502020204030204" pitchFamily="34" charset="0"/>
                <a:cs typeface="Calibri" panose="020F0502020204030204" pitchFamily="34" charset="0"/>
              </a:defRPr>
            </a:lvl1pPr>
          </a:lstStyle>
          <a:p>
            <a:br>
              <a:rPr lang="en-US" altLang="ja-JP" dirty="0"/>
            </a:br>
            <a:r>
              <a:rPr lang="ja-JP" altLang="en-US" dirty="0"/>
              <a:t>マスター タイトルの書式設定</a:t>
            </a:r>
          </a:p>
        </p:txBody>
      </p:sp>
      <p:sp>
        <p:nvSpPr>
          <p:cNvPr id="13" name="コンテンツ プレースホルダ 2"/>
          <p:cNvSpPr>
            <a:spLocks noGrp="1"/>
          </p:cNvSpPr>
          <p:nvPr>
            <p:ph idx="1"/>
          </p:nvPr>
        </p:nvSpPr>
        <p:spPr bwMode="gray">
          <a:xfrm>
            <a:off x="416496" y="1479600"/>
            <a:ext cx="4320000" cy="4816800"/>
          </a:xfrm>
          <a:prstGeom prst="rect">
            <a:avLst/>
          </a:prstGeom>
        </p:spPr>
        <p:txBody>
          <a:bodyPr/>
          <a:lstStyle>
            <a:lvl1pPr marL="0" indent="0">
              <a:buNone/>
              <a:defRPr sz="1200" b="0" i="0" baseline="0">
                <a:latin typeface="Calibri" panose="020F0502020204030204" pitchFamily="34" charset="0"/>
                <a:ea typeface="+mn-ea"/>
                <a:cs typeface="Calibri" panose="020F0502020204030204" pitchFamily="34" charset="0"/>
              </a:defRPr>
            </a:lvl1pPr>
            <a:lvl2pPr marL="169200" indent="-1692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p:txBody>
      </p:sp>
      <p:sp>
        <p:nvSpPr>
          <p:cNvPr id="14" name="コンテンツ プレースホルダ 2"/>
          <p:cNvSpPr>
            <a:spLocks noGrp="1"/>
          </p:cNvSpPr>
          <p:nvPr>
            <p:ph idx="10"/>
          </p:nvPr>
        </p:nvSpPr>
        <p:spPr bwMode="gray">
          <a:xfrm>
            <a:off x="5132388" y="1479600"/>
            <a:ext cx="4320000" cy="4816800"/>
          </a:xfrm>
          <a:prstGeom prst="rect">
            <a:avLst/>
          </a:prstGeom>
        </p:spPr>
        <p:txBody>
          <a:bodyPr/>
          <a:lstStyle>
            <a:lvl1pPr marL="0" indent="0">
              <a:buNone/>
              <a:tabLst/>
              <a:defRPr sz="1200" b="0" i="0" baseline="0">
                <a:latin typeface="Calibri" panose="020F0502020204030204" pitchFamily="34" charset="0"/>
                <a:ea typeface="+mn-ea"/>
                <a:cs typeface="Calibri" panose="020F0502020204030204" pitchFamily="34" charset="0"/>
              </a:defRPr>
            </a:lvl1pPr>
            <a:lvl2pPr marL="169200" indent="-1692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p:txBody>
      </p:sp>
    </p:spTree>
    <p:extLst>
      <p:ext uri="{BB962C8B-B14F-4D97-AF65-F5344CB8AC3E}">
        <p14:creationId xmlns:p14="http://schemas.microsoft.com/office/powerpoint/2010/main" val="3122757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基本版） 中表紙_Seminar(S)">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9" name="オブジェクト 8"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accent1"/>
                </a:solidFill>
                <a:latin typeface="Calibri" panose="020F0502020204030204" pitchFamily="34" charset="0"/>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1715521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基本版） コンテンツ両サイド_レベル_Report">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528" imgH="528" progId="TCLayout.ActiveDocument.1">
                  <p:embed/>
                </p:oleObj>
              </mc:Choice>
              <mc:Fallback>
                <p:oleObj name="think-cell スライド" r:id="rId3" imgW="528" imgH="528"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スライド番号プレースホルダ 3"/>
          <p:cNvSpPr>
            <a:spLocks noGrp="1"/>
          </p:cNvSpPr>
          <p:nvPr>
            <p:ph type="sldNum" sz="quarter" idx="11"/>
          </p:nvPr>
        </p:nvSpPr>
        <p:spPr bwMode="gray"/>
        <p:txBody>
          <a:bodyPr/>
          <a:lstStyle/>
          <a:p>
            <a:fld id="{2D5C521C-FF79-4B18-A827-A0B66727F89C}" type="slidenum">
              <a:rPr lang="en-GB" altLang="en-GB" smtClean="0"/>
              <a:pPr/>
              <a:t>‹#›</a:t>
            </a:fld>
            <a:endParaRPr lang="en-GB" altLang="en-GB" dirty="0"/>
          </a:p>
        </p:txBody>
      </p:sp>
      <p:sp>
        <p:nvSpPr>
          <p:cNvPr id="5" name="コンテンツ プレースホルダ 2"/>
          <p:cNvSpPr>
            <a:spLocks noGrp="1"/>
          </p:cNvSpPr>
          <p:nvPr>
            <p:ph idx="1"/>
          </p:nvPr>
        </p:nvSpPr>
        <p:spPr bwMode="gray">
          <a:xfrm>
            <a:off x="416496" y="1479600"/>
            <a:ext cx="4320000" cy="4816800"/>
          </a:xfrm>
        </p:spPr>
        <p:txBody>
          <a:bodyPr/>
          <a:lstStyle>
            <a:lvl1pPr>
              <a:defRPr baseline="0"/>
            </a:lvl1pPr>
            <a:lvl2pPr>
              <a:lnSpc>
                <a:spcPct val="106000"/>
              </a:lnSpc>
              <a:defRPr baseline="0"/>
            </a:lvl2pPr>
            <a:lvl3pPr>
              <a:lnSpc>
                <a:spcPct val="106000"/>
              </a:lnSpc>
              <a:spcBef>
                <a:spcPts val="480"/>
              </a:spcBef>
              <a:defRPr baseline="0"/>
            </a:lvl3pPr>
            <a:lvl4pPr>
              <a:lnSpc>
                <a:spcPct val="106000"/>
              </a:lnSpc>
              <a:defRPr baseline="0"/>
            </a:lvl4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コンテンツ プレースホルダ 2"/>
          <p:cNvSpPr>
            <a:spLocks noGrp="1"/>
          </p:cNvSpPr>
          <p:nvPr>
            <p:ph idx="12"/>
          </p:nvPr>
        </p:nvSpPr>
        <p:spPr bwMode="gray">
          <a:xfrm>
            <a:off x="5133600" y="1479600"/>
            <a:ext cx="4320000" cy="4816800"/>
          </a:xfrm>
        </p:spPr>
        <p:txBody>
          <a:bodyPr/>
          <a:lstStyle>
            <a:lvl1pPr>
              <a:defRPr baseline="0"/>
            </a:lvl1pPr>
            <a:lvl2pPr>
              <a:lnSpc>
                <a:spcPct val="106000"/>
              </a:lnSpc>
              <a:defRPr baseline="0"/>
            </a:lvl2pPr>
            <a:lvl3pPr>
              <a:lnSpc>
                <a:spcPct val="106000"/>
              </a:lnSpc>
              <a:spcBef>
                <a:spcPts val="480"/>
              </a:spcBef>
              <a:defRPr baseline="0"/>
            </a:lvl3pPr>
            <a:lvl4pPr>
              <a:lnSpc>
                <a:spcPct val="106000"/>
              </a:lnSpc>
              <a:defRPr baseline="0"/>
            </a:lvl4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7" name="タイトル 1"/>
          <p:cNvSpPr>
            <a:spLocks noGrp="1"/>
          </p:cNvSpPr>
          <p:nvPr>
            <p:ph type="title" hasCustomPrompt="1"/>
          </p:nvPr>
        </p:nvSpPr>
        <p:spPr bwMode="gray">
          <a:xfrm>
            <a:off x="414000" y="136800"/>
            <a:ext cx="9040944" cy="651600"/>
          </a:xfrm>
        </p:spPr>
        <p:txBody>
          <a:bodyPr/>
          <a:lstStyle>
            <a:lvl1pPr>
              <a:defRPr baseline="0"/>
            </a:lvl1pPr>
          </a:lstStyle>
          <a:p>
            <a:br>
              <a:rPr lang="en-US" altLang="ja-JP" dirty="0"/>
            </a:br>
            <a:r>
              <a:rPr lang="ja-JP" altLang="en-US" dirty="0"/>
              <a:t>マスタ タイトルの書式設定</a:t>
            </a:r>
          </a:p>
        </p:txBody>
      </p:sp>
      <p:sp>
        <p:nvSpPr>
          <p:cNvPr id="8" name="フッター プレースホルダ 4"/>
          <p:cNvSpPr>
            <a:spLocks noGrp="1"/>
          </p:cNvSpPr>
          <p:nvPr>
            <p:ph type="ftr" sz="quarter" idx="3"/>
          </p:nvPr>
        </p:nvSpPr>
        <p:spPr>
          <a:xfrm>
            <a:off x="684002" y="6588002"/>
            <a:ext cx="4068000" cy="169200"/>
          </a:xfrm>
          <a:prstGeom prst="rect">
            <a:avLst/>
          </a:prstGeom>
        </p:spPr>
        <p:txBody>
          <a:bodyPr vert="horz" lIns="0" tIns="0" rIns="0" bIns="0" rtlCol="0" anchor="b" anchorCtr="0"/>
          <a:lstStyle>
            <a:lvl1pPr algn="l">
              <a:defRPr sz="1100" b="0" i="0">
                <a:solidFill>
                  <a:schemeClr val="tx2"/>
                </a:solidFill>
                <a:latin typeface="Calibri" panose="020F0502020204030204" pitchFamily="34" charset="0"/>
                <a:cs typeface="Calibri" panose="020F0502020204030204" pitchFamily="34" charset="0"/>
              </a:defRPr>
            </a:lvl1pPr>
          </a:lstStyle>
          <a:p>
            <a:pPr defTabSz="914349" fontAlgn="auto">
              <a:spcBef>
                <a:spcPts val="0"/>
              </a:spcBef>
              <a:spcAft>
                <a:spcPts val="0"/>
              </a:spcAft>
            </a:pPr>
            <a:endParaRPr kumimoji="1" lang="en-GB" altLang="ja-JP" dirty="0">
              <a:solidFill>
                <a:srgbClr val="313131"/>
              </a:solidFill>
            </a:endParaRPr>
          </a:p>
        </p:txBody>
      </p:sp>
    </p:spTree>
    <p:extLst>
      <p:ext uri="{BB962C8B-B14F-4D97-AF65-F5344CB8AC3E}">
        <p14:creationId xmlns:p14="http://schemas.microsoft.com/office/powerpoint/2010/main" val="295719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47145952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_ ロゴ入り_Seminar（S）">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MSTSHP_03"/>
          <p:cNvSpPr>
            <a:spLocks noGrp="1" noChangeArrowheads="1"/>
          </p:cNvSpPr>
          <p:nvPr>
            <p:ph type="ctrTitle" sz="quarter" hasCustomPrompt="1"/>
          </p:nvPr>
        </p:nvSpPr>
        <p:spPr bwMode="gray">
          <a:xfrm>
            <a:off x="966526" y="2581202"/>
            <a:ext cx="4680000" cy="565200"/>
          </a:xfrm>
          <a:ln algn="ctr"/>
        </p:spPr>
        <p:txBody>
          <a:bodyPr wrap="none"/>
          <a:lstStyle>
            <a:lvl1pPr>
              <a:lnSpc>
                <a:spcPct val="100000"/>
              </a:lnSpc>
              <a:spcBef>
                <a:spcPts val="0"/>
              </a:spcBef>
              <a:buClr>
                <a:schemeClr val="tx2"/>
              </a:buClr>
              <a:buSzPct val="85000"/>
              <a:buFont typeface="Wingdings" pitchFamily="2" charset="2"/>
              <a:buNone/>
              <a:defRPr sz="2800" b="0" i="0">
                <a:solidFill>
                  <a:schemeClr val="accent1"/>
                </a:solidFill>
                <a:latin typeface="Calibri" panose="020F0502020204030204" pitchFamily="34" charset="0"/>
                <a:ea typeface="+mn-ea"/>
              </a:defRPr>
            </a:lvl1pPr>
          </a:lstStyle>
          <a:p>
            <a:r>
              <a:rPr lang="ja-JP" altLang="en-US" dirty="0"/>
              <a:t>表紙タイトル</a:t>
            </a:r>
            <a:endParaRPr lang="en-US" dirty="0"/>
          </a:p>
        </p:txBody>
      </p:sp>
      <p:sp>
        <p:nvSpPr>
          <p:cNvPr id="9" name="MSTSHP_04"/>
          <p:cNvSpPr>
            <a:spLocks noGrp="1" noChangeArrowheads="1"/>
          </p:cNvSpPr>
          <p:nvPr>
            <p:ph type="subTitle" sz="quarter" idx="1" hasCustomPrompt="1"/>
          </p:nvPr>
        </p:nvSpPr>
        <p:spPr bwMode="gray">
          <a:xfrm>
            <a:off x="966525" y="3402002"/>
            <a:ext cx="4680000" cy="439737"/>
          </a:xfrm>
          <a:ln/>
        </p:spPr>
        <p:txBody>
          <a:bodyPr wrap="none" lIns="0" tIns="0" rIns="0" bIns="0">
            <a:noAutofit/>
          </a:bodyPr>
          <a:lstStyle>
            <a:lvl1pPr>
              <a:lnSpc>
                <a:spcPct val="100000"/>
              </a:lnSpc>
              <a:spcBef>
                <a:spcPts val="0"/>
              </a:spcBef>
              <a:buClrTx/>
              <a:defRPr sz="2000" b="0" i="0">
                <a:solidFill>
                  <a:schemeClr val="accent2"/>
                </a:solidFill>
                <a:latin typeface="Calibri" panose="020F0502020204030204" pitchFamily="34" charset="0"/>
                <a:ea typeface="+mn-ea"/>
              </a:defRPr>
            </a:lvl1pPr>
          </a:lstStyle>
          <a:p>
            <a:r>
              <a:rPr lang="ja-JP" altLang="en-US" dirty="0"/>
              <a:t>表紙サブタイトル</a:t>
            </a:r>
            <a:endParaRPr lang="en-US" altLang="ja-JP" dirty="0"/>
          </a:p>
        </p:txBody>
      </p:sp>
      <p:pic>
        <p:nvPicPr>
          <p:cNvPr id="6" name="図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9600" y="352800"/>
            <a:ext cx="2091417" cy="662400"/>
          </a:xfrm>
          <a:prstGeom prst="rect">
            <a:avLst/>
          </a:prstGeom>
        </p:spPr>
      </p:pic>
    </p:spTree>
    <p:extLst>
      <p:ext uri="{BB962C8B-B14F-4D97-AF65-F5344CB8AC3E}">
        <p14:creationId xmlns:p14="http://schemas.microsoft.com/office/powerpoint/2010/main" val="3298826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基本版） タイトル ロゴ無_Seminar（S）">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MSTSHP_03"/>
          <p:cNvSpPr>
            <a:spLocks noGrp="1" noChangeArrowheads="1"/>
          </p:cNvSpPr>
          <p:nvPr>
            <p:ph type="ctrTitle" sz="quarter" hasCustomPrompt="1"/>
          </p:nvPr>
        </p:nvSpPr>
        <p:spPr bwMode="gray">
          <a:xfrm>
            <a:off x="966526" y="2581202"/>
            <a:ext cx="4680000" cy="565200"/>
          </a:xfrm>
          <a:ln algn="ctr"/>
        </p:spPr>
        <p:txBody>
          <a:bodyPr wrap="none"/>
          <a:lstStyle>
            <a:lvl1pPr>
              <a:lnSpc>
                <a:spcPct val="100000"/>
              </a:lnSpc>
              <a:spcBef>
                <a:spcPts val="0"/>
              </a:spcBef>
              <a:buClr>
                <a:schemeClr val="tx2"/>
              </a:buClr>
              <a:buSzPct val="85000"/>
              <a:buFont typeface="Wingdings" pitchFamily="2" charset="2"/>
              <a:buNone/>
              <a:defRPr sz="2800" b="0" i="0">
                <a:solidFill>
                  <a:schemeClr val="accent1"/>
                </a:solidFill>
                <a:latin typeface="Calibri" panose="020F0502020204030204" pitchFamily="34" charset="0"/>
                <a:ea typeface="+mn-ea"/>
              </a:defRPr>
            </a:lvl1pPr>
          </a:lstStyle>
          <a:p>
            <a:r>
              <a:rPr lang="ja-JP" altLang="en-US" dirty="0"/>
              <a:t>表紙タイトル</a:t>
            </a:r>
            <a:endParaRPr lang="en-US" dirty="0"/>
          </a:p>
        </p:txBody>
      </p:sp>
      <p:sp>
        <p:nvSpPr>
          <p:cNvPr id="7" name="MSTSHP_04"/>
          <p:cNvSpPr>
            <a:spLocks noGrp="1" noChangeArrowheads="1"/>
          </p:cNvSpPr>
          <p:nvPr>
            <p:ph type="subTitle" sz="quarter" idx="1" hasCustomPrompt="1"/>
          </p:nvPr>
        </p:nvSpPr>
        <p:spPr bwMode="gray">
          <a:xfrm>
            <a:off x="966525" y="3402002"/>
            <a:ext cx="4680000" cy="439737"/>
          </a:xfrm>
          <a:ln/>
        </p:spPr>
        <p:txBody>
          <a:bodyPr wrap="none" lIns="0" tIns="0" rIns="0" bIns="0">
            <a:noAutofit/>
          </a:bodyPr>
          <a:lstStyle>
            <a:lvl1pPr>
              <a:lnSpc>
                <a:spcPct val="100000"/>
              </a:lnSpc>
              <a:spcBef>
                <a:spcPts val="0"/>
              </a:spcBef>
              <a:buClrTx/>
              <a:defRPr sz="2000" b="0" i="0">
                <a:solidFill>
                  <a:schemeClr val="accent2"/>
                </a:solidFill>
                <a:latin typeface="Calibri" panose="020F0502020204030204" pitchFamily="34" charset="0"/>
                <a:ea typeface="+mn-ea"/>
              </a:defRPr>
            </a:lvl1pPr>
          </a:lstStyle>
          <a:p>
            <a:r>
              <a:rPr lang="ja-JP" altLang="en-US" dirty="0"/>
              <a:t>表紙サブタイトル</a:t>
            </a:r>
            <a:endParaRPr lang="en-US" dirty="0"/>
          </a:p>
        </p:txBody>
      </p:sp>
    </p:spTree>
    <p:extLst>
      <p:ext uri="{BB962C8B-B14F-4D97-AF65-F5344CB8AC3E}">
        <p14:creationId xmlns:p14="http://schemas.microsoft.com/office/powerpoint/2010/main" val="1032030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基本版） 白紙_Seminar（S）">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5"/>
          <p:cNvSpPr>
            <a:spLocks noGrp="1"/>
          </p:cNvSpPr>
          <p:nvPr>
            <p:ph type="body" sz="quarter" idx="10"/>
          </p:nvPr>
        </p:nvSpPr>
        <p:spPr bwMode="gray">
          <a:xfrm>
            <a:off x="1238250" y="2551176"/>
            <a:ext cx="7429500" cy="1344168"/>
          </a:xfrm>
        </p:spPr>
        <p:txBody>
          <a:bodyPr/>
          <a:lstStyle>
            <a:lvl1pPr>
              <a:spcBef>
                <a:spcPts val="200"/>
              </a:spcBef>
              <a:defRPr sz="2400" b="0" i="0">
                <a:latin typeface="Calibri" panose="020F0502020204030204" pitchFamily="34" charset="0"/>
              </a:defRPr>
            </a:lvl1pPr>
            <a:lvl2pPr>
              <a:buNone/>
              <a:defRPr/>
            </a:lvl2pPr>
          </a:lstStyle>
          <a:p>
            <a:pPr lvl="0"/>
            <a:r>
              <a:rPr lang="ja-JP" altLang="en-US"/>
              <a:t>マスター テキストの書式設定</a:t>
            </a:r>
          </a:p>
        </p:txBody>
      </p:sp>
      <p:sp>
        <p:nvSpPr>
          <p:cNvPr id="3" name="スライド番号プレースホルダ 2"/>
          <p:cNvSpPr>
            <a:spLocks noGrp="1"/>
          </p:cNvSpPr>
          <p:nvPr>
            <p:ph type="sldNum" sz="quarter" idx="11"/>
          </p:nvPr>
        </p:nvSpPr>
        <p:spPr/>
        <p:txBody>
          <a:bodyPr/>
          <a:lstStyle>
            <a:lvl1pPr>
              <a:defRPr>
                <a:solidFill>
                  <a:schemeClr val="tx2"/>
                </a:solidFill>
              </a:defRPr>
            </a:lvl1pPr>
          </a:lstStyle>
          <a:p>
            <a:fld id="{00CF35F9-5879-42A9-8B76-81836FFCFE60}" type="slidenum">
              <a:rPr lang="ja-JP" altLang="en-US" smtClean="0"/>
              <a:pPr/>
              <a:t>‹#›</a:t>
            </a:fld>
            <a:endParaRPr lang="ja-JP" altLang="en-US" dirty="0"/>
          </a:p>
        </p:txBody>
      </p:sp>
      <p:sp>
        <p:nvSpPr>
          <p:cNvPr id="4" name="フッター プレースホルダ 3"/>
          <p:cNvSpPr>
            <a:spLocks noGrp="1"/>
          </p:cNvSpPr>
          <p:nvPr>
            <p:ph type="ftr" sz="quarter" idx="12"/>
          </p:nvPr>
        </p:nvSpPr>
        <p:spPr/>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3995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基本版） 目次_Seminar（S）">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3" name="オブジェクト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タイトル 1"/>
          <p:cNvSpPr>
            <a:spLocks noGrp="1"/>
          </p:cNvSpPr>
          <p:nvPr>
            <p:ph type="title"/>
          </p:nvPr>
        </p:nvSpPr>
        <p:spPr>
          <a:xfrm>
            <a:off x="417000" y="136802"/>
            <a:ext cx="9072000" cy="651600"/>
          </a:xfrm>
        </p:spPr>
        <p:txBody>
          <a:bodyPr/>
          <a:lstStyle>
            <a:lvl1pPr>
              <a:defRPr b="0" i="0">
                <a:solidFill>
                  <a:schemeClr val="accent1"/>
                </a:solidFill>
                <a:latin typeface="Calibri" panose="020F0502020204030204" pitchFamily="34" charset="0"/>
              </a:defRPr>
            </a:lvl1pPr>
          </a:lstStyle>
          <a:p>
            <a:r>
              <a:rPr kumimoji="1" lang="ja-JP" altLang="en-US"/>
              <a:t>マスター タイトルの書式設定</a:t>
            </a:r>
            <a:endParaRPr kumimoji="1" lang="ja-JP" altLang="en-US" dirty="0"/>
          </a:p>
        </p:txBody>
      </p:sp>
      <p:sp>
        <p:nvSpPr>
          <p:cNvPr id="10" name="コンテンツ プレースホルダ 9"/>
          <p:cNvSpPr>
            <a:spLocks noGrp="1"/>
          </p:cNvSpPr>
          <p:nvPr>
            <p:ph sz="quarter" idx="10"/>
          </p:nvPr>
        </p:nvSpPr>
        <p:spPr>
          <a:xfrm>
            <a:off x="417000" y="1479602"/>
            <a:ext cx="4320000" cy="4816800"/>
          </a:xfrm>
        </p:spPr>
        <p:txBody>
          <a:bodyPr/>
          <a:lstStyle>
            <a:lvl1pPr>
              <a:defRPr/>
            </a:lvl1pPr>
            <a:lvl2pPr>
              <a:defRPr/>
            </a:lvl2pPr>
            <a:lvl3pPr>
              <a:defRPr/>
            </a:lvl3pPr>
            <a:lvl4pPr>
              <a:defRPr/>
            </a:lvl4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11" name="コンテンツ プレースホルダ 9"/>
          <p:cNvSpPr>
            <a:spLocks noGrp="1"/>
          </p:cNvSpPr>
          <p:nvPr>
            <p:ph sz="quarter" idx="11"/>
          </p:nvPr>
        </p:nvSpPr>
        <p:spPr>
          <a:xfrm>
            <a:off x="5133600" y="1479602"/>
            <a:ext cx="4320000" cy="4816800"/>
          </a:xfrm>
        </p:spPr>
        <p:txBody>
          <a:bodyPr/>
          <a:lstStyle>
            <a:lvl1pPr>
              <a:defRPr/>
            </a:lvl1pPr>
            <a:lvl2pPr>
              <a:defRPr/>
            </a:lvl2pPr>
            <a:lvl3pPr>
              <a:defRPr/>
            </a:lvl3pPr>
            <a:lvl4pPr>
              <a:defRPr/>
            </a:lvl4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2952876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基本版） 中表紙_Seminar(S)">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9" name="オブジェクト 8"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accent1"/>
                </a:solidFill>
                <a:latin typeface="Calibri" panose="020F0502020204030204" pitchFamily="34" charset="0"/>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2840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基本版） タイトルのみ_Seminar（S）">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a:xfrm>
            <a:off x="417000" y="136802"/>
            <a:ext cx="9072000" cy="651600"/>
          </a:xfrm>
        </p:spPr>
        <p:txBody>
          <a:bodyPr/>
          <a:lstStyle>
            <a:lvl1pPr>
              <a:defRPr b="0" i="0">
                <a:latin typeface="Calibri" panose="020F0502020204030204" pitchFamily="34" charset="0"/>
              </a:defRPr>
            </a:lvl1pPr>
          </a:lstStyle>
          <a:p>
            <a:r>
              <a:rPr kumimoji="1" lang="ja-JP" altLang="en-US" dirty="0"/>
              <a:t>キーメッセージ（スライドで一番伝えたいこと＜名詞・体言止め不可＞）</a:t>
            </a:r>
          </a:p>
        </p:txBody>
      </p:sp>
      <p:sp>
        <p:nvSpPr>
          <p:cNvPr id="3" name="フッター プレースホルダ 2"/>
          <p:cNvSpPr>
            <a:spLocks noGrp="1"/>
          </p:cNvSpPr>
          <p:nvPr>
            <p:ph type="ftr" sz="quarter" idx="10"/>
          </p:nvPr>
        </p:nvSpPr>
        <p:spPr/>
        <p:txBody>
          <a:bodyPr/>
          <a:lstStyle>
            <a:lvl1pPr>
              <a:defRPr sz="1200">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00CF35F9-5879-42A9-8B76-81836FFCFE60}" type="slidenum">
              <a:rPr lang="ja-JP" altLang="en-US" smtClean="0"/>
              <a:pPr/>
              <a:t>‹#›</a:t>
            </a:fld>
            <a:endParaRPr lang="ja-JP" altLang="en-US" dirty="0"/>
          </a:p>
        </p:txBody>
      </p:sp>
      <p:sp>
        <p:nvSpPr>
          <p:cNvPr id="8" name="テキスト プレースホルダー 7"/>
          <p:cNvSpPr>
            <a:spLocks noGrp="1"/>
          </p:cNvSpPr>
          <p:nvPr>
            <p:ph type="body" sz="quarter" idx="12" hasCustomPrompt="1"/>
          </p:nvPr>
        </p:nvSpPr>
        <p:spPr>
          <a:xfrm>
            <a:off x="417000" y="1016000"/>
            <a:ext cx="4320000" cy="432000"/>
          </a:xfrm>
        </p:spPr>
        <p:txBody>
          <a:bodyPr wrap="none" anchor="ctr"/>
          <a:lstStyle>
            <a:lvl1pPr>
              <a:lnSpc>
                <a:spcPct val="100000"/>
              </a:lnSpc>
              <a:defRPr sz="18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3687507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基本版） コンテンツ左サイド_レベル_Seminar（S）">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6" name="オブジェクト 5"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タイトル 1"/>
          <p:cNvSpPr>
            <a:spLocks noGrp="1"/>
          </p:cNvSpPr>
          <p:nvPr>
            <p:ph type="title" hasCustomPrompt="1"/>
          </p:nvPr>
        </p:nvSpPr>
        <p:spPr/>
        <p:txBody>
          <a:bodyPr/>
          <a:lstStyle>
            <a:lvl1pPr>
              <a:defRPr b="0" i="0">
                <a:latin typeface="Calibri" panose="020F0502020204030204" pitchFamily="34" charset="0"/>
              </a:defRPr>
            </a:lvl1pPr>
          </a:lstStyle>
          <a:p>
            <a:r>
              <a:rPr kumimoji="1" lang="ja-JP" altLang="en-US" dirty="0"/>
              <a:t>キーメッセージ（スライドで一番伝えたいこと＜名詞・体言止め不可＞）</a:t>
            </a:r>
          </a:p>
        </p:txBody>
      </p:sp>
      <p:sp>
        <p:nvSpPr>
          <p:cNvPr id="3" name="フッター プレースホルダ 2"/>
          <p:cNvSpPr>
            <a:spLocks noGrp="1"/>
          </p:cNvSpPr>
          <p:nvPr>
            <p:ph type="ftr" sz="quarter" idx="10"/>
          </p:nvPr>
        </p:nvSpPr>
        <p:spPr/>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00CF35F9-5879-42A9-8B76-81836FFCFE60}" type="slidenum">
              <a:rPr lang="ja-JP" altLang="en-US" smtClean="0"/>
              <a:pPr/>
              <a:t>‹#›</a:t>
            </a:fld>
            <a:endParaRPr lang="ja-JP" altLang="en-US" dirty="0"/>
          </a:p>
        </p:txBody>
      </p:sp>
      <p:sp>
        <p:nvSpPr>
          <p:cNvPr id="5" name="コンテンツ プレースホルダ 2"/>
          <p:cNvSpPr>
            <a:spLocks noGrp="1"/>
          </p:cNvSpPr>
          <p:nvPr>
            <p:ph idx="1"/>
          </p:nvPr>
        </p:nvSpPr>
        <p:spPr bwMode="gray">
          <a:xfrm>
            <a:off x="417600" y="1479602"/>
            <a:ext cx="4320000" cy="4816800"/>
          </a:xfrm>
        </p:spPr>
        <p:txBody>
          <a:bodyPr/>
          <a:lstStyle>
            <a:lvl1pPr>
              <a:defRPr sz="1600" b="0" i="0">
                <a:latin typeface="Calibri" panose="020F0502020204030204" pitchFamily="34" charset="0"/>
                <a:ea typeface="+mn-ea"/>
              </a:defRPr>
            </a:lvl1pPr>
            <a:lvl2pPr>
              <a:defRPr sz="1600" b="0" i="0">
                <a:latin typeface="Calibri" panose="020F0502020204030204" pitchFamily="34" charset="0"/>
                <a:ea typeface="+mn-ea"/>
              </a:defRPr>
            </a:lvl2pPr>
            <a:lvl3pPr>
              <a:defRPr sz="1600" b="0" i="0">
                <a:latin typeface="Calibri" panose="020F0502020204030204" pitchFamily="34" charset="0"/>
                <a:ea typeface="+mn-ea"/>
                <a:cs typeface="Calibri" panose="020F0502020204030204" pitchFamily="34" charset="0"/>
              </a:defRPr>
            </a:lvl3pPr>
            <a:lvl4pPr>
              <a:defRPr sz="1600" b="0" i="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8" name="テキスト プレースホルダー 7"/>
          <p:cNvSpPr>
            <a:spLocks noGrp="1"/>
          </p:cNvSpPr>
          <p:nvPr>
            <p:ph type="body" sz="quarter" idx="12" hasCustomPrompt="1"/>
          </p:nvPr>
        </p:nvSpPr>
        <p:spPr>
          <a:xfrm>
            <a:off x="417600" y="1016000"/>
            <a:ext cx="4320000" cy="432000"/>
          </a:xfrm>
        </p:spPr>
        <p:txBody>
          <a:bodyPr wrap="none" anchor="ctr"/>
          <a:lstStyle>
            <a:lvl1pPr>
              <a:lnSpc>
                <a:spcPct val="100000"/>
              </a:lnSpc>
              <a:defRPr sz="18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2404509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基本版） コンテンツ両サイド_レベル_Seminar（S）">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5" name="オブジェクト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タイトル 1"/>
          <p:cNvSpPr>
            <a:spLocks noGrp="1"/>
          </p:cNvSpPr>
          <p:nvPr>
            <p:ph type="title" hasCustomPrompt="1"/>
          </p:nvPr>
        </p:nvSpPr>
        <p:spPr>
          <a:xfrm>
            <a:off x="417000" y="136802"/>
            <a:ext cx="9072000" cy="651600"/>
          </a:xfrm>
        </p:spPr>
        <p:txBody>
          <a:bodyPr/>
          <a:lstStyle>
            <a:lvl1pPr>
              <a:defRPr b="0" i="0">
                <a:latin typeface="Calibri" panose="020F0502020204030204" pitchFamily="34" charset="0"/>
              </a:defRPr>
            </a:lvl1pPr>
          </a:lstStyle>
          <a:p>
            <a:r>
              <a:rPr kumimoji="1" lang="ja-JP" altLang="en-US" dirty="0"/>
              <a:t>キーメッセージ（スライドで一番伝えたいこと＜名詞・体言止め不可＞）</a:t>
            </a:r>
          </a:p>
        </p:txBody>
      </p:sp>
      <p:sp>
        <p:nvSpPr>
          <p:cNvPr id="3" name="フッター プレースホルダ 2"/>
          <p:cNvSpPr>
            <a:spLocks noGrp="1"/>
          </p:cNvSpPr>
          <p:nvPr>
            <p:ph type="ftr" sz="quarter" idx="10"/>
          </p:nvPr>
        </p:nvSpPr>
        <p:spPr/>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00CF35F9-5879-42A9-8B76-81836FFCFE60}" type="slidenum">
              <a:rPr lang="ja-JP" altLang="en-US" smtClean="0"/>
              <a:pPr/>
              <a:t>‹#›</a:t>
            </a:fld>
            <a:endParaRPr lang="ja-JP" altLang="en-US" dirty="0"/>
          </a:p>
        </p:txBody>
      </p:sp>
      <p:sp>
        <p:nvSpPr>
          <p:cNvPr id="10" name="コンテンツ プレースホルダ 9"/>
          <p:cNvSpPr>
            <a:spLocks noGrp="1"/>
          </p:cNvSpPr>
          <p:nvPr>
            <p:ph sz="quarter" idx="12"/>
          </p:nvPr>
        </p:nvSpPr>
        <p:spPr>
          <a:xfrm>
            <a:off x="417000" y="1479602"/>
            <a:ext cx="4320000" cy="4816800"/>
          </a:xfrm>
        </p:spPr>
        <p:txBody>
          <a:bodyPr/>
          <a:lstStyle>
            <a:lvl1pPr>
              <a:defRPr sz="1600"/>
            </a:lvl1pPr>
            <a:lvl2pPr>
              <a:defRPr sz="1600"/>
            </a:lvl2pPr>
            <a:lvl3pPr>
              <a:defRPr sz="1600"/>
            </a:lvl3pPr>
            <a:lvl4pPr>
              <a:defRPr sz="1600"/>
            </a:lvl4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11" name="コンテンツ プレースホルダ 9"/>
          <p:cNvSpPr>
            <a:spLocks noGrp="1"/>
          </p:cNvSpPr>
          <p:nvPr>
            <p:ph sz="quarter" idx="13"/>
          </p:nvPr>
        </p:nvSpPr>
        <p:spPr>
          <a:xfrm>
            <a:off x="5132387" y="1479600"/>
            <a:ext cx="4320000" cy="4824412"/>
          </a:xfrm>
        </p:spPr>
        <p:txBody>
          <a:bodyPr/>
          <a:lstStyle>
            <a:lvl1pPr>
              <a:defRPr sz="1600"/>
            </a:lvl1pPr>
            <a:lvl2pPr>
              <a:defRPr sz="1600"/>
            </a:lvl2pPr>
            <a:lvl3pPr>
              <a:defRPr sz="1600"/>
            </a:lvl3pPr>
            <a:lvl4pPr>
              <a:defRPr sz="1600"/>
            </a:lvl4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7" name="テキスト プレースホルダー 6"/>
          <p:cNvSpPr>
            <a:spLocks noGrp="1"/>
          </p:cNvSpPr>
          <p:nvPr>
            <p:ph type="body" sz="quarter" idx="14" hasCustomPrompt="1"/>
          </p:nvPr>
        </p:nvSpPr>
        <p:spPr>
          <a:xfrm>
            <a:off x="417000" y="1016000"/>
            <a:ext cx="4319587" cy="432000"/>
          </a:xfrm>
        </p:spPr>
        <p:txBody>
          <a:bodyPr wrap="none" anchor="ctr"/>
          <a:lstStyle>
            <a:lvl1pPr>
              <a:lnSpc>
                <a:spcPct val="100000"/>
              </a:lnSpc>
              <a:defRPr sz="1800" b="1">
                <a:solidFill>
                  <a:schemeClr val="accent2"/>
                </a:solidFill>
              </a:defRPr>
            </a:lvl1pPr>
          </a:lstStyle>
          <a:p>
            <a:pPr lvl="0"/>
            <a:r>
              <a:rPr kumimoji="1" lang="en-US" altLang="ja-JP" dirty="0"/>
              <a:t>Header</a:t>
            </a:r>
            <a:r>
              <a:rPr kumimoji="1" lang="ja-JP" altLang="en-US" dirty="0"/>
              <a:t>を入力（スライドタイトル）</a:t>
            </a:r>
          </a:p>
        </p:txBody>
      </p:sp>
      <p:sp>
        <p:nvSpPr>
          <p:cNvPr id="9" name="テキスト プレースホルダー 8"/>
          <p:cNvSpPr>
            <a:spLocks noGrp="1"/>
          </p:cNvSpPr>
          <p:nvPr>
            <p:ph type="body" sz="quarter" idx="15" hasCustomPrompt="1"/>
          </p:nvPr>
        </p:nvSpPr>
        <p:spPr>
          <a:xfrm>
            <a:off x="5132387" y="1016000"/>
            <a:ext cx="4320000" cy="431800"/>
          </a:xfrm>
        </p:spPr>
        <p:txBody>
          <a:bodyPr wrap="none" anchor="ctr"/>
          <a:lstStyle>
            <a:lvl1pPr>
              <a:lnSpc>
                <a:spcPct val="100000"/>
              </a:lnSpc>
              <a:defRPr sz="18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1058874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基本版） コンテンツ全面_レベル_Seminar（S）">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6" name="オブジェクト 5"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タイトル 1"/>
          <p:cNvSpPr>
            <a:spLocks noGrp="1"/>
          </p:cNvSpPr>
          <p:nvPr>
            <p:ph type="title" hasCustomPrompt="1"/>
          </p:nvPr>
        </p:nvSpPr>
        <p:spPr>
          <a:xfrm>
            <a:off x="417000" y="136802"/>
            <a:ext cx="9072000" cy="651600"/>
          </a:xfrm>
        </p:spPr>
        <p:txBody>
          <a:bodyPr/>
          <a:lstStyle>
            <a:lvl1pPr>
              <a:defRPr b="0" i="0">
                <a:latin typeface="Calibri" panose="020F0502020204030204" pitchFamily="34" charset="0"/>
              </a:defRPr>
            </a:lvl1pPr>
          </a:lstStyle>
          <a:p>
            <a:r>
              <a:rPr kumimoji="1" lang="ja-JP" altLang="en-US" dirty="0"/>
              <a:t>キーメッセージ（スライドで一番伝えたいこと＜名詞・体言止め不可＞）</a:t>
            </a:r>
          </a:p>
        </p:txBody>
      </p:sp>
      <p:sp>
        <p:nvSpPr>
          <p:cNvPr id="3" name="フッター プレースホルダ 2"/>
          <p:cNvSpPr>
            <a:spLocks noGrp="1"/>
          </p:cNvSpPr>
          <p:nvPr>
            <p:ph type="ftr" sz="quarter" idx="10"/>
          </p:nvPr>
        </p:nvSpPr>
        <p:spPr/>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00CF35F9-5879-42A9-8B76-81836FFCFE60}" type="slidenum">
              <a:rPr lang="ja-JP" altLang="en-US" smtClean="0"/>
              <a:pPr/>
              <a:t>‹#›</a:t>
            </a:fld>
            <a:endParaRPr lang="ja-JP" altLang="en-US" dirty="0"/>
          </a:p>
        </p:txBody>
      </p:sp>
      <p:sp>
        <p:nvSpPr>
          <p:cNvPr id="5" name="コンテンツ プレースホルダ 2"/>
          <p:cNvSpPr>
            <a:spLocks noGrp="1"/>
          </p:cNvSpPr>
          <p:nvPr>
            <p:ph idx="1"/>
          </p:nvPr>
        </p:nvSpPr>
        <p:spPr bwMode="gray">
          <a:xfrm>
            <a:off x="417000" y="1479602"/>
            <a:ext cx="9072000" cy="4816800"/>
          </a:xfrm>
        </p:spPr>
        <p:txBody>
          <a:bodyPr/>
          <a:lstStyle>
            <a:lvl1pPr>
              <a:defRPr sz="1600" b="0" i="0">
                <a:latin typeface="Calibri" panose="020F0502020204030204" pitchFamily="34" charset="0"/>
                <a:ea typeface="+mn-ea"/>
              </a:defRPr>
            </a:lvl1pPr>
            <a:lvl2pPr>
              <a:defRPr sz="1600" b="0" i="0">
                <a:latin typeface="Calibri" panose="020F0502020204030204" pitchFamily="34" charset="0"/>
                <a:ea typeface="+mn-ea"/>
              </a:defRPr>
            </a:lvl2pPr>
            <a:lvl3pPr>
              <a:defRPr sz="1600" b="0" i="0">
                <a:latin typeface="Calibri" panose="020F0502020204030204" pitchFamily="34" charset="0"/>
                <a:ea typeface="+mn-ea"/>
                <a:cs typeface="Calibri" panose="020F0502020204030204" pitchFamily="34" charset="0"/>
              </a:defRPr>
            </a:lvl3pPr>
            <a:lvl4pPr>
              <a:defRPr sz="1600" b="0" i="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8" name="テキスト プレースホルダー 7"/>
          <p:cNvSpPr>
            <a:spLocks noGrp="1"/>
          </p:cNvSpPr>
          <p:nvPr>
            <p:ph type="body" sz="quarter" idx="12" hasCustomPrompt="1"/>
          </p:nvPr>
        </p:nvSpPr>
        <p:spPr>
          <a:xfrm>
            <a:off x="417000" y="1016000"/>
            <a:ext cx="4320000" cy="432000"/>
          </a:xfrm>
        </p:spPr>
        <p:txBody>
          <a:bodyPr wrap="none" anchor="ctr"/>
          <a:lstStyle>
            <a:lvl1pPr>
              <a:lnSpc>
                <a:spcPct val="100000"/>
              </a:lnSpc>
              <a:defRPr sz="18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651210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p:spPr>
        <p:txBody>
          <a:bodyPr/>
          <a:lstStyle/>
          <a:p>
            <a:r>
              <a:rPr kumimoji="1" lang="ja-JP" altLang="en-US" dirty="0"/>
              <a:t>キーメッセージを入力（本スライドで一番伝えたいこと＜名詞止め・体言止め不可＞）</a:t>
            </a:r>
          </a:p>
        </p:txBody>
      </p:sp>
      <p:sp>
        <p:nvSpPr>
          <p:cNvPr id="3" name="フッター プレースホルダ 2"/>
          <p:cNvSpPr>
            <a:spLocks noGrp="1"/>
          </p:cNvSpPr>
          <p:nvPr>
            <p:ph type="ftr" sz="quarter" idx="10"/>
          </p:nvPr>
        </p:nvSpPr>
        <p:spPr bwMode="gray">
          <a:xfrm>
            <a:off x="684000" y="6588000"/>
            <a:ext cx="4068000" cy="169200"/>
          </a:xfrm>
          <a:prstGeom prst="rect">
            <a:avLst/>
          </a:prstGeom>
        </p:spPr>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
        <p:nvSpPr>
          <p:cNvPr id="4" name="スライド番号プレースホルダ 3"/>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131200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59178971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基本版） コンテンツ全面_レベル_Proposal">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7" name="オブジェクト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417000" y="136800"/>
            <a:ext cx="9072000" cy="651600"/>
          </a:xfrm>
          <a:prstGeom prst="rect">
            <a:avLst/>
          </a:prstGeom>
        </p:spPr>
        <p:txBody>
          <a:bodyPr/>
          <a:lstStyle>
            <a:lvl1pPr>
              <a:defRPr b="0" i="0" baseline="0">
                <a:latin typeface="Calibri" panose="020F0502020204030204" pitchFamily="34" charset="0"/>
                <a:ea typeface="+mn-ea"/>
                <a:cs typeface="Calibri" panose="020F0502020204030204" pitchFamily="34" charset="0"/>
              </a:defRPr>
            </a:lvl1pPr>
          </a:lstStyle>
          <a:p>
            <a:r>
              <a:rPr lang="ja-JP" altLang="en-US" dirty="0"/>
              <a:t>キーメッセージを入力（本スライドで一番伝えたいこと＜名詞止め・体言止め不可＞）</a:t>
            </a:r>
          </a:p>
        </p:txBody>
      </p:sp>
      <p:sp>
        <p:nvSpPr>
          <p:cNvPr id="6" name="コンテンツ プレースホルダ 2"/>
          <p:cNvSpPr>
            <a:spLocks noGrp="1"/>
          </p:cNvSpPr>
          <p:nvPr>
            <p:ph idx="1"/>
          </p:nvPr>
        </p:nvSpPr>
        <p:spPr bwMode="gray">
          <a:xfrm>
            <a:off x="416999" y="1479600"/>
            <a:ext cx="9072000" cy="4816800"/>
          </a:xfrm>
          <a:prstGeom prst="rect">
            <a:avLst/>
          </a:prstGeom>
        </p:spPr>
        <p:txBody>
          <a:bodyPr/>
          <a:lstStyle>
            <a:lvl1pPr>
              <a:buFont typeface="Arial" pitchFamily="34" charset="0"/>
              <a:buNone/>
              <a:defRPr sz="1200" b="0" i="0" baseline="0">
                <a:latin typeface="Calibri" panose="020F0502020204030204" pitchFamily="34" charset="0"/>
                <a:ea typeface="+mn-ea"/>
                <a:cs typeface="Calibri" panose="020F0502020204030204" pitchFamily="34" charset="0"/>
              </a:defRPr>
            </a:lvl1pPr>
            <a:lvl2pPr marL="169200" indent="-1692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2"/>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
        <p:nvSpPr>
          <p:cNvPr id="8" name="テキスト プレースホルダー 2"/>
          <p:cNvSpPr>
            <a:spLocks noGrp="1"/>
          </p:cNvSpPr>
          <p:nvPr>
            <p:ph type="body" sz="quarter" idx="15"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3565924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基本版） コンテンツ左サイド_レベル_Proposal">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9" name="オブジェクト 8"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タイトル 1"/>
          <p:cNvSpPr>
            <a:spLocks noGrp="1"/>
          </p:cNvSpPr>
          <p:nvPr>
            <p:ph type="title" hasCustomPrompt="1"/>
          </p:nvPr>
        </p:nvSpPr>
        <p:spPr bwMode="gray">
          <a:xfrm>
            <a:off x="416496" y="136800"/>
            <a:ext cx="9072000" cy="651600"/>
          </a:xfrm>
          <a:prstGeom prst="rect">
            <a:avLst/>
          </a:prstGeom>
        </p:spPr>
        <p:txBody>
          <a:bodyPr/>
          <a:lstStyle>
            <a:lvl1pPr>
              <a:defRPr baseline="0"/>
            </a:lvl1pPr>
          </a:lstStyle>
          <a:p>
            <a:br>
              <a:rPr lang="en-US" altLang="ja-JP" dirty="0"/>
            </a:br>
            <a:r>
              <a:rPr lang="ja-JP" altLang="en-US" dirty="0"/>
              <a:t>キーメッセージを入力（本スライドで一番伝えたいこと＜名詞止め・体言止め不可＞）</a:t>
            </a:r>
          </a:p>
        </p:txBody>
      </p:sp>
      <p:sp>
        <p:nvSpPr>
          <p:cNvPr id="7" name="コンテンツ プレースホルダ 2"/>
          <p:cNvSpPr>
            <a:spLocks noGrp="1"/>
          </p:cNvSpPr>
          <p:nvPr>
            <p:ph idx="1"/>
          </p:nvPr>
        </p:nvSpPr>
        <p:spPr bwMode="gray">
          <a:xfrm>
            <a:off x="416496" y="1479600"/>
            <a:ext cx="4320000" cy="48168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69200" indent="-1692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6" name="スライド番号プレースホルダ 5"/>
          <p:cNvSpPr>
            <a:spLocks noGrp="1"/>
          </p:cNvSpPr>
          <p:nvPr>
            <p:ph type="sldNum" sz="quarter" idx="10"/>
          </p:nvPr>
        </p:nvSpPr>
        <p:spPr bwMode="gray"/>
        <p:txBody>
          <a:bodyPr/>
          <a:lstStyle>
            <a:lvl1pPr>
              <a:defRPr>
                <a:solidFill>
                  <a:schemeClr val="tx2"/>
                </a:solidFill>
              </a:defRPr>
            </a:lvl1pPr>
          </a:lstStyle>
          <a:p>
            <a:fld id="{0822A2BF-4EE5-45F6-88E1-9AA10A8C672A}" type="slidenum">
              <a:rPr lang="ja-JP" altLang="en-US" smtClean="0">
                <a:solidFill>
                  <a:srgbClr val="313131"/>
                </a:solidFill>
              </a:rPr>
              <a:pPr/>
              <a:t>‹#›</a:t>
            </a:fld>
            <a:endParaRPr lang="ja-JP" altLang="en-US" dirty="0">
              <a:solidFill>
                <a:srgbClr val="313131"/>
              </a:solidFill>
            </a:endParaRPr>
          </a:p>
        </p:txBody>
      </p:sp>
      <p:sp>
        <p:nvSpPr>
          <p:cNvPr id="3" name="テキスト プレースホルダー 2"/>
          <p:cNvSpPr>
            <a:spLocks noGrp="1"/>
          </p:cNvSpPr>
          <p:nvPr>
            <p:ph type="body" sz="quarter" idx="12" hasCustomPrompt="1"/>
          </p:nvPr>
        </p:nvSpPr>
        <p:spPr>
          <a:xfrm>
            <a:off x="416496" y="1016000"/>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876333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補足版） タイトルのみ_社内資料用">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6" name="オブジェクト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フッター プレースホルダ 2"/>
          <p:cNvSpPr>
            <a:spLocks noGrp="1"/>
          </p:cNvSpPr>
          <p:nvPr>
            <p:ph type="ftr" sz="quarter" idx="10"/>
          </p:nvPr>
        </p:nvSpPr>
        <p:spPr bwMode="gray">
          <a:xfrm>
            <a:off x="684000" y="6588000"/>
            <a:ext cx="4068000" cy="169200"/>
          </a:xfrm>
          <a:prstGeom prst="rect">
            <a:avLst/>
          </a:prstGeom>
        </p:spPr>
        <p:txBody>
          <a:bodyPr/>
          <a:lstStyle>
            <a:lvl1pPr>
              <a:defRPr>
                <a:solidFill>
                  <a:schemeClr val="tx2"/>
                </a:solidFill>
              </a:defRPr>
            </a:lvl1pPr>
          </a:lstStyle>
          <a:p>
            <a:endParaRPr lang="ja-JP" altLang="en-US" dirty="0">
              <a:latin typeface="Calibri" panose="020F0502020204030204" pitchFamily="34" charset="0"/>
              <a:cs typeface="Calibri" panose="020F0502020204030204" pitchFamily="34" charset="0"/>
            </a:endParaRPr>
          </a:p>
        </p:txBody>
      </p:sp>
      <p:sp>
        <p:nvSpPr>
          <p:cNvPr id="4" name="スライド番号プレースホルダ 3"/>
          <p:cNvSpPr>
            <a:spLocks noGrp="1"/>
          </p:cNvSpPr>
          <p:nvPr>
            <p:ph type="sldNum" sz="quarter" idx="11"/>
          </p:nvPr>
        </p:nvSpPr>
        <p:spPr bwMode="gray">
          <a:xfrm>
            <a:off x="410400" y="6588000"/>
            <a:ext cx="180000" cy="169200"/>
          </a:xfrm>
          <a:prstGeom prst="rect">
            <a:avLst/>
          </a:prstGeom>
        </p:spPr>
        <p:txBody>
          <a:bodyPr/>
          <a:lstStyle>
            <a:lvl1pPr>
              <a:defRPr>
                <a:solidFill>
                  <a:schemeClr val="tx2"/>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39200"/>
          </a:xfrm>
        </p:spPr>
        <p:txBody>
          <a:bodyPr lIns="72000" tIns="0" rIns="72000" bIns="0">
            <a:noAutofit/>
          </a:bodyPr>
          <a:lstStyle>
            <a:lvl1pPr marL="0" indent="0">
              <a:spcBef>
                <a:spcPts val="0"/>
              </a:spcBef>
              <a:defRPr sz="1400" b="0" i="0" baseline="0">
                <a:solidFill>
                  <a:schemeClr val="tx1"/>
                </a:solidFill>
                <a:latin typeface="Calibri" panose="020F0502020204030204" pitchFamily="34" charset="0"/>
                <a:ea typeface="+mn-ea"/>
                <a:cs typeface="Calibri" panose="020F0502020204030204" pitchFamily="34" charset="0"/>
              </a:defRPr>
            </a:lvl1pPr>
          </a:lstStyle>
          <a:p>
            <a:pPr lvl="0"/>
            <a:r>
              <a:rPr kumimoji="1" lang="ja-JP" altLang="en-US" dirty="0"/>
              <a:t>本文を入力（キーメッセージを補足する内容＜</a:t>
            </a:r>
            <a:r>
              <a:rPr kumimoji="1" lang="en-US" altLang="ja-JP" dirty="0"/>
              <a:t>2</a:t>
            </a:r>
            <a:r>
              <a:rPr kumimoji="1" lang="ja-JP" altLang="en-US" dirty="0"/>
              <a:t>行以内＞）</a:t>
            </a:r>
            <a:endParaRPr kumimoji="1" lang="en-US" altLang="ja-JP" dirty="0"/>
          </a:p>
          <a:p>
            <a:pPr lvl="0"/>
            <a:endParaRPr kumimoji="1" lang="ja-JP" altLang="en-US" dirty="0"/>
          </a:p>
        </p:txBody>
      </p:sp>
      <p:sp>
        <p:nvSpPr>
          <p:cNvPr id="7" name="タイトル プレースホルダ 6"/>
          <p:cNvSpPr>
            <a:spLocks noGrp="1"/>
          </p:cNvSpPr>
          <p:nvPr>
            <p:ph type="title" hasCustomPrompt="1"/>
          </p:nvPr>
        </p:nvSpPr>
        <p:spPr bwMode="gray">
          <a:xfrm>
            <a:off x="417000" y="136800"/>
            <a:ext cx="9072000" cy="651600"/>
          </a:xfrm>
          <a:prstGeom prst="rect">
            <a:avLst/>
          </a:prstGeom>
        </p:spPr>
        <p:txBody>
          <a:bodyPr vert="horz" lIns="0" tIns="0" rIns="0" bIns="0" rtlCol="0" anchor="b" anchorCtr="0">
            <a:noAutofit/>
          </a:bodyPr>
          <a:lstStyle/>
          <a:p>
            <a:r>
              <a:rPr kumimoji="1" lang="ja-JP" altLang="en-US" dirty="0"/>
              <a:t>キーメッセージを入力（本スライドで一番伝えたいこと＜名詞止め・体言止め不可＞）</a:t>
            </a:r>
          </a:p>
        </p:txBody>
      </p:sp>
      <p:sp>
        <p:nvSpPr>
          <p:cNvPr id="8" name="テキスト プレースホルダー 7"/>
          <p:cNvSpPr>
            <a:spLocks noGrp="1"/>
          </p:cNvSpPr>
          <p:nvPr>
            <p:ph type="body" sz="quarter" idx="15" hasCustomPrompt="1"/>
          </p:nvPr>
        </p:nvSpPr>
        <p:spPr bwMode="gray">
          <a:xfrm>
            <a:off x="417000" y="1484313"/>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
        <p:nvSpPr>
          <p:cNvPr id="9" name="日付プレースホルダー 6"/>
          <p:cNvSpPr>
            <a:spLocks noGrp="1"/>
          </p:cNvSpPr>
          <p:nvPr>
            <p:ph type="dt" sz="half" idx="2"/>
          </p:nvPr>
        </p:nvSpPr>
        <p:spPr bwMode="gray">
          <a:xfrm>
            <a:off x="4539000" y="6434668"/>
            <a:ext cx="828000" cy="206674"/>
          </a:xfrm>
          <a:prstGeom prst="rect">
            <a:avLst/>
          </a:prstGeom>
        </p:spPr>
        <p:txBody>
          <a:bodyPr vert="horz" lIns="36000" tIns="45720" rIns="36000" bIns="45720" rtlCol="0" anchor="ctr"/>
          <a:lstStyle>
            <a:lvl1pPr algn="ctr">
              <a:defRPr sz="1100" b="0" i="0">
                <a:solidFill>
                  <a:srgbClr val="8C8C8C"/>
                </a:solidFill>
                <a:latin typeface="Calibri" panose="020F0502020204030204" pitchFamily="34" charset="0"/>
                <a:cs typeface="Calibri" panose="020F0502020204030204" pitchFamily="34" charset="0"/>
              </a:defRPr>
            </a:lvl1pPr>
          </a:lstStyle>
          <a:p>
            <a:endParaRPr kumimoji="1" lang="en-US" altLang="ja-JP" dirty="0"/>
          </a:p>
        </p:txBody>
      </p:sp>
      <p:sp>
        <p:nvSpPr>
          <p:cNvPr id="10" name="Text Box 37"/>
          <p:cNvSpPr txBox="1">
            <a:spLocks noChangeArrowheads="1"/>
          </p:cNvSpPr>
          <p:nvPr userDrawn="1"/>
        </p:nvSpPr>
        <p:spPr bwMode="gray">
          <a:xfrm>
            <a:off x="5702401" y="6588000"/>
            <a:ext cx="3762000" cy="169200"/>
          </a:xfrm>
          <a:prstGeom prst="rect">
            <a:avLst/>
          </a:prstGeom>
          <a:noFill/>
          <a:ln w="9525">
            <a:noFill/>
            <a:miter lim="800000"/>
            <a:headEnd/>
            <a:tailEnd/>
          </a:ln>
          <a:effectLst/>
        </p:spPr>
        <p:txBody>
          <a:bodyPr lIns="0" tIns="0" rIns="0" bIns="0" anchor="b" anchorCtr="0">
            <a:noAutofit/>
          </a:bodyPr>
          <a:lstStyle/>
          <a:p>
            <a:pPr algn="r" rtl="0" eaLnBrk="0" fontAlgn="base" hangingPunct="0">
              <a:spcBef>
                <a:spcPct val="50000"/>
              </a:spcBef>
              <a:spcAft>
                <a:spcPct val="0"/>
              </a:spcAft>
            </a:pP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2016. For information, contact Deloitte </a:t>
            </a:r>
            <a:r>
              <a:rPr lang="fr-FR" altLang="ja-JP" sz="900" b="0" i="0" kern="1200" dirty="0" err="1">
                <a:solidFill>
                  <a:schemeClr val="tx2"/>
                </a:solidFill>
                <a:latin typeface="Calibri" panose="020F0502020204030204" pitchFamily="34" charset="0"/>
                <a:ea typeface="ＭＳ Ｐゴシック" pitchFamily="50" charset="-128"/>
                <a:cs typeface="Calibri" panose="020F0502020204030204" pitchFamily="34" charset="0"/>
              </a:rPr>
              <a:t>Tohmatsu</a:t>
            </a: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Consulting LLC.</a:t>
            </a:r>
          </a:p>
        </p:txBody>
      </p:sp>
    </p:spTree>
    <p:extLst>
      <p:ext uri="{BB962C8B-B14F-4D97-AF65-F5344CB8AC3E}">
        <p14:creationId xmlns:p14="http://schemas.microsoft.com/office/powerpoint/2010/main" val="720642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a:t>クライアント社名</a:t>
            </a:r>
          </a:p>
        </p:txBody>
      </p:sp>
    </p:spTree>
    <p:extLst>
      <p:ext uri="{BB962C8B-B14F-4D97-AF65-F5344CB8AC3E}">
        <p14:creationId xmlns:p14="http://schemas.microsoft.com/office/powerpoint/2010/main" val="395032199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168394107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42217882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endParaRPr lang="en-GB" altLang="en-GB" dirty="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4186828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tx1"/>
                </a:solidFill>
                <a:latin typeface="Calibri" panose="020F0502020204030204" pitchFamily="34" charset="0"/>
                <a:ea typeface="+mj-ea"/>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endParaRPr lang="en-GB" altLang="en-GB" dirty="0"/>
          </a:p>
        </p:txBody>
      </p:sp>
    </p:spTree>
    <p:extLst>
      <p:ext uri="{BB962C8B-B14F-4D97-AF65-F5344CB8AC3E}">
        <p14:creationId xmlns:p14="http://schemas.microsoft.com/office/powerpoint/2010/main" val="11458389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081444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44665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endParaRPr lang="en-GB" altLang="en-GB" dirty="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10173338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962985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819460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417600" y="6192000"/>
            <a:ext cx="3274935"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400" b="0" i="0" kern="1200" baseline="0" dirty="0">
                <a:solidFill>
                  <a:srgbClr val="000000"/>
                </a:solidFill>
                <a:latin typeface="Calibri" panose="020F0502020204030204" pitchFamily="34" charset="0"/>
                <a:ea typeface="+mn-ea"/>
                <a:cs typeface="Calibri" panose="020F0502020204030204" pitchFamily="34" charset="0"/>
              </a:rPr>
              <a:t>デロイト トーマツ コンサルティング</a:t>
            </a:r>
            <a:r>
              <a:rPr lang="ja-JP" altLang="en-US" sz="1400" b="0" i="0" kern="1200" baseline="0" dirty="0">
                <a:solidFill>
                  <a:srgbClr val="000000"/>
                </a:solidFill>
                <a:latin typeface="Calibri" panose="020F0502020204030204" pitchFamily="34" charset="0"/>
                <a:ea typeface="+mn-ea"/>
                <a:cs typeface="Calibri" panose="020F0502020204030204" pitchFamily="34" charset="0"/>
              </a:rPr>
              <a:t>合同</a:t>
            </a:r>
            <a:r>
              <a:rPr lang="ja-JP" altLang="ja-JP" sz="1400" b="0" i="0" kern="1200" baseline="0" dirty="0">
                <a:solidFill>
                  <a:srgbClr val="000000"/>
                </a:solidFill>
                <a:latin typeface="Calibri" panose="020F0502020204030204" pitchFamily="34" charset="0"/>
                <a:ea typeface="+mn-ea"/>
                <a:cs typeface="Calibri" panose="020F0502020204030204" pitchFamily="34" charset="0"/>
              </a:rPr>
              <a:t>会社</a:t>
            </a:r>
            <a:endParaRPr lang="en-US" altLang="ja-JP" sz="1400" b="0" i="0" kern="1200" baseline="0" dirty="0">
              <a:solidFill>
                <a:srgbClr val="000000"/>
              </a:solidFill>
              <a:latin typeface="Calibri" panose="020F0502020204030204" pitchFamily="34" charset="0"/>
              <a:ea typeface="+mn-ea"/>
              <a:cs typeface="Calibri" panose="020F0502020204030204" pitchFamily="34" charset="0"/>
            </a:endParaRP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7" name="図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gray">
          <a:xfrm>
            <a:off x="416496" y="432000"/>
            <a:ext cx="1872000" cy="587972"/>
          </a:xfrm>
          <a:prstGeom prst="rect">
            <a:avLst/>
          </a:prstGeom>
        </p:spPr>
      </p:pic>
    </p:spTree>
    <p:extLst>
      <p:ext uri="{BB962C8B-B14F-4D97-AF65-F5344CB8AC3E}">
        <p14:creationId xmlns:p14="http://schemas.microsoft.com/office/powerpoint/2010/main" val="350399942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191910632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09829915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endParaRPr lang="en-GB" altLang="en-GB" dirty="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424386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528" imgH="528" progId="TCLayout.ActiveDocument.1">
                  <p:embed/>
                </p:oleObj>
              </mc:Choice>
              <mc:Fallback>
                <p:oleObj name="think-cell スライド" r:id="rId3" imgW="528" imgH="528"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tx1"/>
                </a:solidFill>
                <a:latin typeface="Calibri" panose="020F0502020204030204" pitchFamily="34" charset="0"/>
                <a:ea typeface="+mj-ea"/>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endParaRPr lang="en-GB" altLang="en-GB" dirty="0"/>
          </a:p>
        </p:txBody>
      </p:sp>
    </p:spTree>
    <p:extLst>
      <p:ext uri="{BB962C8B-B14F-4D97-AF65-F5344CB8AC3E}">
        <p14:creationId xmlns:p14="http://schemas.microsoft.com/office/powerpoint/2010/main" val="255831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528" imgH="528" progId="TCLayout.ActiveDocument.1">
                  <p:embed/>
                </p:oleObj>
              </mc:Choice>
              <mc:Fallback>
                <p:oleObj name="think-cell スライド" r:id="rId3" imgW="528" imgH="528"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8034564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845760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29426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255330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tx1"/>
                </a:solidFill>
                <a:latin typeface="Calibri" panose="020F0502020204030204" pitchFamily="34" charset="0"/>
                <a:ea typeface="+mj-ea"/>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endParaRPr lang="en-GB" altLang="en-GB" dirty="0"/>
          </a:p>
        </p:txBody>
      </p:sp>
    </p:spTree>
    <p:extLst>
      <p:ext uri="{BB962C8B-B14F-4D97-AF65-F5344CB8AC3E}">
        <p14:creationId xmlns:p14="http://schemas.microsoft.com/office/powerpoint/2010/main" val="3500716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91950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5" name="スライド番号プレースホルダ 4"/>
          <p:cNvSpPr>
            <a:spLocks noGrp="1"/>
          </p:cNvSpPr>
          <p:nvPr>
            <p:ph type="sldNum" sz="quarter" idx="11"/>
          </p:nvPr>
        </p:nvSpPr>
        <p:spPr>
          <a:xfrm>
            <a:off x="365921" y="6612527"/>
            <a:ext cx="319881" cy="169277"/>
          </a:xfrm>
        </p:spPr>
        <p:txBody>
          <a:bodyPr/>
          <a:lstStyle>
            <a:lvl1pPr>
              <a:defRPr sz="1100">
                <a:solidFill>
                  <a:schemeClr val="tx1"/>
                </a:solidFill>
              </a:defRPr>
            </a:lvl1pPr>
          </a:lstStyle>
          <a:p>
            <a:fld id="{E6985BFE-F5C2-45DA-8BD5-ED08191CEA95}" type="slidenum">
              <a:rPr lang="en-GB" altLang="en-GB" smtClean="0"/>
              <a:pPr/>
              <a:t>‹#›</a:t>
            </a:fld>
            <a:endParaRPr lang="en-GB" altLang="en-GB"/>
          </a:p>
        </p:txBody>
      </p:sp>
    </p:spTree>
    <p:extLst>
      <p:ext uri="{BB962C8B-B14F-4D97-AF65-F5344CB8AC3E}">
        <p14:creationId xmlns:p14="http://schemas.microsoft.com/office/powerpoint/2010/main" val="10404152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417600" y="6192000"/>
            <a:ext cx="3274935"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400" b="0" i="0" kern="1200" baseline="0" dirty="0">
                <a:solidFill>
                  <a:srgbClr val="000000"/>
                </a:solidFill>
                <a:latin typeface="Calibri" panose="020F0502020204030204" pitchFamily="34" charset="0"/>
                <a:ea typeface="+mn-ea"/>
                <a:cs typeface="Calibri" panose="020F0502020204030204" pitchFamily="34" charset="0"/>
              </a:rPr>
              <a:t>デロイト トーマツ コンサルティング</a:t>
            </a:r>
            <a:r>
              <a:rPr lang="ja-JP" altLang="en-US" sz="1400" b="0" i="0" kern="1200" baseline="0" dirty="0">
                <a:solidFill>
                  <a:srgbClr val="000000"/>
                </a:solidFill>
                <a:latin typeface="Calibri" panose="020F0502020204030204" pitchFamily="34" charset="0"/>
                <a:ea typeface="+mn-ea"/>
                <a:cs typeface="Calibri" panose="020F0502020204030204" pitchFamily="34" charset="0"/>
              </a:rPr>
              <a:t>合同</a:t>
            </a:r>
            <a:r>
              <a:rPr lang="ja-JP" altLang="ja-JP" sz="1400" b="0" i="0" kern="1200" baseline="0" dirty="0">
                <a:solidFill>
                  <a:srgbClr val="000000"/>
                </a:solidFill>
                <a:latin typeface="Calibri" panose="020F0502020204030204" pitchFamily="34" charset="0"/>
                <a:ea typeface="+mn-ea"/>
                <a:cs typeface="Calibri" panose="020F0502020204030204" pitchFamily="34" charset="0"/>
              </a:rPr>
              <a:t>会社</a:t>
            </a:r>
            <a:endParaRPr lang="en-US" altLang="ja-JP" sz="1400" b="0" i="0" kern="1200" baseline="0" dirty="0">
              <a:solidFill>
                <a:srgbClr val="000000"/>
              </a:solidFill>
              <a:latin typeface="Calibri" panose="020F0502020204030204" pitchFamily="34" charset="0"/>
              <a:ea typeface="+mn-ea"/>
              <a:cs typeface="Calibri" panose="020F0502020204030204" pitchFamily="34" charset="0"/>
            </a:endParaRP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416496" y="432000"/>
            <a:ext cx="1872000" cy="587972"/>
          </a:xfrm>
          <a:prstGeom prst="rect">
            <a:avLst/>
          </a:prstGeom>
        </p:spPr>
      </p:pic>
    </p:spTree>
    <p:extLst>
      <p:ext uri="{BB962C8B-B14F-4D97-AF65-F5344CB8AC3E}">
        <p14:creationId xmlns:p14="http://schemas.microsoft.com/office/powerpoint/2010/main" val="13622931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546835438"/>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4461970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endParaRPr lang="en-GB" altLang="en-GB" dirty="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15101771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tx1"/>
                </a:solidFill>
                <a:latin typeface="Calibri" panose="020F0502020204030204" pitchFamily="34" charset="0"/>
                <a:ea typeface="+mj-ea"/>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endParaRPr lang="en-GB" altLang="en-GB" dirty="0"/>
          </a:p>
        </p:txBody>
      </p:sp>
    </p:spTree>
    <p:extLst>
      <p:ext uri="{BB962C8B-B14F-4D97-AF65-F5344CB8AC3E}">
        <p14:creationId xmlns:p14="http://schemas.microsoft.com/office/powerpoint/2010/main" val="32561900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059661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28257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71174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56456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458064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3599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基本版） タイトルのみ_Seminar（S）">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a:xfrm>
            <a:off x="417000" y="136802"/>
            <a:ext cx="9072000" cy="651600"/>
          </a:xfrm>
        </p:spPr>
        <p:txBody>
          <a:bodyPr/>
          <a:lstStyle>
            <a:lvl1pPr>
              <a:defRPr b="0" i="0">
                <a:solidFill>
                  <a:schemeClr val="tx1"/>
                </a:solidFill>
                <a:latin typeface="Calibri" panose="020F0502020204030204" pitchFamily="34" charset="0"/>
              </a:defRPr>
            </a:lvl1pPr>
          </a:lstStyle>
          <a:p>
            <a:r>
              <a:rPr kumimoji="1" lang="ja-JP" altLang="en-US" dirty="0"/>
              <a:t>キーメッセージ（スライドで一番伝えたいこと＜名詞・体言止め不可＞）</a:t>
            </a: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00CF35F9-5879-42A9-8B76-81836FFCFE60}" type="slidenum">
              <a:rPr lang="ja-JP" altLang="en-US" smtClean="0"/>
              <a:pPr/>
              <a:t>‹#›</a:t>
            </a:fld>
            <a:endParaRPr lang="ja-JP" altLang="en-US" dirty="0"/>
          </a:p>
        </p:txBody>
      </p:sp>
      <p:sp>
        <p:nvSpPr>
          <p:cNvPr id="8" name="テキスト プレースホルダー 7"/>
          <p:cNvSpPr>
            <a:spLocks noGrp="1"/>
          </p:cNvSpPr>
          <p:nvPr>
            <p:ph type="body" sz="quarter" idx="12" hasCustomPrompt="1"/>
          </p:nvPr>
        </p:nvSpPr>
        <p:spPr>
          <a:xfrm>
            <a:off x="417000" y="1016000"/>
            <a:ext cx="4320000" cy="432000"/>
          </a:xfrm>
        </p:spPr>
        <p:txBody>
          <a:bodyPr wrap="none" anchor="ctr"/>
          <a:lstStyle>
            <a:lvl1pPr>
              <a:lnSpc>
                <a:spcPct val="100000"/>
              </a:lnSpc>
              <a:defRPr sz="18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1938620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補足版） テキスト両サイド_レベル_Seminar（S）">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6" name="オブジェクト 5"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タイトル 1"/>
          <p:cNvSpPr>
            <a:spLocks noGrp="1"/>
          </p:cNvSpPr>
          <p:nvPr>
            <p:ph type="title" hasCustomPrompt="1"/>
          </p:nvPr>
        </p:nvSpPr>
        <p:spPr>
          <a:xfrm>
            <a:off x="417000" y="136800"/>
            <a:ext cx="9072000" cy="651600"/>
          </a:xfrm>
        </p:spPr>
        <p:txBody>
          <a:bodyPr/>
          <a:lstStyle>
            <a:lvl1pPr>
              <a:defRPr b="0" i="0">
                <a:solidFill>
                  <a:schemeClr val="tx1"/>
                </a:solidFill>
                <a:latin typeface="Calibri" panose="020F0502020204030204" pitchFamily="34" charset="0"/>
              </a:defRPr>
            </a:lvl1pPr>
          </a:lstStyle>
          <a:p>
            <a:r>
              <a:rPr kumimoji="1" lang="ja-JP" altLang="en-US" dirty="0"/>
              <a:t>キーメッセージ（スライドで一番伝えたいこと＜名詞・体言止め不可＞）</a:t>
            </a:r>
          </a:p>
        </p:txBody>
      </p:sp>
      <p:sp>
        <p:nvSpPr>
          <p:cNvPr id="4" name="スライド番号プレースホルダ 3"/>
          <p:cNvSpPr>
            <a:spLocks noGrp="1"/>
          </p:cNvSpPr>
          <p:nvPr>
            <p:ph type="sldNum" sz="quarter" idx="11"/>
          </p:nvPr>
        </p:nvSpPr>
        <p:spPr/>
        <p:txBody>
          <a:bodyPr/>
          <a:lstStyle>
            <a:lvl1pPr>
              <a:defRPr>
                <a:solidFill>
                  <a:schemeClr val="tx2"/>
                </a:solidFill>
              </a:defRPr>
            </a:lvl1pPr>
          </a:lstStyle>
          <a:p>
            <a:fld id="{55FCF938-2316-427E-825B-C4BB671A345F}" type="slidenum">
              <a:rPr lang="ja-JP" altLang="en-US" smtClean="0"/>
              <a:pPr/>
              <a:t>‹#›</a:t>
            </a:fld>
            <a:endParaRPr lang="ja-JP" altLang="en-US"/>
          </a:p>
        </p:txBody>
      </p:sp>
      <p:sp>
        <p:nvSpPr>
          <p:cNvPr id="5" name="Text Placeholder 10"/>
          <p:cNvSpPr>
            <a:spLocks noGrp="1"/>
          </p:cNvSpPr>
          <p:nvPr>
            <p:ph type="body" sz="quarter" idx="18" hasCustomPrompt="1"/>
          </p:nvPr>
        </p:nvSpPr>
        <p:spPr bwMode="gray">
          <a:xfrm>
            <a:off x="417000" y="1008000"/>
            <a:ext cx="9072000" cy="439200"/>
          </a:xfrm>
        </p:spPr>
        <p:txBody>
          <a:bodyPr tIns="0" bIns="0">
            <a:noAutofit/>
          </a:bodyPr>
          <a:lstStyle>
            <a:lvl1pPr marL="0" indent="0">
              <a:spcBef>
                <a:spcPts val="0"/>
              </a:spcBef>
              <a:defRPr sz="1800" b="0" i="0">
                <a:latin typeface="Calibri" panose="020F0502020204030204" pitchFamily="34" charset="0"/>
                <a:ea typeface="+mn-ea"/>
                <a:cs typeface="Calibri" panose="020F0502020204030204"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ja-JP" altLang="en-US" dirty="0"/>
              <a:t>本文を入力（キーメッセージを補足する内容＜</a:t>
            </a:r>
            <a:r>
              <a:rPr lang="en-US" altLang="ja-JP" dirty="0"/>
              <a:t>2</a:t>
            </a:r>
            <a:r>
              <a:rPr lang="ja-JP" altLang="en-US" dirty="0"/>
              <a:t>行以内＞）</a:t>
            </a:r>
            <a:endParaRPr lang="en-US" altLang="ja-JP" dirty="0"/>
          </a:p>
          <a:p>
            <a:pPr lvl="0"/>
            <a:endParaRPr lang="ja-JP" altLang="en-US" dirty="0"/>
          </a:p>
        </p:txBody>
      </p:sp>
      <p:sp>
        <p:nvSpPr>
          <p:cNvPr id="9" name="コンテンツ プレースホルダ 8"/>
          <p:cNvSpPr>
            <a:spLocks noGrp="1"/>
          </p:cNvSpPr>
          <p:nvPr>
            <p:ph sz="quarter" idx="19"/>
          </p:nvPr>
        </p:nvSpPr>
        <p:spPr>
          <a:xfrm>
            <a:off x="417000" y="2116800"/>
            <a:ext cx="4320000" cy="4179600"/>
          </a:xfrm>
        </p:spPr>
        <p:txBody>
          <a:bodyPr/>
          <a:lstStyle>
            <a:lvl1pPr>
              <a:defRPr sz="1600"/>
            </a:lvl1pPr>
            <a:lvl2pPr>
              <a:defRPr sz="1600"/>
            </a:lvl2pPr>
            <a:lvl3pPr>
              <a:defRPr sz="1600"/>
            </a:lvl3pPr>
            <a:lvl4pPr>
              <a:defRPr sz="1600"/>
            </a:lvl4pPr>
          </a:lstStyle>
          <a:p>
            <a:pPr lvl="0"/>
            <a:r>
              <a:rPr kumimoji="1" lang="ja-JP" altLang="en-US" dirty="0"/>
              <a:t>マスター テキストの書式設定</a:t>
            </a:r>
          </a:p>
          <a:p>
            <a:pPr lvl="1"/>
            <a:r>
              <a:rPr lang="ja-JP" altLang="en-US" dirty="0"/>
              <a:t>第</a:t>
            </a:r>
            <a:r>
              <a:rPr lang="en-US" altLang="ja-JP" dirty="0"/>
              <a:t>1</a:t>
            </a:r>
            <a:r>
              <a:rPr lang="ja-JP" altLang="en-US" dirty="0"/>
              <a:t>レベル</a:t>
            </a:r>
          </a:p>
          <a:p>
            <a:pPr lvl="2"/>
            <a:r>
              <a:rPr lang="ja-JP" altLang="en-US" dirty="0"/>
              <a:t>第</a:t>
            </a:r>
            <a:r>
              <a:rPr lang="en-US" altLang="ja-JP" dirty="0"/>
              <a:t>2</a:t>
            </a:r>
            <a:r>
              <a:rPr lang="ja-JP" altLang="en-US" dirty="0"/>
              <a:t>レベル</a:t>
            </a:r>
          </a:p>
          <a:p>
            <a:pPr lvl="3"/>
            <a:r>
              <a:rPr lang="ja-JP" altLang="en-US" dirty="0"/>
              <a:t>第</a:t>
            </a:r>
            <a:r>
              <a:rPr lang="en-US" altLang="ja-JP" dirty="0"/>
              <a:t>3</a:t>
            </a:r>
            <a:r>
              <a:rPr lang="ja-JP" altLang="en-US" dirty="0"/>
              <a:t>レベル</a:t>
            </a:r>
          </a:p>
        </p:txBody>
      </p:sp>
      <p:sp>
        <p:nvSpPr>
          <p:cNvPr id="12" name="コンテンツ プレースホルダ 8"/>
          <p:cNvSpPr>
            <a:spLocks noGrp="1"/>
          </p:cNvSpPr>
          <p:nvPr>
            <p:ph sz="quarter" idx="20"/>
          </p:nvPr>
        </p:nvSpPr>
        <p:spPr>
          <a:xfrm>
            <a:off x="5132388" y="2116800"/>
            <a:ext cx="4320000" cy="4179600"/>
          </a:xfrm>
        </p:spPr>
        <p:txBody>
          <a:bodyPr/>
          <a:lstStyle>
            <a:lvl1pPr>
              <a:defRPr sz="1600"/>
            </a:lvl1pPr>
            <a:lvl2pPr>
              <a:defRPr sz="1600"/>
            </a:lvl2pPr>
            <a:lvl3pPr>
              <a:defRPr sz="1600"/>
            </a:lvl3pPr>
            <a:lvl4pPr>
              <a:defRPr sz="1600"/>
            </a:lvl4pPr>
          </a:lstStyle>
          <a:p>
            <a:pPr lvl="0"/>
            <a:r>
              <a:rPr kumimoji="1" lang="ja-JP" altLang="en-US" dirty="0"/>
              <a:t>マスター テキストの書式設定</a:t>
            </a:r>
          </a:p>
          <a:p>
            <a:pPr lvl="1"/>
            <a:r>
              <a:rPr lang="ja-JP" altLang="en-US" dirty="0"/>
              <a:t>第</a:t>
            </a:r>
            <a:r>
              <a:rPr lang="en-US" altLang="ja-JP" dirty="0"/>
              <a:t>1</a:t>
            </a:r>
            <a:r>
              <a:rPr lang="ja-JP" altLang="en-US" dirty="0"/>
              <a:t>レベル</a:t>
            </a:r>
          </a:p>
          <a:p>
            <a:pPr lvl="2"/>
            <a:r>
              <a:rPr lang="ja-JP" altLang="en-US" dirty="0"/>
              <a:t>第</a:t>
            </a:r>
            <a:r>
              <a:rPr lang="en-US" altLang="ja-JP" dirty="0"/>
              <a:t>2</a:t>
            </a:r>
            <a:r>
              <a:rPr lang="ja-JP" altLang="en-US" dirty="0"/>
              <a:t>レベル</a:t>
            </a:r>
          </a:p>
          <a:p>
            <a:pPr lvl="3"/>
            <a:r>
              <a:rPr lang="ja-JP" altLang="en-US" dirty="0"/>
              <a:t>第</a:t>
            </a:r>
            <a:r>
              <a:rPr lang="en-US" altLang="ja-JP" dirty="0"/>
              <a:t>3</a:t>
            </a:r>
            <a:r>
              <a:rPr lang="ja-JP" altLang="en-US" dirty="0"/>
              <a:t>レベル</a:t>
            </a:r>
          </a:p>
        </p:txBody>
      </p:sp>
      <p:sp>
        <p:nvSpPr>
          <p:cNvPr id="8" name="テキスト プレースホルダー 7"/>
          <p:cNvSpPr>
            <a:spLocks noGrp="1"/>
          </p:cNvSpPr>
          <p:nvPr>
            <p:ph type="body" sz="quarter" idx="21" hasCustomPrompt="1"/>
          </p:nvPr>
        </p:nvSpPr>
        <p:spPr>
          <a:xfrm>
            <a:off x="417000" y="1630800"/>
            <a:ext cx="4319587" cy="432000"/>
          </a:xfrm>
        </p:spPr>
        <p:txBody>
          <a:bodyPr wrap="none" anchor="ctr"/>
          <a:lstStyle>
            <a:lvl1pPr>
              <a:defRPr sz="1800" b="1">
                <a:solidFill>
                  <a:schemeClr val="accent2"/>
                </a:solidFill>
              </a:defRPr>
            </a:lvl1pPr>
          </a:lstStyle>
          <a:p>
            <a:pPr lvl="0"/>
            <a:r>
              <a:rPr kumimoji="1" lang="en-US" altLang="ja-JP" dirty="0"/>
              <a:t>Header</a:t>
            </a:r>
            <a:r>
              <a:rPr kumimoji="1" lang="ja-JP" altLang="en-US" dirty="0"/>
              <a:t>を入力（スライドタイトル）</a:t>
            </a:r>
          </a:p>
        </p:txBody>
      </p:sp>
      <p:sp>
        <p:nvSpPr>
          <p:cNvPr id="11" name="テキスト プレースホルダー 10"/>
          <p:cNvSpPr>
            <a:spLocks noGrp="1"/>
          </p:cNvSpPr>
          <p:nvPr>
            <p:ph type="body" sz="quarter" idx="22" hasCustomPrompt="1"/>
          </p:nvPr>
        </p:nvSpPr>
        <p:spPr>
          <a:xfrm>
            <a:off x="5132388" y="1630800"/>
            <a:ext cx="4320000" cy="432000"/>
          </a:xfrm>
        </p:spPr>
        <p:txBody>
          <a:bodyPr wrap="none" anchor="ctr"/>
          <a:lstStyle>
            <a:lvl1pPr>
              <a:defRPr sz="18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41540153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_（基本版） タイトル_ ロゴ入り_Seminar">
    <p:bg bwMode="gray">
      <p:bgPr>
        <a:solidFill>
          <a:schemeClr val="bg1"/>
        </a:solidFill>
        <a:effectLst/>
      </p:bgPr>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b="0" i="0">
                <a:latin typeface="Calibri" panose="020F0502020204030204" pitchFamily="34" charset="0"/>
              </a:defRPr>
            </a:lvl1pPr>
          </a:lstStyle>
          <a:p>
            <a:r>
              <a:rPr lang="ja-JP" altLang="en-US"/>
              <a:t>図を追加</a:t>
            </a:r>
            <a:endParaRPr lang="en-GB" dirty="0"/>
          </a:p>
        </p:txBody>
      </p:sp>
      <p:sp>
        <p:nvSpPr>
          <p:cNvPr id="2" name="Title 1"/>
          <p:cNvSpPr>
            <a:spLocks noGrp="1"/>
          </p:cNvSpPr>
          <p:nvPr>
            <p:ph type="ctrTitle" hasCustomPrompt="1"/>
          </p:nvPr>
        </p:nvSpPr>
        <p:spPr bwMode="gray">
          <a:xfrm>
            <a:off x="417600" y="5292000"/>
            <a:ext cx="4536000" cy="864000"/>
          </a:xfrm>
        </p:spPr>
        <p:txBody>
          <a:bodyPr anchor="t" anchorCtr="0">
            <a:noAutofit/>
          </a:bodyPr>
          <a:lstStyle>
            <a:lvl1pPr algn="l">
              <a:lnSpc>
                <a:spcPct val="100000"/>
              </a:lnSpc>
              <a:spcBef>
                <a:spcPts val="0"/>
              </a:spcBef>
              <a:spcAft>
                <a:spcPts val="0"/>
              </a:spcAft>
              <a:defRPr sz="28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5" name="Text Placeholder 4"/>
          <p:cNvSpPr>
            <a:spLocks noGrp="1"/>
          </p:cNvSpPr>
          <p:nvPr>
            <p:ph type="body" sz="quarter" idx="10"/>
          </p:nvPr>
        </p:nvSpPr>
        <p:spPr bwMode="gray">
          <a:xfrm>
            <a:off x="417599" y="6392447"/>
            <a:ext cx="4536000" cy="288147"/>
          </a:xfrm>
          <a:prstGeom prst="rect">
            <a:avLst/>
          </a:prstGeom>
        </p:spPr>
        <p:txBody>
          <a:bodyPr wrap="square" lIns="0" tIns="0" anchor="b" anchorCtr="0">
            <a:spAutoFit/>
          </a:bodyPr>
          <a:lstStyle>
            <a:lvl1pPr>
              <a:lnSpc>
                <a:spcPct val="100000"/>
              </a:lnSpc>
              <a:spcBef>
                <a:spcPts val="0"/>
              </a:spcBef>
              <a:spcAft>
                <a:spcPts val="0"/>
              </a:spcAft>
              <a:defRPr sz="1400" b="0" i="0">
                <a:solidFill>
                  <a:schemeClr val="tx1"/>
                </a:solidFill>
                <a:latin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tIns="0">
            <a:normAutofit/>
          </a:bodyPr>
          <a:lstStyle>
            <a:lvl1pPr algn="r">
              <a:lnSpc>
                <a:spcPct val="100000"/>
              </a:lnSpc>
              <a:spcBef>
                <a:spcPts val="0"/>
              </a:spcBef>
              <a:defRPr sz="2200" b="0" i="0">
                <a:latin typeface="Calibri" panose="020F0502020204030204" pitchFamily="34" charset="0"/>
              </a:defRPr>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417600" y="432000"/>
            <a:ext cx="1872000" cy="587972"/>
          </a:xfrm>
          <a:prstGeom prst="rect">
            <a:avLst/>
          </a:prstGeom>
        </p:spPr>
      </p:pic>
    </p:spTree>
    <p:extLst>
      <p:ext uri="{BB962C8B-B14F-4D97-AF65-F5344CB8AC3E}">
        <p14:creationId xmlns:p14="http://schemas.microsoft.com/office/powerpoint/2010/main" val="199095992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基本版） 白紙_Seminar">
    <p:bg bwMode="gray">
      <p:bgRef idx="1001">
        <a:schemeClr val="bg1"/>
      </p:bgRef>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237800" y="2551176"/>
            <a:ext cx="7430400" cy="1342800"/>
          </a:xfrm>
          <a:prstGeom prst="rect">
            <a:avLst/>
          </a:prstGeom>
        </p:spPr>
        <p:txBody>
          <a:bodyPr/>
          <a:lstStyle>
            <a:lvl1pPr>
              <a:defRPr sz="2400"/>
            </a:lvl1pPr>
          </a:lstStyle>
          <a:p>
            <a:pPr lvl="0"/>
            <a:r>
              <a:rPr kumimoji="1" lang="ja-JP" altLang="en-US"/>
              <a:t>マスター テキストの書式設定</a:t>
            </a:r>
          </a:p>
        </p:txBody>
      </p:sp>
    </p:spTree>
    <p:extLst>
      <p:ext uri="{BB962C8B-B14F-4D97-AF65-F5344CB8AC3E}">
        <p14:creationId xmlns:p14="http://schemas.microsoft.com/office/powerpoint/2010/main" val="35023461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_（基本版） 目次_Proposal">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11" name="オブジェクト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タイトル 1"/>
          <p:cNvSpPr>
            <a:spLocks noGrp="1"/>
          </p:cNvSpPr>
          <p:nvPr>
            <p:ph type="title" hasCustomPrompt="1"/>
          </p:nvPr>
        </p:nvSpPr>
        <p:spPr bwMode="gray">
          <a:xfrm>
            <a:off x="416496" y="136800"/>
            <a:ext cx="9072000" cy="651600"/>
          </a:xfrm>
          <a:prstGeom prst="rect">
            <a:avLst/>
          </a:prstGeom>
        </p:spPr>
        <p:txBody>
          <a:bodyPr/>
          <a:lstStyle>
            <a:lvl1pPr>
              <a:defRPr b="0" i="0" baseline="0">
                <a:latin typeface="Calibri" panose="020F0502020204030204" pitchFamily="34" charset="0"/>
                <a:cs typeface="Calibri" panose="020F0502020204030204" pitchFamily="34" charset="0"/>
              </a:defRPr>
            </a:lvl1pPr>
          </a:lstStyle>
          <a:p>
            <a:br>
              <a:rPr lang="en-US" altLang="ja-JP" dirty="0"/>
            </a:br>
            <a:r>
              <a:rPr lang="ja-JP" altLang="en-US" dirty="0"/>
              <a:t>マスター タイトルの書式設定</a:t>
            </a:r>
          </a:p>
        </p:txBody>
      </p:sp>
      <p:sp>
        <p:nvSpPr>
          <p:cNvPr id="13" name="コンテンツ プレースホルダ 2"/>
          <p:cNvSpPr>
            <a:spLocks noGrp="1"/>
          </p:cNvSpPr>
          <p:nvPr>
            <p:ph idx="1"/>
          </p:nvPr>
        </p:nvSpPr>
        <p:spPr bwMode="gray">
          <a:xfrm>
            <a:off x="416496" y="1479600"/>
            <a:ext cx="4320000" cy="4816800"/>
          </a:xfrm>
          <a:prstGeom prst="rect">
            <a:avLst/>
          </a:prstGeom>
        </p:spPr>
        <p:txBody>
          <a:bodyPr/>
          <a:lstStyle>
            <a:lvl1pPr marL="0" indent="0">
              <a:buNone/>
              <a:defRPr sz="1200" b="0" i="0" baseline="0">
                <a:latin typeface="Calibri" panose="020F0502020204030204" pitchFamily="34" charset="0"/>
                <a:ea typeface="+mn-ea"/>
                <a:cs typeface="Calibri" panose="020F0502020204030204" pitchFamily="34" charset="0"/>
              </a:defRPr>
            </a:lvl1pPr>
            <a:lvl2pPr marL="169200" indent="-1692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14400"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p:txBody>
      </p:sp>
      <p:sp>
        <p:nvSpPr>
          <p:cNvPr id="14" name="コンテンツ プレースホルダ 2"/>
          <p:cNvSpPr>
            <a:spLocks noGrp="1"/>
          </p:cNvSpPr>
          <p:nvPr>
            <p:ph idx="10"/>
          </p:nvPr>
        </p:nvSpPr>
        <p:spPr bwMode="gray">
          <a:xfrm>
            <a:off x="5132388" y="1479600"/>
            <a:ext cx="4320000" cy="4816800"/>
          </a:xfrm>
          <a:prstGeom prst="rect">
            <a:avLst/>
          </a:prstGeom>
        </p:spPr>
        <p:txBody>
          <a:bodyPr/>
          <a:lstStyle>
            <a:lvl1pPr marL="0" indent="0">
              <a:buNone/>
              <a:tabLst/>
              <a:defRPr sz="1200" b="0" i="0" baseline="0">
                <a:latin typeface="Calibri" panose="020F0502020204030204" pitchFamily="34" charset="0"/>
                <a:ea typeface="+mn-ea"/>
                <a:cs typeface="Calibri" panose="020F0502020204030204" pitchFamily="34" charset="0"/>
              </a:defRPr>
            </a:lvl1pPr>
            <a:lvl2pPr marL="169200" indent="-1692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p:txBody>
      </p:sp>
    </p:spTree>
    <p:extLst>
      <p:ext uri="{BB962C8B-B14F-4D97-AF65-F5344CB8AC3E}">
        <p14:creationId xmlns:p14="http://schemas.microsoft.com/office/powerpoint/2010/main" val="2344427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基本版） 中表紙_Seminar(S)">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9" name="オブジェクト 8"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accent1"/>
                </a:solidFill>
                <a:latin typeface="Calibri" panose="020F0502020204030204" pitchFamily="34" charset="0"/>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2"/>
                </a:solidFill>
              </a:defRPr>
            </a:lvl1p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20835225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基本版） コンテンツ両サイド_レベル_Report">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528" imgH="528" progId="TCLayout.ActiveDocument.1">
                  <p:embed/>
                </p:oleObj>
              </mc:Choice>
              <mc:Fallback>
                <p:oleObj name="think-cell スライド" r:id="rId3" imgW="528" imgH="528"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スライド番号プレースホルダ 3"/>
          <p:cNvSpPr>
            <a:spLocks noGrp="1"/>
          </p:cNvSpPr>
          <p:nvPr>
            <p:ph type="sldNum" sz="quarter" idx="11"/>
          </p:nvPr>
        </p:nvSpPr>
        <p:spPr bwMode="gray"/>
        <p:txBody>
          <a:bodyPr/>
          <a:lstStyle/>
          <a:p>
            <a:fld id="{2D5C521C-FF79-4B18-A827-A0B66727F89C}" type="slidenum">
              <a:rPr lang="en-GB" altLang="en-GB" smtClean="0"/>
              <a:pPr/>
              <a:t>‹#›</a:t>
            </a:fld>
            <a:endParaRPr lang="en-GB" altLang="en-GB" dirty="0"/>
          </a:p>
        </p:txBody>
      </p:sp>
      <p:sp>
        <p:nvSpPr>
          <p:cNvPr id="5" name="コンテンツ プレースホルダ 2"/>
          <p:cNvSpPr>
            <a:spLocks noGrp="1"/>
          </p:cNvSpPr>
          <p:nvPr>
            <p:ph idx="1"/>
          </p:nvPr>
        </p:nvSpPr>
        <p:spPr bwMode="gray">
          <a:xfrm>
            <a:off x="416496" y="1479600"/>
            <a:ext cx="4320000" cy="4816800"/>
          </a:xfrm>
        </p:spPr>
        <p:txBody>
          <a:bodyPr/>
          <a:lstStyle>
            <a:lvl1pPr>
              <a:defRPr baseline="0"/>
            </a:lvl1pPr>
            <a:lvl2pPr>
              <a:lnSpc>
                <a:spcPct val="106000"/>
              </a:lnSpc>
              <a:defRPr baseline="0"/>
            </a:lvl2pPr>
            <a:lvl3pPr>
              <a:lnSpc>
                <a:spcPct val="106000"/>
              </a:lnSpc>
              <a:spcBef>
                <a:spcPts val="480"/>
              </a:spcBef>
              <a:defRPr baseline="0"/>
            </a:lvl3pPr>
            <a:lvl4pPr>
              <a:lnSpc>
                <a:spcPct val="106000"/>
              </a:lnSpc>
              <a:defRPr baseline="0"/>
            </a:lvl4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6" name="コンテンツ プレースホルダ 2"/>
          <p:cNvSpPr>
            <a:spLocks noGrp="1"/>
          </p:cNvSpPr>
          <p:nvPr>
            <p:ph idx="12"/>
          </p:nvPr>
        </p:nvSpPr>
        <p:spPr bwMode="gray">
          <a:xfrm>
            <a:off x="5133600" y="1479600"/>
            <a:ext cx="4320000" cy="4816800"/>
          </a:xfrm>
        </p:spPr>
        <p:txBody>
          <a:bodyPr/>
          <a:lstStyle>
            <a:lvl1pPr>
              <a:defRPr baseline="0"/>
            </a:lvl1pPr>
            <a:lvl2pPr>
              <a:lnSpc>
                <a:spcPct val="106000"/>
              </a:lnSpc>
              <a:defRPr baseline="0"/>
            </a:lvl2pPr>
            <a:lvl3pPr>
              <a:lnSpc>
                <a:spcPct val="106000"/>
              </a:lnSpc>
              <a:spcBef>
                <a:spcPts val="480"/>
              </a:spcBef>
              <a:defRPr baseline="0"/>
            </a:lvl3pPr>
            <a:lvl4pPr>
              <a:lnSpc>
                <a:spcPct val="106000"/>
              </a:lnSpc>
              <a:defRPr baseline="0"/>
            </a:lvl4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7" name="タイトル 1"/>
          <p:cNvSpPr>
            <a:spLocks noGrp="1"/>
          </p:cNvSpPr>
          <p:nvPr>
            <p:ph type="title" hasCustomPrompt="1"/>
          </p:nvPr>
        </p:nvSpPr>
        <p:spPr bwMode="gray">
          <a:xfrm>
            <a:off x="414000" y="136800"/>
            <a:ext cx="9040944" cy="651600"/>
          </a:xfrm>
        </p:spPr>
        <p:txBody>
          <a:bodyPr/>
          <a:lstStyle>
            <a:lvl1pPr>
              <a:defRPr baseline="0"/>
            </a:lvl1pPr>
          </a:lstStyle>
          <a:p>
            <a:br>
              <a:rPr lang="en-US" altLang="ja-JP" dirty="0"/>
            </a:br>
            <a:r>
              <a:rPr lang="ja-JP" altLang="en-US" dirty="0"/>
              <a:t>マスタ タイトルの書式設定</a:t>
            </a:r>
          </a:p>
        </p:txBody>
      </p:sp>
      <p:sp>
        <p:nvSpPr>
          <p:cNvPr id="8" name="フッター プレースホルダ 4"/>
          <p:cNvSpPr>
            <a:spLocks noGrp="1"/>
          </p:cNvSpPr>
          <p:nvPr>
            <p:ph type="ftr" sz="quarter" idx="3"/>
          </p:nvPr>
        </p:nvSpPr>
        <p:spPr>
          <a:xfrm>
            <a:off x="684002" y="6588002"/>
            <a:ext cx="4068000" cy="169200"/>
          </a:xfrm>
          <a:prstGeom prst="rect">
            <a:avLst/>
          </a:prstGeom>
        </p:spPr>
        <p:txBody>
          <a:bodyPr vert="horz" lIns="0" tIns="0" rIns="0" bIns="0" rtlCol="0" anchor="b" anchorCtr="0"/>
          <a:lstStyle>
            <a:lvl1pPr algn="l">
              <a:defRPr sz="1100" b="0" i="0">
                <a:solidFill>
                  <a:schemeClr val="tx2"/>
                </a:solidFill>
                <a:latin typeface="Calibri" panose="020F0502020204030204" pitchFamily="34" charset="0"/>
                <a:cs typeface="Calibri" panose="020F0502020204030204" pitchFamily="34" charset="0"/>
              </a:defRPr>
            </a:lvl1pPr>
          </a:lstStyle>
          <a:p>
            <a:pPr defTabSz="914349" fontAlgn="auto">
              <a:spcBef>
                <a:spcPts val="0"/>
              </a:spcBef>
              <a:spcAft>
                <a:spcPts val="0"/>
              </a:spcAft>
            </a:pPr>
            <a:endParaRPr kumimoji="1" lang="en-GB" altLang="ja-JP" dirty="0">
              <a:solidFill>
                <a:srgbClr val="313131"/>
              </a:solidFill>
            </a:endParaRPr>
          </a:p>
        </p:txBody>
      </p:sp>
    </p:spTree>
    <p:extLst>
      <p:ext uri="{BB962C8B-B14F-4D97-AF65-F5344CB8AC3E}">
        <p14:creationId xmlns:p14="http://schemas.microsoft.com/office/powerpoint/2010/main" val="8233403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417600" y="6192000"/>
            <a:ext cx="3274935"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400" b="0" i="0" kern="1200" baseline="0" dirty="0">
                <a:solidFill>
                  <a:srgbClr val="000000"/>
                </a:solidFill>
                <a:latin typeface="Calibri" panose="020F0502020204030204" pitchFamily="34" charset="0"/>
                <a:ea typeface="+mn-ea"/>
                <a:cs typeface="Calibri" panose="020F0502020204030204" pitchFamily="34" charset="0"/>
              </a:rPr>
              <a:t>デロイト トーマツ コンサルティング</a:t>
            </a:r>
            <a:r>
              <a:rPr lang="ja-JP" altLang="en-US" sz="1400" b="0" i="0" kern="1200" baseline="0" dirty="0">
                <a:solidFill>
                  <a:srgbClr val="000000"/>
                </a:solidFill>
                <a:latin typeface="Calibri" panose="020F0502020204030204" pitchFamily="34" charset="0"/>
                <a:ea typeface="+mn-ea"/>
                <a:cs typeface="Calibri" panose="020F0502020204030204" pitchFamily="34" charset="0"/>
              </a:rPr>
              <a:t>合同</a:t>
            </a:r>
            <a:r>
              <a:rPr lang="ja-JP" altLang="ja-JP" sz="1400" b="0" i="0" kern="1200" baseline="0" dirty="0">
                <a:solidFill>
                  <a:srgbClr val="000000"/>
                </a:solidFill>
                <a:latin typeface="Calibri" panose="020F0502020204030204" pitchFamily="34" charset="0"/>
                <a:ea typeface="+mn-ea"/>
                <a:cs typeface="Calibri" panose="020F0502020204030204" pitchFamily="34" charset="0"/>
              </a:rPr>
              <a:t>会社</a:t>
            </a:r>
            <a:endParaRPr lang="en-US" altLang="ja-JP" sz="1400" b="0" i="0" kern="1200" baseline="0" dirty="0">
              <a:solidFill>
                <a:srgbClr val="000000"/>
              </a:solidFill>
              <a:latin typeface="Calibri" panose="020F0502020204030204" pitchFamily="34" charset="0"/>
              <a:ea typeface="+mn-ea"/>
              <a:cs typeface="Calibri" panose="020F0502020204030204" pitchFamily="34" charset="0"/>
            </a:endParaRP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7" name="図 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bwMode="gray">
          <a:xfrm>
            <a:off x="416496" y="432000"/>
            <a:ext cx="1872000" cy="587972"/>
          </a:xfrm>
          <a:prstGeom prst="rect">
            <a:avLst/>
          </a:prstGeom>
        </p:spPr>
      </p:pic>
    </p:spTree>
    <p:extLst>
      <p:ext uri="{BB962C8B-B14F-4D97-AF65-F5344CB8AC3E}">
        <p14:creationId xmlns:p14="http://schemas.microsoft.com/office/powerpoint/2010/main" val="143640927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96377917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291399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211000194"/>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endParaRPr lang="en-GB" altLang="en-GB" dirty="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9359184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528" imgH="528" progId="TCLayout.ActiveDocument.1">
                  <p:embed/>
                </p:oleObj>
              </mc:Choice>
              <mc:Fallback>
                <p:oleObj name="think-cell スライド" r:id="rId3" imgW="528" imgH="528"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tx1"/>
                </a:solidFill>
                <a:latin typeface="Calibri" panose="020F0502020204030204" pitchFamily="34" charset="0"/>
                <a:ea typeface="+mj-ea"/>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endParaRPr lang="en-GB" altLang="en-GB" dirty="0"/>
          </a:p>
        </p:txBody>
      </p:sp>
    </p:spTree>
    <p:extLst>
      <p:ext uri="{BB962C8B-B14F-4D97-AF65-F5344CB8AC3E}">
        <p14:creationId xmlns:p14="http://schemas.microsoft.com/office/powerpoint/2010/main" val="6180464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528" imgH="528" progId="TCLayout.ActiveDocument.1">
                  <p:embed/>
                </p:oleObj>
              </mc:Choice>
              <mc:Fallback>
                <p:oleObj name="think-cell スライド" r:id="rId3" imgW="528" imgH="528"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648568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563999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2258721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7972481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補足版） コンテンツ左サイド_レベル_社内資料用">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5" name="オブジェクト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10" name="テキスト プレースホルダ 5"/>
          <p:cNvSpPr>
            <a:spLocks noGrp="1"/>
          </p:cNvSpPr>
          <p:nvPr>
            <p:ph type="body" sz="quarter" idx="14" hasCustomPrompt="1"/>
          </p:nvPr>
        </p:nvSpPr>
        <p:spPr bwMode="gray">
          <a:xfrm>
            <a:off x="4176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3" name="テキスト プレースホルダー 2"/>
          <p:cNvSpPr>
            <a:spLocks noGrp="1"/>
          </p:cNvSpPr>
          <p:nvPr>
            <p:ph type="body" sz="quarter" idx="15" hasCustomPrompt="1"/>
          </p:nvPr>
        </p:nvSpPr>
        <p:spPr bwMode="gray">
          <a:xfrm>
            <a:off x="417600" y="909638"/>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
        <p:nvSpPr>
          <p:cNvPr id="4" name="日付プレースホルダー 3"/>
          <p:cNvSpPr>
            <a:spLocks noGrp="1"/>
          </p:cNvSpPr>
          <p:nvPr>
            <p:ph type="dt" sz="half" idx="16"/>
          </p:nvPr>
        </p:nvSpPr>
        <p:spPr bwMode="gray">
          <a:xfrm>
            <a:off x="4459275" y="6454273"/>
            <a:ext cx="987450" cy="169277"/>
          </a:xfrm>
          <a:prstGeom prst="rect">
            <a:avLst/>
          </a:prstGeom>
        </p:spPr>
        <p:txBody>
          <a:bodyPr/>
          <a:lstStyle>
            <a:lvl1pPr>
              <a:defRPr b="0" i="0">
                <a:latin typeface="Calibri" panose="020F0502020204030204" pitchFamily="34" charset="0"/>
                <a:cs typeface="Calibri" panose="020F0502020204030204" pitchFamily="34" charset="0"/>
              </a:defRPr>
            </a:lvl1pPr>
          </a:lstStyle>
          <a:p>
            <a:pPr algn="ctr"/>
            <a:endParaRPr kumimoji="1" lang="en-US" altLang="ja-JP" dirty="0"/>
          </a:p>
        </p:txBody>
      </p:sp>
    </p:spTree>
    <p:extLst>
      <p:ext uri="{BB962C8B-B14F-4D97-AF65-F5344CB8AC3E}">
        <p14:creationId xmlns:p14="http://schemas.microsoft.com/office/powerpoint/2010/main" val="15650283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補足版） コンテンツ全面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4" name="オブジェクト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4D9FACC8-259C-46ED-9283-8CCF027B3826}"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8"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599" y="1944000"/>
            <a:ext cx="9072000" cy="4356000"/>
          </a:xfrm>
          <a:prstGeom prst="rect">
            <a:avLst/>
          </a:prstGeom>
        </p:spPr>
        <p:txBody>
          <a:bodyPr/>
          <a:lstStyle>
            <a:lvl1pPr>
              <a:defRPr b="0" i="0" baseline="0">
                <a:latin typeface="Calibri" panose="020F0502020204030204" pitchFamily="34" charset="0"/>
                <a:ea typeface="+mn-ea"/>
              </a:defRPr>
            </a:lvl1pPr>
            <a:lvl2pPr>
              <a:lnSpc>
                <a:spcPct val="106000"/>
              </a:lnSpc>
              <a:spcBef>
                <a:spcPts val="1056"/>
              </a:spcBef>
              <a:defRPr b="0" i="0" baseline="0">
                <a:latin typeface="Calibri" panose="020F0502020204030204" pitchFamily="34" charset="0"/>
                <a:ea typeface="+mn-ea"/>
              </a:defRPr>
            </a:lvl2pPr>
            <a:lvl3pPr>
              <a:lnSpc>
                <a:spcPct val="106000"/>
              </a:lnSpc>
              <a:spcBef>
                <a:spcPts val="480"/>
              </a:spcBef>
              <a:defRPr b="0" i="0" baseline="0">
                <a:latin typeface="Calibri" panose="020F0502020204030204" pitchFamily="34" charset="0"/>
                <a:ea typeface="+mn-ea"/>
              </a:defRPr>
            </a:lvl3pPr>
            <a:lvl4pPr>
              <a:lnSpc>
                <a:spcPct val="106000"/>
              </a:lnSpc>
              <a:spcBef>
                <a:spcPts val="240"/>
              </a:spcBef>
              <a:defRPr b="0" i="0" baseline="0">
                <a:latin typeface="Calibri" panose="020F0502020204030204" pitchFamily="34" charset="0"/>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6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lvl1pPr>
              <a:defRPr/>
            </a:lvl1pPr>
          </a:lstStyle>
          <a:p>
            <a:r>
              <a:rPr lang="ja-JP" altLang="en-US" noProof="0"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28311438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5" name="スライド番号プレースホルダ 4"/>
          <p:cNvSpPr>
            <a:spLocks noGrp="1"/>
          </p:cNvSpPr>
          <p:nvPr>
            <p:ph type="sldNum" sz="quarter" idx="11"/>
          </p:nvPr>
        </p:nvSpPr>
        <p:spPr>
          <a:xfrm>
            <a:off x="365921" y="6612527"/>
            <a:ext cx="319881" cy="169277"/>
          </a:xfrm>
        </p:spPr>
        <p:txBody>
          <a:bodyPr/>
          <a:lstStyle>
            <a:lvl1pPr>
              <a:defRPr sz="1100">
                <a:solidFill>
                  <a:schemeClr val="tx1"/>
                </a:solidFill>
              </a:defRPr>
            </a:lvl1pPr>
          </a:lstStyle>
          <a:p>
            <a:fld id="{E6985BFE-F5C2-45DA-8BD5-ED08191CEA95}" type="slidenum">
              <a:rPr lang="en-GB" altLang="en-GB" smtClean="0"/>
              <a:pPr/>
              <a:t>‹#›</a:t>
            </a:fld>
            <a:endParaRPr lang="en-GB" altLang="en-GB"/>
          </a:p>
        </p:txBody>
      </p:sp>
    </p:spTree>
    <p:extLst>
      <p:ext uri="{BB962C8B-B14F-4D97-AF65-F5344CB8AC3E}">
        <p14:creationId xmlns:p14="http://schemas.microsoft.com/office/powerpoint/2010/main" val="164829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extLst>
              <p:ext uri="{D42A27DB-BD31-4B8C-83A1-F6EECF244321}">
                <p14:modId xmlns:p14="http://schemas.microsoft.com/office/powerpoint/2010/main" val="27685695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69" imgH="470" progId="TCLayout.ActiveDocument.1">
                  <p:embed/>
                </p:oleObj>
              </mc:Choice>
              <mc:Fallback>
                <p:oleObj name="think-cell スライド" r:id="rId3" imgW="469" imgH="47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endParaRPr lang="en-GB" altLang="en-GB"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2433729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基本版） タイトルのみ_Seminar">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2" name="オブジェクト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tIns="0" anchor="ctr">
            <a:noAutofit/>
          </a:bodyPr>
          <a:lstStyle>
            <a:lvl1pPr>
              <a:lnSpc>
                <a:spcPct val="100000"/>
              </a:lnSpc>
              <a:spcBef>
                <a:spcPts val="0"/>
              </a:spcBef>
              <a:defRPr sz="18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5415296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基本版） タイトルのみ_Report">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フッター プレースホルダ 2"/>
          <p:cNvSpPr>
            <a:spLocks noGrp="1"/>
          </p:cNvSpPr>
          <p:nvPr>
            <p:ph type="ftr" sz="quarter" idx="10"/>
          </p:nvPr>
        </p:nvSpPr>
        <p:spPr/>
        <p:txBody>
          <a:bodyPr/>
          <a:lstStyle/>
          <a:p>
            <a:endParaRPr lang="en-GB" altLang="en-GB" dirty="0"/>
          </a:p>
        </p:txBody>
      </p:sp>
      <p:sp>
        <p:nvSpPr>
          <p:cNvPr id="4" name="スライド番号プレースホルダ 3"/>
          <p:cNvSpPr>
            <a:spLocks noGrp="1"/>
          </p:cNvSpPr>
          <p:nvPr>
            <p:ph type="sldNum" sz="quarter" idx="11"/>
          </p:nvPr>
        </p:nvSpPr>
        <p:spPr/>
        <p:txBody>
          <a:bodyPr/>
          <a:lstStyle/>
          <a:p>
            <a:fld id="{AA5FCFE5-FE56-4EF1-80A8-07776887C2A1}" type="slidenum">
              <a:rPr lang="ja-JP" altLang="en-US" smtClean="0"/>
              <a:pPr/>
              <a:t>‹#›</a:t>
            </a:fld>
            <a:endParaRPr lang="ja-JP" altLang="en-US" dirty="0"/>
          </a:p>
        </p:txBody>
      </p:sp>
    </p:spTree>
    <p:extLst>
      <p:ext uri="{BB962C8B-B14F-4D97-AF65-F5344CB8AC3E}">
        <p14:creationId xmlns:p14="http://schemas.microsoft.com/office/powerpoint/2010/main" val="3263021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補足版） タイトルのみ_社内資料用">
    <p:spTree>
      <p:nvGrpSpPr>
        <p:cNvPr id="1" name=""/>
        <p:cNvGrpSpPr/>
        <p:nvPr/>
      </p:nvGrpSpPr>
      <p:grpSpPr>
        <a:xfrm>
          <a:off x="0" y="0"/>
          <a:ext cx="0" cy="0"/>
          <a:chOff x="0" y="0"/>
          <a:chExt cx="0" cy="0"/>
        </a:xfrm>
      </p:grpSpPr>
      <p:sp>
        <p:nvSpPr>
          <p:cNvPr id="3" name="フッター プレースホルダ 2"/>
          <p:cNvSpPr>
            <a:spLocks noGrp="1"/>
          </p:cNvSpPr>
          <p:nvPr>
            <p:ph type="ftr" sz="quarter" idx="10"/>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4" name="スライド番号プレースホルダ 3"/>
          <p:cNvSpPr>
            <a:spLocks noGrp="1"/>
          </p:cNvSpPr>
          <p:nvPr>
            <p:ph type="sldNum" sz="quarter" idx="11"/>
          </p:nvPr>
        </p:nvSpPr>
        <p:spPr bwMode="gray"/>
        <p:txBody>
          <a:bodyPr/>
          <a:lstStyle>
            <a:lvl1pPr>
              <a:defRPr>
                <a:solidFill>
                  <a:schemeClr val="tx1"/>
                </a:solidFill>
              </a:defRPr>
            </a:lvl1pPr>
          </a:lstStyle>
          <a:p>
            <a:fld id="{56E56C22-CD92-4A50-AAD1-E2171E0619BD}" type="slidenum">
              <a:rPr lang="ja-JP" altLang="en-US" smtClean="0"/>
              <a:pPr/>
              <a:t>‹#›</a:t>
            </a:fld>
            <a:endParaRPr lang="ja-JP" altLang="en-US" dirty="0"/>
          </a:p>
        </p:txBody>
      </p:sp>
      <p:sp>
        <p:nvSpPr>
          <p:cNvPr id="5" name="テキスト プレースホルダ 5"/>
          <p:cNvSpPr>
            <a:spLocks noGrp="1"/>
          </p:cNvSpPr>
          <p:nvPr>
            <p:ph type="body" sz="quarter" idx="14" hasCustomPrompt="1"/>
          </p:nvPr>
        </p:nvSpPr>
        <p:spPr bwMode="gray">
          <a:xfrm>
            <a:off x="417000" y="1009580"/>
            <a:ext cx="9072000" cy="456792"/>
          </a:xfrm>
          <a:prstGeom prst="rect">
            <a:avLst/>
          </a:prstGeom>
        </p:spPr>
        <p:txBody>
          <a:bodyPr lIns="72000" tIns="0" rIns="0" bIns="0">
            <a:noAutofit/>
          </a:bodyPr>
          <a:lstStyle>
            <a:lvl1pPr marL="0" indent="0">
              <a:spcBef>
                <a:spcPts val="0"/>
              </a:spcBef>
              <a:defRPr sz="1400" b="0" i="0" baseline="0">
                <a:solidFill>
                  <a:schemeClr val="tx1"/>
                </a:solidFill>
                <a:latin typeface="Calibri" panose="020F0502020204030204" pitchFamily="34" charset="0"/>
                <a:ea typeface="+mn-ea"/>
                <a:cs typeface="Calibri" panose="020F0502020204030204" pitchFamily="34" charset="0"/>
              </a:defRPr>
            </a:lvl1pPr>
          </a:lstStyle>
          <a:p>
            <a:pPr lvl="0"/>
            <a:r>
              <a:rPr kumimoji="1" lang="ja-JP" altLang="en-US" dirty="0"/>
              <a:t>補足文を入力（キーメッセージを補足する内容＜</a:t>
            </a:r>
            <a:r>
              <a:rPr kumimoji="1" lang="en-US" altLang="ja-JP" dirty="0"/>
              <a:t>2</a:t>
            </a:r>
            <a:r>
              <a:rPr kumimoji="1" lang="ja-JP" altLang="en-US" dirty="0"/>
              <a:t>行以内＞）</a:t>
            </a:r>
          </a:p>
        </p:txBody>
      </p:sp>
      <p:sp>
        <p:nvSpPr>
          <p:cNvPr id="8" name="テキスト プレースホルダー 7"/>
          <p:cNvSpPr>
            <a:spLocks noGrp="1"/>
          </p:cNvSpPr>
          <p:nvPr>
            <p:ph type="body" sz="quarter" idx="15" hasCustomPrompt="1"/>
          </p:nvPr>
        </p:nvSpPr>
        <p:spPr bwMode="gray">
          <a:xfrm>
            <a:off x="4170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
        <p:nvSpPr>
          <p:cNvPr id="6" name="日付プレースホルダー 5"/>
          <p:cNvSpPr>
            <a:spLocks noGrp="1"/>
          </p:cNvSpPr>
          <p:nvPr>
            <p:ph type="dt" sz="half" idx="16"/>
          </p:nvPr>
        </p:nvSpPr>
        <p:spPr bwMode="gray">
          <a:xfrm>
            <a:off x="4459275" y="6454273"/>
            <a:ext cx="987450" cy="169277"/>
          </a:xfrm>
        </p:spPr>
        <p:txBody>
          <a:bodyPr/>
          <a:lstStyle/>
          <a:p>
            <a:pPr algn="ctr"/>
            <a:endParaRPr kumimoji="1" lang="en-US" altLang="ja-JP" dirty="0"/>
          </a:p>
        </p:txBody>
      </p:sp>
    </p:spTree>
    <p:extLst>
      <p:ext uri="{BB962C8B-B14F-4D97-AF65-F5344CB8AC3E}">
        <p14:creationId xmlns:p14="http://schemas.microsoft.com/office/powerpoint/2010/main" val="31700503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補足版） コンテンツ左サイド_レベル_社内資料用">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444" imgH="443" progId="TCLayout.ActiveDocument.1">
                  <p:embed/>
                </p:oleObj>
              </mc:Choice>
              <mc:Fallback>
                <p:oleObj name="think-cell スライド" r:id="rId3" imgW="444" imgH="443" progId="TCLayout.ActiveDocument.1">
                  <p:embed/>
                  <p:pic>
                    <p:nvPicPr>
                      <p:cNvPr id="5" name="オブジェクト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スライド番号プレースホルダ 5"/>
          <p:cNvSpPr>
            <a:spLocks noGrp="1"/>
          </p:cNvSpPr>
          <p:nvPr>
            <p:ph type="sldNum" sz="quarter" idx="10"/>
          </p:nvPr>
        </p:nvSpPr>
        <p:spPr bwMode="gray"/>
        <p:txBody>
          <a:bodyPr/>
          <a:lstStyle>
            <a:lvl1pPr>
              <a:defRPr>
                <a:solidFill>
                  <a:schemeClr val="tx1"/>
                </a:solidFill>
              </a:defRPr>
            </a:lvl1pPr>
          </a:lstStyle>
          <a:p>
            <a:fld id="{E01102E1-88D9-4790-8615-AC810340BF51}"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10" name="テキスト プレースホルダ 5"/>
          <p:cNvSpPr>
            <a:spLocks noGrp="1"/>
          </p:cNvSpPr>
          <p:nvPr>
            <p:ph type="body" sz="quarter" idx="14" hasCustomPrompt="1"/>
          </p:nvPr>
        </p:nvSpPr>
        <p:spPr bwMode="gray">
          <a:xfrm>
            <a:off x="4176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3" name="テキスト プレースホルダー 2"/>
          <p:cNvSpPr>
            <a:spLocks noGrp="1"/>
          </p:cNvSpPr>
          <p:nvPr>
            <p:ph type="body" sz="quarter" idx="15" hasCustomPrompt="1"/>
          </p:nvPr>
        </p:nvSpPr>
        <p:spPr bwMode="gray">
          <a:xfrm>
            <a:off x="417600" y="909638"/>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
        <p:nvSpPr>
          <p:cNvPr id="4" name="日付プレースホルダー 3"/>
          <p:cNvSpPr>
            <a:spLocks noGrp="1"/>
          </p:cNvSpPr>
          <p:nvPr>
            <p:ph type="dt" sz="half" idx="16"/>
          </p:nvPr>
        </p:nvSpPr>
        <p:spPr bwMode="gray"/>
        <p:txBody>
          <a:bodyPr/>
          <a:lstStyle/>
          <a:p>
            <a:pPr algn="ctr"/>
            <a:endParaRPr kumimoji="1" lang="en-US" altLang="ja-JP" dirty="0"/>
          </a:p>
        </p:txBody>
      </p:sp>
    </p:spTree>
    <p:extLst>
      <p:ext uri="{BB962C8B-B14F-4D97-AF65-F5344CB8AC3E}">
        <p14:creationId xmlns:p14="http://schemas.microsoft.com/office/powerpoint/2010/main" val="8609265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補足版） コンテンツ両サイド_レベル_社内資料用">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3"/>
          </p:nvPr>
        </p:nvSpPr>
        <p:spPr bwMode="gray"/>
        <p:txBody>
          <a:bodyPr/>
          <a:lstStyle>
            <a:lvl1pPr>
              <a:defRPr>
                <a:solidFill>
                  <a:schemeClr val="tx1"/>
                </a:solidFill>
              </a:defRPr>
            </a:lvl1pPr>
          </a:lstStyle>
          <a:p>
            <a:fld id="{2917B94E-3120-478C-8085-A9F2B368A1AE}"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a:xfrm>
            <a:off x="705000" y="6588000"/>
            <a:ext cx="4068000" cy="169200"/>
          </a:xfrm>
        </p:spPr>
        <p:txBody>
          <a:bodyPr/>
          <a:lstStyle>
            <a:lvl1pPr>
              <a:defRPr>
                <a:solidFill>
                  <a:schemeClr val="tx1"/>
                </a:solidFill>
              </a:defRPr>
            </a:lvl1pPr>
          </a:lstStyle>
          <a:p>
            <a:endParaRPr lang="en-GB" altLang="en-GB" dirty="0"/>
          </a:p>
        </p:txBody>
      </p:sp>
      <p:sp>
        <p:nvSpPr>
          <p:cNvPr id="12" name="テキスト プレースホルダ 5"/>
          <p:cNvSpPr>
            <a:spLocks noGrp="1"/>
          </p:cNvSpPr>
          <p:nvPr>
            <p:ph type="body" sz="quarter" idx="15"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3" name="コンテンツ プレースホルダ 2"/>
          <p:cNvSpPr>
            <a:spLocks noGrp="1"/>
          </p:cNvSpPr>
          <p:nvPr>
            <p:ph idx="1"/>
          </p:nvPr>
        </p:nvSpPr>
        <p:spPr bwMode="gray">
          <a:xfrm>
            <a:off x="417000" y="1944000"/>
            <a:ext cx="4356000" cy="4356000"/>
          </a:xfrm>
          <a:prstGeom prst="rect">
            <a:avLst/>
          </a:prstGeom>
        </p:spPr>
        <p:txBody>
          <a:bodyPr/>
          <a:lstStyle>
            <a:lvl1pPr>
              <a:defRPr b="0" i="0" baseline="0">
                <a:latin typeface="Calibri" panose="020F0502020204030204" pitchFamily="34" charset="0"/>
                <a:ea typeface="+mn-ea"/>
                <a:cs typeface="Calibri" panose="020F0502020204030204" pitchFamily="34" charset="0"/>
              </a:defRPr>
            </a:lvl1pPr>
            <a:lvl2pPr>
              <a:lnSpc>
                <a:spcPct val="106000"/>
              </a:lnSpc>
              <a:spcBef>
                <a:spcPts val="1056"/>
              </a:spcBef>
              <a:defRPr b="0" i="0" baseline="0">
                <a:latin typeface="Calibri" panose="020F0502020204030204" pitchFamily="34" charset="0"/>
                <a:ea typeface="+mn-ea"/>
                <a:cs typeface="Calibri" panose="020F0502020204030204" pitchFamily="34" charset="0"/>
              </a:defRPr>
            </a:lvl2pPr>
            <a:lvl3pPr>
              <a:lnSpc>
                <a:spcPct val="106000"/>
              </a:lnSpc>
              <a:spcBef>
                <a:spcPts val="480"/>
              </a:spcBef>
              <a:defRPr b="0" i="0" baseline="0">
                <a:latin typeface="Calibri" panose="020F0502020204030204" pitchFamily="34" charset="0"/>
                <a:ea typeface="+mn-ea"/>
                <a:cs typeface="Calibri" panose="020F0502020204030204" pitchFamily="34" charset="0"/>
              </a:defRPr>
            </a:lvl3pPr>
            <a:lvl4pPr>
              <a:lnSpc>
                <a:spcPct val="106000"/>
              </a:lnSpc>
              <a:defRPr b="0" i="0" baseline="0">
                <a:latin typeface="Calibri" panose="020F0502020204030204" pitchFamily="34" charset="0"/>
                <a:ea typeface="+mn-ea"/>
                <a:cs typeface="Calibri" panose="020F0502020204030204"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4" name="コンテンツ プレースホルダ 2"/>
          <p:cNvSpPr>
            <a:spLocks noGrp="1"/>
          </p:cNvSpPr>
          <p:nvPr>
            <p:ph idx="17"/>
          </p:nvPr>
        </p:nvSpPr>
        <p:spPr bwMode="gray">
          <a:xfrm>
            <a:off x="5132388" y="1944000"/>
            <a:ext cx="4356000" cy="4356000"/>
          </a:xfrm>
          <a:prstGeom prst="rect">
            <a:avLst/>
          </a:prstGeom>
        </p:spPr>
        <p:txBody>
          <a:bodyPr/>
          <a:lstStyle>
            <a:lvl1pPr>
              <a:defRPr b="0" i="0" baseline="0">
                <a:latin typeface="Calibri" panose="020F0502020204030204" pitchFamily="34" charset="0"/>
                <a:ea typeface="+mn-ea"/>
              </a:defRPr>
            </a:lvl1pPr>
            <a:lvl2pPr>
              <a:lnSpc>
                <a:spcPct val="106000"/>
              </a:lnSpc>
              <a:spcBef>
                <a:spcPts val="1056"/>
              </a:spcBef>
              <a:defRPr b="0" i="0" baseline="0">
                <a:latin typeface="Calibri" panose="020F0502020204030204" pitchFamily="34" charset="0"/>
                <a:ea typeface="+mn-ea"/>
              </a:defRPr>
            </a:lvl2pPr>
            <a:lvl3pPr>
              <a:lnSpc>
                <a:spcPct val="106000"/>
              </a:lnSpc>
              <a:spcBef>
                <a:spcPts val="480"/>
              </a:spcBef>
              <a:defRPr b="0" i="0" baseline="0">
                <a:latin typeface="Calibri" panose="020F0502020204030204" pitchFamily="34" charset="0"/>
                <a:ea typeface="+mn-ea"/>
              </a:defRPr>
            </a:lvl3pPr>
            <a:lvl4pPr>
              <a:lnSpc>
                <a:spcPct val="106000"/>
              </a:lnSpc>
              <a:defRPr b="0" i="0" baseline="0">
                <a:latin typeface="Calibri" panose="020F0502020204030204" pitchFamily="34" charset="0"/>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8" hasCustomPrompt="1"/>
          </p:nvPr>
        </p:nvSpPr>
        <p:spPr bwMode="gray">
          <a:xfrm>
            <a:off x="417000"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8" name="テキスト プレースホルダー 2"/>
          <p:cNvSpPr>
            <a:spLocks noGrp="1"/>
          </p:cNvSpPr>
          <p:nvPr>
            <p:ph type="body" sz="quarter" idx="19" hasCustomPrompt="1"/>
          </p:nvPr>
        </p:nvSpPr>
        <p:spPr bwMode="gray">
          <a:xfrm>
            <a:off x="5132388" y="1484312"/>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
        <p:nvSpPr>
          <p:cNvPr id="4" name="日付プレースホルダー 3"/>
          <p:cNvSpPr>
            <a:spLocks noGrp="1"/>
          </p:cNvSpPr>
          <p:nvPr>
            <p:ph type="dt" sz="half" idx="20"/>
          </p:nvPr>
        </p:nvSpPr>
        <p:spPr bwMode="gray"/>
        <p:txBody>
          <a:bodyPr/>
          <a:lstStyle/>
          <a:p>
            <a:pPr algn="ctr"/>
            <a:endParaRPr kumimoji="1" lang="en-US" altLang="ja-JP" dirty="0"/>
          </a:p>
        </p:txBody>
      </p:sp>
    </p:spTree>
    <p:extLst>
      <p:ext uri="{BB962C8B-B14F-4D97-AF65-F5344CB8AC3E}">
        <p14:creationId xmlns:p14="http://schemas.microsoft.com/office/powerpoint/2010/main" val="42776132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補足版） コンテンツ全面_レベル_社内資料用">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4D9FACC8-259C-46ED-9283-8CCF027B3826}"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a:xfrm>
            <a:off x="705600" y="6588000"/>
            <a:ext cx="4068000" cy="169200"/>
          </a:xfrm>
        </p:spPr>
        <p:txBody>
          <a:bodyPr/>
          <a:lstStyle>
            <a:lvl1pPr>
              <a:defRPr>
                <a:solidFill>
                  <a:schemeClr val="tx1"/>
                </a:solidFill>
              </a:defRPr>
            </a:lvl1pPr>
          </a:lstStyle>
          <a:p>
            <a:endParaRPr lang="en-GB" altLang="en-GB" dirty="0"/>
          </a:p>
        </p:txBody>
      </p:sp>
      <p:sp>
        <p:nvSpPr>
          <p:cNvPr id="8" name="テキスト プレースホルダ 5"/>
          <p:cNvSpPr>
            <a:spLocks noGrp="1"/>
          </p:cNvSpPr>
          <p:nvPr>
            <p:ph type="body" sz="quarter" idx="14" hasCustomPrompt="1"/>
          </p:nvPr>
        </p:nvSpPr>
        <p:spPr bwMode="gray">
          <a:xfrm>
            <a:off x="417000" y="1009580"/>
            <a:ext cx="9072000" cy="457200"/>
          </a:xfrm>
          <a:prstGeom prst="rect">
            <a:avLst/>
          </a:prstGeom>
        </p:spPr>
        <p:txBody>
          <a:bodyPr vert="horz" lIns="72000" tIns="0" rIns="0" bIns="0" rtlCol="0">
            <a:noAutofit/>
          </a:bodyPr>
          <a:lstStyle>
            <a:lvl1pPr>
              <a:defRPr lang="ja-JP" altLang="en-US" sz="1400" b="0" i="0" baseline="0" dirty="0">
                <a:latin typeface="Calibri" panose="020F0502020204030204" pitchFamily="34" charset="0"/>
                <a:cs typeface="Calibri" panose="020F0502020204030204" pitchFamily="34" charset="0"/>
              </a:defRPr>
            </a:lvl1pPr>
          </a:lstStyle>
          <a:p>
            <a:pPr lvl="0">
              <a:spcBef>
                <a:spcPts val="0"/>
              </a:spcBef>
            </a:pPr>
            <a:r>
              <a:rPr kumimoji="1" lang="ja-JP" altLang="en-US" dirty="0"/>
              <a:t>補足文を入力（キーメッセージを補足する内容＜</a:t>
            </a:r>
            <a:r>
              <a:rPr kumimoji="1" lang="en-US" altLang="ja-JP" dirty="0"/>
              <a:t>2</a:t>
            </a:r>
            <a:r>
              <a:rPr kumimoji="1" lang="ja-JP" altLang="en-US" dirty="0"/>
              <a:t>行以内＞）</a:t>
            </a:r>
            <a:endParaRPr kumimoji="1" lang="en-US" altLang="ja-JP" dirty="0"/>
          </a:p>
          <a:p>
            <a:pPr lvl="0">
              <a:spcBef>
                <a:spcPts val="0"/>
              </a:spcBef>
            </a:pPr>
            <a:endParaRPr kumimoji="1" lang="ja-JP" altLang="en-US" dirty="0"/>
          </a:p>
        </p:txBody>
      </p:sp>
      <p:sp>
        <p:nvSpPr>
          <p:cNvPr id="11" name="コンテンツ プレースホルダ 2"/>
          <p:cNvSpPr>
            <a:spLocks noGrp="1"/>
          </p:cNvSpPr>
          <p:nvPr>
            <p:ph idx="1"/>
          </p:nvPr>
        </p:nvSpPr>
        <p:spPr bwMode="gray">
          <a:xfrm>
            <a:off x="417599" y="1944000"/>
            <a:ext cx="9072000" cy="4356000"/>
          </a:xfrm>
          <a:prstGeom prst="rect">
            <a:avLst/>
          </a:prstGeom>
        </p:spPr>
        <p:txBody>
          <a:bodyPr/>
          <a:lstStyle>
            <a:lvl1pPr>
              <a:defRPr b="0" i="0" baseline="0">
                <a:latin typeface="Calibri" panose="020F0502020204030204" pitchFamily="34" charset="0"/>
                <a:ea typeface="+mn-ea"/>
              </a:defRPr>
            </a:lvl1pPr>
            <a:lvl2pPr>
              <a:lnSpc>
                <a:spcPct val="106000"/>
              </a:lnSpc>
              <a:spcBef>
                <a:spcPts val="1056"/>
              </a:spcBef>
              <a:defRPr b="0" i="0" baseline="0">
                <a:latin typeface="Calibri" panose="020F0502020204030204" pitchFamily="34" charset="0"/>
                <a:ea typeface="+mn-ea"/>
              </a:defRPr>
            </a:lvl2pPr>
            <a:lvl3pPr>
              <a:lnSpc>
                <a:spcPct val="106000"/>
              </a:lnSpc>
              <a:spcBef>
                <a:spcPts val="480"/>
              </a:spcBef>
              <a:defRPr b="0" i="0" baseline="0">
                <a:latin typeface="Calibri" panose="020F0502020204030204" pitchFamily="34" charset="0"/>
                <a:ea typeface="+mn-ea"/>
              </a:defRPr>
            </a:lvl3pPr>
            <a:lvl4pPr>
              <a:lnSpc>
                <a:spcPct val="106000"/>
              </a:lnSpc>
              <a:spcBef>
                <a:spcPts val="240"/>
              </a:spcBef>
              <a:defRPr b="0" i="0" baseline="0">
                <a:latin typeface="Calibri" panose="020F0502020204030204" pitchFamily="34" charset="0"/>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hasCustomPrompt="1"/>
          </p:nvPr>
        </p:nvSpPr>
        <p:spPr bwMode="gray">
          <a:xfrm>
            <a:off x="417600" y="1484313"/>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p:txBody>
          <a:bodyPr/>
          <a:lstStyle/>
          <a:p>
            <a:r>
              <a:rPr lang="ja-JP" altLang="en-US" noProof="0" dirty="0"/>
              <a:t>キーメッセージを入力（本スライドで一番伝えたいこと＜名詞止め・体言止め不可＞）</a:t>
            </a:r>
            <a:endParaRPr kumimoji="1" lang="ja-JP" altLang="en-US" dirty="0"/>
          </a:p>
        </p:txBody>
      </p:sp>
      <p:sp>
        <p:nvSpPr>
          <p:cNvPr id="4" name="日付プレースホルダー 3"/>
          <p:cNvSpPr>
            <a:spLocks noGrp="1"/>
          </p:cNvSpPr>
          <p:nvPr>
            <p:ph type="dt" sz="half" idx="16"/>
          </p:nvPr>
        </p:nvSpPr>
        <p:spPr bwMode="gray"/>
        <p:txBody>
          <a:bodyPr/>
          <a:lstStyle/>
          <a:p>
            <a:pPr algn="ctr"/>
            <a:endParaRPr kumimoji="1" lang="en-US" altLang="ja-JP" dirty="0"/>
          </a:p>
        </p:txBody>
      </p:sp>
    </p:spTree>
    <p:extLst>
      <p:ext uri="{BB962C8B-B14F-4D97-AF65-F5344CB8AC3E}">
        <p14:creationId xmlns:p14="http://schemas.microsoft.com/office/powerpoint/2010/main" val="21067342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基本版） タイトル_ ロゴ入り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4" name="オブジェクト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8" name="Text Box 9"/>
          <p:cNvSpPr txBox="1">
            <a:spLocks noChangeArrowheads="1"/>
          </p:cNvSpPr>
          <p:nvPr/>
        </p:nvSpPr>
        <p:spPr bwMode="gray">
          <a:xfrm>
            <a:off x="417600" y="6192000"/>
            <a:ext cx="3274935" cy="215444"/>
          </a:xfrm>
          <a:prstGeom prst="rect">
            <a:avLst/>
          </a:prstGeom>
          <a:noFill/>
          <a:ln w="12700" cap="rnd" algn="ctr">
            <a:noFill/>
            <a:miter lim="800000"/>
            <a:headEnd/>
            <a:tailEnd/>
          </a:ln>
          <a:effectLst/>
        </p:spPr>
        <p:txBody>
          <a:bodyPr wrap="none" lIns="0" tIns="0" rIns="0" bIns="0">
            <a:spAutoFit/>
          </a:bodyPr>
          <a:lstStyle/>
          <a:p>
            <a:pPr algn="l">
              <a:lnSpc>
                <a:spcPct val="100000"/>
              </a:lnSpc>
              <a:spcBef>
                <a:spcPts val="0"/>
              </a:spcBef>
              <a:spcAft>
                <a:spcPts val="0"/>
              </a:spcAft>
            </a:pPr>
            <a:r>
              <a:rPr lang="ja-JP" altLang="ja-JP" sz="1400" b="0" i="0" kern="1200" baseline="0" dirty="0">
                <a:solidFill>
                  <a:srgbClr val="000000"/>
                </a:solidFill>
                <a:latin typeface="Calibri" panose="020F0502020204030204" pitchFamily="34" charset="0"/>
                <a:ea typeface="+mn-ea"/>
                <a:cs typeface="Calibri" panose="020F0502020204030204" pitchFamily="34" charset="0"/>
              </a:rPr>
              <a:t>デロイト トーマツ コンサルティング</a:t>
            </a:r>
            <a:r>
              <a:rPr lang="ja-JP" altLang="en-US" sz="1400" b="0" i="0" kern="1200" baseline="0" dirty="0">
                <a:solidFill>
                  <a:srgbClr val="000000"/>
                </a:solidFill>
                <a:latin typeface="Calibri" panose="020F0502020204030204" pitchFamily="34" charset="0"/>
                <a:ea typeface="+mn-ea"/>
                <a:cs typeface="Calibri" panose="020F0502020204030204" pitchFamily="34" charset="0"/>
              </a:rPr>
              <a:t>合同</a:t>
            </a:r>
            <a:r>
              <a:rPr lang="ja-JP" altLang="ja-JP" sz="1400" b="0" i="0" kern="1200" baseline="0" dirty="0">
                <a:solidFill>
                  <a:srgbClr val="000000"/>
                </a:solidFill>
                <a:latin typeface="Calibri" panose="020F0502020204030204" pitchFamily="34" charset="0"/>
                <a:ea typeface="+mn-ea"/>
                <a:cs typeface="Calibri" panose="020F0502020204030204" pitchFamily="34" charset="0"/>
              </a:rPr>
              <a:t>会社</a:t>
            </a:r>
            <a:endParaRPr lang="en-US" altLang="ja-JP" sz="1400" b="0" i="0" kern="1200" baseline="0" dirty="0">
              <a:solidFill>
                <a:srgbClr val="000000"/>
              </a:solidFill>
              <a:latin typeface="Calibri" panose="020F0502020204030204" pitchFamily="34" charset="0"/>
              <a:ea typeface="+mn-ea"/>
              <a:cs typeface="Calibri" panose="020F0502020204030204" pitchFamily="34" charset="0"/>
            </a:endParaRPr>
          </a:p>
        </p:txBody>
      </p:sp>
      <p:sp>
        <p:nvSpPr>
          <p:cNvPr id="10" name="テキスト プレースホルダー 9"/>
          <p:cNvSpPr>
            <a:spLocks noGrp="1"/>
          </p:cNvSpPr>
          <p:nvPr>
            <p:ph type="body" sz="quarter" idx="12" hasCustomPrompt="1"/>
          </p:nvPr>
        </p:nvSpPr>
        <p:spPr bwMode="gray">
          <a:xfrm>
            <a:off x="4953000" y="396000"/>
            <a:ext cx="4536000" cy="676800"/>
          </a:xfrm>
          <a:prstGeom prst="rect">
            <a:avLst/>
          </a:prstGeom>
        </p:spPr>
        <p:txBody>
          <a:bodyPr lIns="0">
            <a:normAutofit/>
          </a:bodyPr>
          <a:lstStyle>
            <a:lvl1pPr algn="r">
              <a:lnSpc>
                <a:spcPct val="100000"/>
              </a:lnSpc>
              <a:spcBef>
                <a:spcPts val="0"/>
              </a:spcBef>
              <a:defRPr sz="2200"/>
            </a:lvl1pPr>
            <a:lvl2pPr>
              <a:defRPr sz="2200"/>
            </a:lvl2pPr>
            <a:lvl3pPr>
              <a:defRPr sz="2200"/>
            </a:lvl3pPr>
            <a:lvl4pPr>
              <a:defRPr sz="2200"/>
            </a:lvl4pPr>
            <a:lvl5pPr>
              <a:defRPr sz="2200"/>
            </a:lvl5pPr>
          </a:lstStyle>
          <a:p>
            <a:pPr lvl="0"/>
            <a:r>
              <a:rPr kumimoji="1" lang="ja-JP" altLang="en-US" dirty="0"/>
              <a:t>クライアント社名</a:t>
            </a:r>
          </a:p>
        </p:txBody>
      </p:sp>
      <p:pic>
        <p:nvPicPr>
          <p:cNvPr id="7" name="図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416496" y="432000"/>
            <a:ext cx="1872000" cy="587972"/>
          </a:xfrm>
          <a:prstGeom prst="rect">
            <a:avLst/>
          </a:prstGeom>
        </p:spPr>
      </p:pic>
    </p:spTree>
    <p:extLst>
      <p:ext uri="{BB962C8B-B14F-4D97-AF65-F5344CB8AC3E}">
        <p14:creationId xmlns:p14="http://schemas.microsoft.com/office/powerpoint/2010/main" val="2863326322"/>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基本版） タイトル ロゴ無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4" name="オブジェクト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Picture Placeholder 8"/>
          <p:cNvSpPr>
            <a:spLocks noGrp="1" noChangeAspect="1"/>
          </p:cNvSpPr>
          <p:nvPr>
            <p:ph type="pic" sz="quarter" idx="11"/>
          </p:nvPr>
        </p:nvSpPr>
        <p:spPr bwMode="gray">
          <a:xfrm>
            <a:off x="2523000" y="999000"/>
            <a:ext cx="4860000" cy="4860000"/>
          </a:xfrm>
          <a:prstGeom prst="rect">
            <a:avLst/>
          </a:prstGeom>
        </p:spPr>
        <p:txBody>
          <a:bodyPr/>
          <a:lstStyle>
            <a:lvl1pPr>
              <a:defRPr/>
            </a:lvl1pPr>
          </a:lstStyle>
          <a:p>
            <a:r>
              <a:rPr lang="ja-JP" altLang="en-US"/>
              <a:t>図を追加</a:t>
            </a:r>
            <a:endParaRPr lang="en-GB"/>
          </a:p>
        </p:txBody>
      </p:sp>
      <p:sp>
        <p:nvSpPr>
          <p:cNvPr id="2" name="Title 1"/>
          <p:cNvSpPr>
            <a:spLocks noGrp="1"/>
          </p:cNvSpPr>
          <p:nvPr>
            <p:ph type="ctrTitle" hasCustomPrompt="1"/>
          </p:nvPr>
        </p:nvSpPr>
        <p:spPr bwMode="gray">
          <a:xfrm>
            <a:off x="417600" y="5040000"/>
            <a:ext cx="4536000" cy="615553"/>
          </a:xfrm>
        </p:spPr>
        <p:txBody>
          <a:bodyPr anchor="b" anchorCtr="0">
            <a:noAutofit/>
          </a:bodyPr>
          <a:lstStyle>
            <a:lvl1pPr algn="l">
              <a:lnSpc>
                <a:spcPct val="100000"/>
              </a:lnSpc>
              <a:spcBef>
                <a:spcPts val="0"/>
              </a:spcBef>
              <a:spcAft>
                <a:spcPts val="0"/>
              </a:spcAft>
              <a:defRPr sz="2000" b="0" i="0" baseline="0">
                <a:solidFill>
                  <a:schemeClr val="tx1"/>
                </a:solidFill>
                <a:latin typeface="Calibri" panose="020F0502020204030204" pitchFamily="34" charset="0"/>
                <a:ea typeface="+mj-ea"/>
                <a:cs typeface="Calibri" panose="020F0502020204030204" pitchFamily="34" charset="0"/>
              </a:defRPr>
            </a:lvl1pPr>
          </a:lstStyle>
          <a:p>
            <a:r>
              <a:rPr lang="ja-JP" altLang="en-US" noProof="0" dirty="0"/>
              <a:t>表紙タイトル</a:t>
            </a:r>
            <a:endParaRPr lang="en-US" noProof="0" dirty="0"/>
          </a:p>
        </p:txBody>
      </p:sp>
      <p:sp>
        <p:nvSpPr>
          <p:cNvPr id="3" name="Subtitle 2"/>
          <p:cNvSpPr>
            <a:spLocks noGrp="1"/>
          </p:cNvSpPr>
          <p:nvPr>
            <p:ph type="subTitle" idx="1" hasCustomPrompt="1"/>
          </p:nvPr>
        </p:nvSpPr>
        <p:spPr bwMode="gray">
          <a:xfrm>
            <a:off x="417600" y="5652000"/>
            <a:ext cx="4536000" cy="492443"/>
          </a:xfrm>
          <a:prstGeom prst="rect">
            <a:avLst/>
          </a:prstGeom>
        </p:spPr>
        <p:txBody>
          <a:bodyPr lIns="0" tIns="0" rIns="0" bIns="0" anchor="t" anchorCtr="0">
            <a:noAutofit/>
          </a:bodyPr>
          <a:lstStyle>
            <a:lvl1pPr marL="0" indent="0" algn="l">
              <a:lnSpc>
                <a:spcPct val="100000"/>
              </a:lnSpc>
              <a:spcBef>
                <a:spcPts val="0"/>
              </a:spcBef>
              <a:spcAft>
                <a:spcPts val="0"/>
              </a:spcAft>
              <a:buNone/>
              <a:defRPr sz="1600">
                <a:solidFill>
                  <a:schemeClr val="tx1"/>
                </a:solidFill>
              </a:defRPr>
            </a:lvl1pPr>
            <a:lvl2pPr marL="495283" indent="0" algn="ctr">
              <a:buNone/>
              <a:defRPr sz="2167"/>
            </a:lvl2pPr>
            <a:lvl3pPr marL="990564" indent="0" algn="ctr">
              <a:buNone/>
              <a:defRPr sz="1950"/>
            </a:lvl3pPr>
            <a:lvl4pPr marL="1485846" indent="0" algn="ctr">
              <a:buNone/>
              <a:defRPr sz="1733"/>
            </a:lvl4pPr>
            <a:lvl5pPr marL="1981127" indent="0" algn="ctr">
              <a:buNone/>
              <a:defRPr sz="1733"/>
            </a:lvl5pPr>
            <a:lvl6pPr marL="2476410" indent="0" algn="ctr">
              <a:buNone/>
              <a:defRPr sz="1733"/>
            </a:lvl6pPr>
            <a:lvl7pPr marL="2971692" indent="0" algn="ctr">
              <a:buNone/>
              <a:defRPr sz="1733"/>
            </a:lvl7pPr>
            <a:lvl8pPr marL="3466973" indent="0" algn="ctr">
              <a:buNone/>
              <a:defRPr sz="1733"/>
            </a:lvl8pPr>
            <a:lvl9pPr marL="3962255" indent="0" algn="ctr">
              <a:buNone/>
              <a:defRPr sz="1733"/>
            </a:lvl9pPr>
          </a:lstStyle>
          <a:p>
            <a:r>
              <a:rPr lang="ja-JP" altLang="en-US" noProof="0" dirty="0"/>
              <a:t>表紙サブタイトル</a:t>
            </a:r>
            <a:endParaRPr lang="en-US" noProof="0" dirty="0"/>
          </a:p>
        </p:txBody>
      </p:sp>
      <p:sp>
        <p:nvSpPr>
          <p:cNvPr id="5" name="Text Placeholder 4"/>
          <p:cNvSpPr>
            <a:spLocks noGrp="1"/>
          </p:cNvSpPr>
          <p:nvPr>
            <p:ph type="body" sz="quarter" idx="10"/>
          </p:nvPr>
        </p:nvSpPr>
        <p:spPr bwMode="gray">
          <a:xfrm>
            <a:off x="417599" y="6408000"/>
            <a:ext cx="4536000" cy="215444"/>
          </a:xfrm>
          <a:prstGeom prst="rect">
            <a:avLst/>
          </a:prstGeom>
        </p:spPr>
        <p:txBody>
          <a:bodyPr wrap="square" lIns="0" anchor="b" anchorCtr="0">
            <a:spAutoFit/>
          </a:bodyPr>
          <a:lstStyle>
            <a:lvl1pPr>
              <a:lnSpc>
                <a:spcPct val="100000"/>
              </a:lnSpc>
              <a:spcBef>
                <a:spcPts val="0"/>
              </a:spcBef>
              <a:spcAft>
                <a:spcPts val="0"/>
              </a:spcAft>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855688428"/>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417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15" name="Content Placeholder 3"/>
          <p:cNvSpPr>
            <a:spLocks noGrp="1"/>
          </p:cNvSpPr>
          <p:nvPr>
            <p:ph sz="quarter" idx="20"/>
          </p:nvPr>
        </p:nvSpPr>
        <p:spPr bwMode="gray">
          <a:xfrm>
            <a:off x="5133000" y="1476000"/>
            <a:ext cx="4356000" cy="4824000"/>
          </a:xfrm>
          <a:prstGeom prst="rect">
            <a:avLst/>
          </a:prstGeom>
        </p:spPr>
        <p:txBody>
          <a:bodyPr/>
          <a:lstStyle>
            <a:lvl1pPr>
              <a:tabLst>
                <a:tab pos="5448101" algn="r"/>
              </a:tabLst>
              <a:defRPr/>
            </a:lvl1pPr>
            <a:lvl2pPr>
              <a:tabLst>
                <a:tab pos="5448101" algn="r"/>
              </a:tabLst>
              <a:defRPr/>
            </a:lvl2pPr>
            <a:lvl3pPr>
              <a:tabLst>
                <a:tab pos="5448101" algn="r"/>
              </a:tabLst>
              <a:defRPr/>
            </a:lvl3pPr>
            <a:lvl4pPr>
              <a:tabLst>
                <a:tab pos="5448101" algn="r"/>
              </a:tabLst>
              <a:defRPr/>
            </a:lvl4pPr>
            <a:lvl5pPr>
              <a:tabLst>
                <a:tab pos="5448101" algn="r"/>
              </a:tabLst>
              <a:defRPr baseline="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p:txBody>
      </p:sp>
      <p:sp>
        <p:nvSpPr>
          <p:cNvPr id="4" name="タイトル 3"/>
          <p:cNvSpPr>
            <a:spLocks noGrp="1"/>
          </p:cNvSpPr>
          <p:nvPr>
            <p:ph type="title" hasCustomPrompt="1"/>
          </p:nvPr>
        </p:nvSpPr>
        <p:spPr bwMode="gray"/>
        <p:txBody>
          <a:bodyPr/>
          <a:lstStyle>
            <a:lvl1pPr>
              <a:defRPr/>
            </a:lvl1p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3727057693"/>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基本版） 白紙_Proposal">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bwMode="gray"/>
        <p:txBody>
          <a:bodyPr/>
          <a:lstStyle>
            <a:lvl1pPr>
              <a:defRPr/>
            </a:lvl1pPr>
          </a:lstStyle>
          <a:p>
            <a:pPr fontAlgn="auto">
              <a:spcBef>
                <a:spcPts val="0"/>
              </a:spcBef>
              <a:spcAft>
                <a:spcPts val="0"/>
              </a:spcAft>
            </a:pPr>
            <a:endParaRPr kumimoji="1" lang="en-GB" altLang="en-GB" dirty="0"/>
          </a:p>
        </p:txBody>
      </p:sp>
      <p:sp>
        <p:nvSpPr>
          <p:cNvPr id="4" name="スライド番号プレースホルダー 3"/>
          <p:cNvSpPr>
            <a:spLocks noGrp="1"/>
          </p:cNvSpPr>
          <p:nvPr>
            <p:ph type="sldNum" sz="quarter" idx="11"/>
          </p:nvPr>
        </p:nvSpPr>
        <p:spPr bwMode="gray"/>
        <p:txBody>
          <a:bodyPr/>
          <a:lstStyle>
            <a:lvl1pPr>
              <a:defRPr/>
            </a:lvl1pPr>
          </a:lstStyle>
          <a:p>
            <a:fld id="{AA5FCFE5-FE56-4EF1-80A8-07776887C2A1}" type="slidenum">
              <a:rPr lang="ja-JP" altLang="en-US" smtClean="0"/>
              <a:pPr/>
              <a:t>‹#›</a:t>
            </a:fld>
            <a:endParaRPr lang="ja-JP" altLang="en-US" dirty="0"/>
          </a:p>
        </p:txBody>
      </p:sp>
      <p:sp>
        <p:nvSpPr>
          <p:cNvPr id="6" name="テキスト プレースホルダー 5"/>
          <p:cNvSpPr>
            <a:spLocks noGrp="1"/>
          </p:cNvSpPr>
          <p:nvPr>
            <p:ph type="body" sz="quarter" idx="12"/>
          </p:nvPr>
        </p:nvSpPr>
        <p:spPr bwMode="gray">
          <a:xfrm>
            <a:off x="1902000" y="2367864"/>
            <a:ext cx="6102000" cy="2487600"/>
          </a:xfrm>
          <a:prstGeom prst="rect">
            <a:avLst/>
          </a:prstGeom>
        </p:spPr>
        <p:txBody>
          <a:bodyPr/>
          <a:lstStyle>
            <a:lvl1pPr>
              <a:defRPr/>
            </a:lvl1pPr>
          </a:lstStyle>
          <a:p>
            <a:pPr lvl="0"/>
            <a:r>
              <a:rPr kumimoji="1" lang="ja-JP" altLang="en-US"/>
              <a:t>マスター テキストの書式設定</a:t>
            </a:r>
          </a:p>
        </p:txBody>
      </p:sp>
    </p:spTree>
    <p:extLst>
      <p:ext uri="{BB962C8B-B14F-4D97-AF65-F5344CB8AC3E}">
        <p14:creationId xmlns:p14="http://schemas.microsoft.com/office/powerpoint/2010/main" val="357487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8257501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bwMode="gray">
          <a:xfrm>
            <a:off x="968400" y="2124000"/>
            <a:ext cx="5176793" cy="667409"/>
          </a:xfrm>
          <a:prstGeom prst="rect">
            <a:avLst/>
          </a:prstGeom>
          <a:noFill/>
        </p:spPr>
        <p:txBody>
          <a:bodyPr wrap="none" lIns="72000" rIns="73152" anchor="ctr" anchorCtr="0">
            <a:noAutofit/>
          </a:bodyPr>
          <a:lstStyle>
            <a:lvl1pPr marL="0" indent="0" algn="l">
              <a:lnSpc>
                <a:spcPct val="100000"/>
              </a:lnSpc>
              <a:spcBef>
                <a:spcPts val="0"/>
              </a:spcBef>
              <a:buNone/>
              <a:defRPr sz="2800" b="0" i="0" baseline="0">
                <a:solidFill>
                  <a:schemeClr val="tx1"/>
                </a:solidFill>
                <a:latin typeface="Calibri" panose="020F0502020204030204" pitchFamily="34" charset="0"/>
                <a:ea typeface="+mj-ea"/>
                <a:cs typeface="Calibri" panose="020F0502020204030204" pitchFamily="34" charset="0"/>
              </a:defRPr>
            </a:lvl1pPr>
          </a:lstStyle>
          <a:p>
            <a:pPr lvl="0"/>
            <a:r>
              <a:rPr lang="ja-JP" altLang="en-US" dirty="0"/>
              <a:t>中表紙タイトル</a:t>
            </a:r>
          </a:p>
        </p:txBody>
      </p:sp>
      <p:sp>
        <p:nvSpPr>
          <p:cNvPr id="5" name="スライド番号プレースホルダ 4"/>
          <p:cNvSpPr>
            <a:spLocks noGrp="1"/>
          </p:cNvSpPr>
          <p:nvPr>
            <p:ph type="sldNum" sz="quarter" idx="11"/>
          </p:nvPr>
        </p:nvSpPr>
        <p:spPr bwMode="gray"/>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7" name="フッター プレースホルダ 6"/>
          <p:cNvSpPr>
            <a:spLocks noGrp="1"/>
          </p:cNvSpPr>
          <p:nvPr>
            <p:ph type="ftr" sz="quarter" idx="12"/>
          </p:nvPr>
        </p:nvSpPr>
        <p:spPr bwMode="gray"/>
        <p:txBody>
          <a:bodyPr/>
          <a:lstStyle>
            <a:lvl1pPr>
              <a:defRPr>
                <a:solidFill>
                  <a:schemeClr val="tx1"/>
                </a:solidFill>
              </a:defRPr>
            </a:lvl1pPr>
          </a:lstStyle>
          <a:p>
            <a:pPr fontAlgn="auto">
              <a:spcBef>
                <a:spcPts val="0"/>
              </a:spcBef>
              <a:spcAft>
                <a:spcPts val="0"/>
              </a:spcAft>
            </a:pPr>
            <a:endParaRPr kumimoji="1" lang="en-GB" altLang="en-GB" dirty="0"/>
          </a:p>
        </p:txBody>
      </p:sp>
    </p:spTree>
    <p:extLst>
      <p:ext uri="{BB962C8B-B14F-4D97-AF65-F5344CB8AC3E}">
        <p14:creationId xmlns:p14="http://schemas.microsoft.com/office/powerpoint/2010/main" val="35906861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2" name="オブジェクト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フッター プレースホルダ 2"/>
          <p:cNvSpPr>
            <a:spLocks noGrp="1"/>
          </p:cNvSpPr>
          <p:nvPr>
            <p:ph type="ftr" sz="quarter" idx="10"/>
          </p:nvPr>
        </p:nvSpPr>
        <p:spPr bwMode="gray"/>
        <p:txBody>
          <a:bodyPr/>
          <a:lstStyle>
            <a:lvl1pPr>
              <a:defRPr>
                <a:solidFill>
                  <a:schemeClr val="tx1"/>
                </a:solidFill>
              </a:defRPr>
            </a:lvl1pPr>
          </a:lstStyle>
          <a:p>
            <a:pPr fontAlgn="auto">
              <a:spcBef>
                <a:spcPts val="0"/>
              </a:spcBef>
              <a:spcAft>
                <a:spcPts val="0"/>
              </a:spcAft>
            </a:pPr>
            <a:endParaRPr kumimoji="1" lang="en-GB" altLang="en-GB" dirty="0"/>
          </a:p>
        </p:txBody>
      </p:sp>
      <p:sp>
        <p:nvSpPr>
          <p:cNvPr id="4" name="スライド番号プレースホルダ 3"/>
          <p:cNvSpPr>
            <a:spLocks noGrp="1"/>
          </p:cNvSpPr>
          <p:nvPr>
            <p:ph type="sldNum" sz="quarter" idx="11"/>
          </p:nvPr>
        </p:nvSpPr>
        <p:spPr bwMode="gray">
          <a:xfrm>
            <a:off x="417000" y="6588000"/>
            <a:ext cx="180000" cy="169200"/>
          </a:xfrm>
        </p:spPr>
        <p:txBody>
          <a:bodyPr/>
          <a:lstStyle>
            <a:lvl1pPr>
              <a:defRPr>
                <a:solidFill>
                  <a:schemeClr val="tx1"/>
                </a:solidFill>
              </a:defRPr>
            </a:lvl1pPr>
          </a:lstStyle>
          <a:p>
            <a:fld id="{AA5FCFE5-FE56-4EF1-80A8-07776887C2A1}" type="slidenum">
              <a:rPr lang="ja-JP" altLang="en-US" smtClean="0"/>
              <a:pPr/>
              <a:t>‹#›</a:t>
            </a:fld>
            <a:endParaRPr lang="ja-JP" altLang="en-US" dirty="0"/>
          </a:p>
        </p:txBody>
      </p:sp>
      <p:sp>
        <p:nvSpPr>
          <p:cNvPr id="9"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6" name="タイトル 5"/>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2218571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4" name="オブジェクト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6" name="スライド番号プレースホルダ 5"/>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0822A2BF-4EE5-45F6-88E1-9AA10A8C672A}" type="slidenum">
              <a:rPr lang="ja-JP" altLang="en-US" smtClean="0"/>
              <a:pPr/>
              <a:t>‹#›</a:t>
            </a:fld>
            <a:endParaRPr lang="ja-JP" altLang="en-US" dirty="0"/>
          </a:p>
        </p:txBody>
      </p:sp>
      <p:sp>
        <p:nvSpPr>
          <p:cNvPr id="8" name="フッター プレースホルダ 7"/>
          <p:cNvSpPr>
            <a:spLocks noGrp="1"/>
          </p:cNvSpPr>
          <p:nvPr>
            <p:ph type="ftr" sz="quarter" idx="11"/>
          </p:nvPr>
        </p:nvSpPr>
        <p:spPr bwMode="gray"/>
        <p:txBody>
          <a:bodyPr/>
          <a:lstStyle>
            <a:lvl1pPr>
              <a:defRPr>
                <a:solidFill>
                  <a:schemeClr val="tx1"/>
                </a:solidFill>
              </a:defRPr>
            </a:lvl1pPr>
          </a:lstStyle>
          <a:p>
            <a:pPr fontAlgn="auto">
              <a:spcBef>
                <a:spcPts val="0"/>
              </a:spcBef>
              <a:spcAft>
                <a:spcPts val="0"/>
              </a:spcAft>
            </a:pPr>
            <a:endParaRPr kumimoji="1" lang="en-GB" altLang="en-GB" dirty="0"/>
          </a:p>
        </p:txBody>
      </p:sp>
      <p:sp>
        <p:nvSpPr>
          <p:cNvPr id="3" name="テキスト プレースホルダー 2"/>
          <p:cNvSpPr>
            <a:spLocks noGrp="1"/>
          </p:cNvSpPr>
          <p:nvPr>
            <p:ph type="body" sz="quarter" idx="12"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40187963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4" name="オブジェクト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コンテンツ プレースホルダ 2"/>
          <p:cNvSpPr>
            <a:spLocks noGrp="1"/>
          </p:cNvSpPr>
          <p:nvPr>
            <p:ph idx="1"/>
          </p:nvPr>
        </p:nvSpPr>
        <p:spPr bwMode="gray">
          <a:xfrm>
            <a:off x="417000"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marR="0" indent="-172800" algn="l" defTabSz="989013" rtl="0" eaLnBrk="1" fontAlgn="auto" latinLnBrk="0" hangingPunct="1">
              <a:lnSpc>
                <a:spcPct val="106000"/>
              </a:lnSpc>
              <a:spcBef>
                <a:spcPts val="240"/>
              </a:spcBef>
              <a:spcAft>
                <a:spcPts val="0"/>
              </a:spcAft>
              <a:buClrTx/>
              <a:buSzTx/>
              <a:buFont typeface="Arial" pitchFamily="34" charset="0"/>
              <a:buChar char="•"/>
              <a:tabLst/>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コンテンツ プレースホルダ 2"/>
          <p:cNvSpPr>
            <a:spLocks noGrp="1"/>
          </p:cNvSpPr>
          <p:nvPr>
            <p:ph idx="12"/>
          </p:nvPr>
        </p:nvSpPr>
        <p:spPr bwMode="gray">
          <a:xfrm>
            <a:off x="5132388" y="1476000"/>
            <a:ext cx="4356000" cy="4824000"/>
          </a:xfrm>
          <a:prstGeom prst="rect">
            <a:avLst/>
          </a:prstGeom>
        </p:spPr>
        <p:txBody>
          <a:bodyPr/>
          <a:lstStyle>
            <a:lvl1pPr>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10" name="スライド番号プレースホルダ 9"/>
          <p:cNvSpPr>
            <a:spLocks noGrp="1"/>
          </p:cNvSpPr>
          <p:nvPr>
            <p:ph type="sldNum" sz="quarter" idx="13"/>
          </p:nvPr>
        </p:nvSpPr>
        <p:spPr bwMode="gray">
          <a:xfrm>
            <a:off x="417000" y="6588000"/>
            <a:ext cx="180000" cy="169200"/>
          </a:xfrm>
        </p:spPr>
        <p:txBody>
          <a:bodyPr/>
          <a:lstStyle>
            <a:lvl1pPr>
              <a:defRPr>
                <a:solidFill>
                  <a:schemeClr val="tx1"/>
                </a:solidFill>
              </a:defRPr>
            </a:lvl1pPr>
          </a:lstStyle>
          <a:p>
            <a:fld id="{A3EB1B23-9AF8-425B-BAD7-B9FA00F18833}" type="slidenum">
              <a:rPr lang="ja-JP" altLang="en-US" smtClean="0"/>
              <a:pPr/>
              <a:t>‹#›</a:t>
            </a:fld>
            <a:endParaRPr lang="ja-JP" altLang="en-US" dirty="0"/>
          </a:p>
        </p:txBody>
      </p:sp>
      <p:sp>
        <p:nvSpPr>
          <p:cNvPr id="11" name="フッター プレースホルダ 10"/>
          <p:cNvSpPr>
            <a:spLocks noGrp="1"/>
          </p:cNvSpPr>
          <p:nvPr>
            <p:ph type="ftr" sz="quarter" idx="14"/>
          </p:nvPr>
        </p:nvSpPr>
        <p:spPr bwMode="gray"/>
        <p:txBody>
          <a:bodyPr/>
          <a:lstStyle>
            <a:lvl1pPr>
              <a:defRPr>
                <a:solidFill>
                  <a:schemeClr val="tx1"/>
                </a:solidFill>
              </a:defRPr>
            </a:lvl1pPr>
          </a:lstStyle>
          <a:p>
            <a:pPr fontAlgn="auto">
              <a:spcBef>
                <a:spcPts val="0"/>
              </a:spcBef>
              <a:spcAft>
                <a:spcPts val="0"/>
              </a:spcAft>
            </a:pPr>
            <a:endParaRPr kumimoji="1" lang="en-GB" altLang="en-GB" dirty="0"/>
          </a:p>
        </p:txBody>
      </p:sp>
      <p:sp>
        <p:nvSpPr>
          <p:cNvPr id="3"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13" name="テキスト プレースホルダー 2"/>
          <p:cNvSpPr>
            <a:spLocks noGrp="1"/>
          </p:cNvSpPr>
          <p:nvPr>
            <p:ph type="body" sz="quarter" idx="16" hasCustomPrompt="1"/>
          </p:nvPr>
        </p:nvSpPr>
        <p:spPr bwMode="gray">
          <a:xfrm>
            <a:off x="5132388"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2" name="タイトル 1"/>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8024402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2" name="オブジェクト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buFont typeface="Arial" pitchFamily="34" charset="0"/>
              <a:buNone/>
              <a:defRPr sz="1200" b="0" i="0" baseline="0">
                <a:latin typeface="Calibri" panose="020F0502020204030204" pitchFamily="34" charset="0"/>
                <a:ea typeface="+mn-ea"/>
                <a:cs typeface="Calibri" panose="020F0502020204030204" pitchFamily="34" charset="0"/>
              </a:defRPr>
            </a:lvl1pPr>
            <a:lvl2pPr marL="172800" indent="-172800">
              <a:lnSpc>
                <a:spcPct val="106000"/>
              </a:lnSpc>
              <a:spcBef>
                <a:spcPts val="1056"/>
              </a:spcBef>
              <a:buFont typeface="Wingdings" pitchFamily="2" charset="2"/>
              <a:buChar char="n"/>
              <a:defRPr sz="1200" b="0" i="0" baseline="0">
                <a:latin typeface="Calibri" panose="020F0502020204030204" pitchFamily="34" charset="0"/>
                <a:ea typeface="+mn-ea"/>
                <a:cs typeface="Calibri" panose="020F0502020204030204" pitchFamily="34" charset="0"/>
              </a:defRPr>
            </a:lvl2pPr>
            <a:lvl3pPr marL="345600" indent="-172800">
              <a:lnSpc>
                <a:spcPct val="106000"/>
              </a:lnSpc>
              <a:spcBef>
                <a:spcPts val="480"/>
              </a:spcBef>
              <a:buFont typeface="Wingdings" pitchFamily="2" charset="2"/>
              <a:buChar char="Ø"/>
              <a:defRPr sz="1200" b="0" i="0" baseline="0">
                <a:latin typeface="Calibri" panose="020F0502020204030204" pitchFamily="34" charset="0"/>
                <a:ea typeface="+mn-ea"/>
                <a:cs typeface="Calibri" panose="020F0502020204030204" pitchFamily="34" charset="0"/>
              </a:defRPr>
            </a:lvl3pPr>
            <a:lvl4pPr marL="518400" indent="-172800">
              <a:lnSpc>
                <a:spcPct val="106000"/>
              </a:lnSpc>
              <a:spcBef>
                <a:spcPts val="240"/>
              </a:spcBef>
              <a:buFont typeface="Arial" pitchFamily="34" charset="0"/>
              <a:buChar char="•"/>
              <a:defRPr sz="1200" b="0" i="0" baseline="0">
                <a:latin typeface="Calibri" panose="020F0502020204030204" pitchFamily="34" charset="0"/>
                <a:ea typeface="+mn-ea"/>
                <a:cs typeface="Calibri" panose="020F0502020204030204" pitchFamily="34" charset="0"/>
              </a:defRPr>
            </a:lvl4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p:txBody>
      </p:sp>
      <p:sp>
        <p:nvSpPr>
          <p:cNvPr id="9" name="スライド番号プレースホルダ 8"/>
          <p:cNvSpPr>
            <a:spLocks noGrp="1"/>
          </p:cNvSpPr>
          <p:nvPr>
            <p:ph type="sldNum" sz="quarter" idx="10"/>
          </p:nvPr>
        </p:nvSpPr>
        <p:spPr bwMode="gray">
          <a:xfrm>
            <a:off x="417000" y="6588000"/>
            <a:ext cx="180000" cy="169200"/>
          </a:xfrm>
        </p:spPr>
        <p:txBody>
          <a:bodyPr/>
          <a:lstStyle>
            <a:lvl1pPr>
              <a:defRPr>
                <a:solidFill>
                  <a:schemeClr val="tx1"/>
                </a:solidFill>
              </a:defRPr>
            </a:lvl1pPr>
          </a:lstStyle>
          <a:p>
            <a:fld id="{543A0986-838B-4D2A-A95C-8CB1738263FE}" type="slidenum">
              <a:rPr lang="ja-JP" altLang="en-US" smtClean="0"/>
              <a:pPr/>
              <a:t>‹#›</a:t>
            </a:fld>
            <a:endParaRPr lang="ja-JP" altLang="en-US" dirty="0"/>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pPr fontAlgn="auto">
              <a:spcBef>
                <a:spcPts val="0"/>
              </a:spcBef>
              <a:spcAft>
                <a:spcPts val="0"/>
              </a:spcAft>
            </a:pPr>
            <a:endParaRPr kumimoji="1" lang="en-GB" altLang="en-GB" dirty="0"/>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wrap="none" anchor="ctr">
            <a:noAutofit/>
          </a:bodyPr>
          <a:lstStyle>
            <a:lvl1pPr>
              <a:lnSpc>
                <a:spcPct val="100000"/>
              </a:lnSpc>
              <a:spcBef>
                <a:spcPts val="0"/>
              </a:spcBef>
              <a:defRPr sz="1400" b="1">
                <a:solidFill>
                  <a:schemeClr val="accent1"/>
                </a:solidFill>
              </a:defRPr>
            </a:lvl1pPr>
          </a:lstStyle>
          <a:p>
            <a:pPr lvl="0"/>
            <a:r>
              <a:rPr kumimoji="1" lang="en-US" altLang="ja-JP" dirty="0"/>
              <a:t>Header</a:t>
            </a:r>
            <a:r>
              <a:rPr kumimoji="1" lang="ja-JP" altLang="en-US" dirty="0"/>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dirty="0"/>
              <a:t>キーメッセージを入力（本スライドで一番伝えたいこと＜名詞止め・体言止め不可＞）</a:t>
            </a:r>
            <a:endParaRPr kumimoji="1" lang="ja-JP" altLang="en-US" dirty="0"/>
          </a:p>
        </p:txBody>
      </p:sp>
    </p:spTree>
    <p:extLst>
      <p:ext uri="{BB962C8B-B14F-4D97-AF65-F5344CB8AC3E}">
        <p14:creationId xmlns:p14="http://schemas.microsoft.com/office/powerpoint/2010/main" val="15859095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補足版） コンテンツ両サイド_レベル_Proposal">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8" name="オブジェクト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スライド番号プレースホルダ 9"/>
          <p:cNvSpPr>
            <a:spLocks noGrp="1"/>
          </p:cNvSpPr>
          <p:nvPr>
            <p:ph type="sldNum" sz="quarter" idx="13"/>
          </p:nvPr>
        </p:nvSpPr>
        <p:spPr>
          <a:xfrm>
            <a:off x="410400" y="6588000"/>
            <a:ext cx="180000" cy="169200"/>
          </a:xfrm>
          <a:prstGeom prst="rect">
            <a:avLst/>
          </a:prstGeom>
        </p:spPr>
        <p:txBody>
          <a:bodyPr/>
          <a:lstStyle>
            <a:lvl1pPr>
              <a:defRPr>
                <a:solidFill>
                  <a:schemeClr val="tx2"/>
                </a:solidFill>
              </a:defRPr>
            </a:lvl1pPr>
          </a:lstStyle>
          <a:p>
            <a:fld id="{2917B94E-3120-478C-8085-A9F2B368A1AE}" type="slidenum">
              <a:rPr lang="ja-JP" altLang="en-US" smtClean="0"/>
              <a:pPr/>
              <a:t>‹#›</a:t>
            </a:fld>
            <a:endParaRPr lang="ja-JP" altLang="en-US" dirty="0"/>
          </a:p>
        </p:txBody>
      </p:sp>
      <p:sp>
        <p:nvSpPr>
          <p:cNvPr id="11" name="フッター プレースホルダ 10"/>
          <p:cNvSpPr>
            <a:spLocks noGrp="1"/>
          </p:cNvSpPr>
          <p:nvPr>
            <p:ph type="ftr" sz="quarter" idx="14"/>
          </p:nvPr>
        </p:nvSpPr>
        <p:spPr>
          <a:xfrm>
            <a:off x="684000" y="6588000"/>
            <a:ext cx="4104000" cy="169200"/>
          </a:xfrm>
          <a:prstGeom prst="rect">
            <a:avLst/>
          </a:prstGeom>
        </p:spPr>
        <p:txBody>
          <a:bodyPr/>
          <a:lstStyle>
            <a:lvl1pPr>
              <a:defRPr>
                <a:solidFill>
                  <a:schemeClr val="tx2"/>
                </a:solidFill>
              </a:defRPr>
            </a:lvl1pPr>
          </a:lstStyle>
          <a:p>
            <a:endParaRPr lang="en-GB" altLang="en-GB" dirty="0"/>
          </a:p>
        </p:txBody>
      </p:sp>
      <p:sp>
        <p:nvSpPr>
          <p:cNvPr id="12" name="テキスト プレースホルダ 5"/>
          <p:cNvSpPr>
            <a:spLocks noGrp="1"/>
          </p:cNvSpPr>
          <p:nvPr>
            <p:ph type="body" sz="quarter" idx="15" hasCustomPrompt="1"/>
          </p:nvPr>
        </p:nvSpPr>
        <p:spPr bwMode="gray">
          <a:xfrm>
            <a:off x="417000" y="1009580"/>
            <a:ext cx="9072000" cy="439200"/>
          </a:xfrm>
        </p:spPr>
        <p:txBody>
          <a:bodyPr lIns="72000" tIns="0" rIns="72000" bIns="0">
            <a:noAutofit/>
          </a:bodyPr>
          <a:lstStyle>
            <a:lvl1pPr marL="0" indent="0">
              <a:spcBef>
                <a:spcPts val="0"/>
              </a:spcBef>
              <a:defRPr sz="1400" b="0" i="0" baseline="0">
                <a:latin typeface="Calibri" panose="020F0502020204030204" pitchFamily="34" charset="0"/>
                <a:ea typeface="+mn-ea"/>
                <a:cs typeface="Calibri" panose="020F0502020204030204" pitchFamily="34" charset="0"/>
              </a:defRPr>
            </a:lvl1pPr>
          </a:lstStyle>
          <a:p>
            <a:pPr lvl="0"/>
            <a:r>
              <a:rPr kumimoji="1" lang="ja-JP" altLang="en-US" dirty="0"/>
              <a:t>本文を入力（キーメッセージを補足する内容＜</a:t>
            </a:r>
            <a:r>
              <a:rPr kumimoji="1" lang="en-US" altLang="ja-JP" dirty="0"/>
              <a:t>2</a:t>
            </a:r>
            <a:r>
              <a:rPr kumimoji="1" lang="ja-JP" altLang="en-US" dirty="0"/>
              <a:t>行以内＞）</a:t>
            </a:r>
            <a:endParaRPr kumimoji="1" lang="en-US" altLang="ja-JP" dirty="0"/>
          </a:p>
          <a:p>
            <a:pPr lvl="0"/>
            <a:endParaRPr kumimoji="1" lang="ja-JP" altLang="en-US" dirty="0"/>
          </a:p>
        </p:txBody>
      </p:sp>
      <p:sp>
        <p:nvSpPr>
          <p:cNvPr id="13" name="コンテンツ プレースホルダ 2"/>
          <p:cNvSpPr>
            <a:spLocks noGrp="1"/>
          </p:cNvSpPr>
          <p:nvPr>
            <p:ph idx="1"/>
          </p:nvPr>
        </p:nvSpPr>
        <p:spPr bwMode="gray">
          <a:xfrm>
            <a:off x="417000" y="1926000"/>
            <a:ext cx="4320000" cy="4370400"/>
          </a:xfrm>
        </p:spPr>
        <p:txBody>
          <a:bodyPr/>
          <a:lstStyle>
            <a:lvl1pPr>
              <a:defRPr b="0" i="0" baseline="0">
                <a:latin typeface="Calibri" panose="020F0502020204030204" pitchFamily="34" charset="0"/>
                <a:ea typeface="+mn-ea"/>
                <a:cs typeface="Calibri" panose="020F0502020204030204" pitchFamily="34" charset="0"/>
              </a:defRPr>
            </a:lvl1pPr>
            <a:lvl2pPr>
              <a:lnSpc>
                <a:spcPct val="106000"/>
              </a:lnSpc>
              <a:spcBef>
                <a:spcPts val="1056"/>
              </a:spcBef>
              <a:defRPr b="0" i="0" baseline="0">
                <a:latin typeface="Calibri" panose="020F0502020204030204" pitchFamily="34" charset="0"/>
                <a:ea typeface="+mn-ea"/>
                <a:cs typeface="Calibri" panose="020F0502020204030204" pitchFamily="34" charset="0"/>
              </a:defRPr>
            </a:lvl2pPr>
            <a:lvl3pPr>
              <a:lnSpc>
                <a:spcPct val="106000"/>
              </a:lnSpc>
              <a:spcBef>
                <a:spcPts val="480"/>
              </a:spcBef>
              <a:defRPr b="0" i="0" baseline="0">
                <a:latin typeface="Calibri" panose="020F0502020204030204" pitchFamily="34" charset="0"/>
                <a:ea typeface="+mn-ea"/>
                <a:cs typeface="Calibri" panose="020F0502020204030204" pitchFamily="34" charset="0"/>
              </a:defRPr>
            </a:lvl3pPr>
            <a:lvl4pPr>
              <a:lnSpc>
                <a:spcPct val="106000"/>
              </a:lnSpc>
              <a:defRPr b="0" i="0" baseline="0">
                <a:latin typeface="Calibri" panose="020F0502020204030204" pitchFamily="34" charset="0"/>
                <a:ea typeface="+mn-ea"/>
                <a:cs typeface="Calibri" panose="020F0502020204030204"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4" name="コンテンツ プレースホルダ 2"/>
          <p:cNvSpPr>
            <a:spLocks noGrp="1"/>
          </p:cNvSpPr>
          <p:nvPr>
            <p:ph idx="17"/>
          </p:nvPr>
        </p:nvSpPr>
        <p:spPr bwMode="gray">
          <a:xfrm>
            <a:off x="5132388" y="1926000"/>
            <a:ext cx="4320000" cy="4370400"/>
          </a:xfrm>
        </p:spPr>
        <p:txBody>
          <a:bodyPr/>
          <a:lstStyle>
            <a:lvl1pPr>
              <a:defRPr b="0" i="0" baseline="0">
                <a:latin typeface="Calibri" panose="020F0502020204030204" pitchFamily="34" charset="0"/>
                <a:ea typeface="+mn-ea"/>
              </a:defRPr>
            </a:lvl1pPr>
            <a:lvl2pPr>
              <a:lnSpc>
                <a:spcPct val="106000"/>
              </a:lnSpc>
              <a:spcBef>
                <a:spcPts val="1056"/>
              </a:spcBef>
              <a:defRPr b="0" i="0" baseline="0">
                <a:latin typeface="Calibri" panose="020F0502020204030204" pitchFamily="34" charset="0"/>
                <a:ea typeface="+mn-ea"/>
              </a:defRPr>
            </a:lvl2pPr>
            <a:lvl3pPr>
              <a:lnSpc>
                <a:spcPct val="106000"/>
              </a:lnSpc>
              <a:spcBef>
                <a:spcPts val="480"/>
              </a:spcBef>
              <a:defRPr b="0" i="0" baseline="0">
                <a:latin typeface="Calibri" panose="020F0502020204030204" pitchFamily="34" charset="0"/>
                <a:ea typeface="+mn-ea"/>
              </a:defRPr>
            </a:lvl3pPr>
            <a:lvl4pPr>
              <a:lnSpc>
                <a:spcPct val="106000"/>
              </a:lnSpc>
              <a:defRPr b="0" i="0" baseline="0">
                <a:latin typeface="Calibri" panose="020F0502020204030204" pitchFamily="34" charset="0"/>
                <a:ea typeface="+mn-ea"/>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15" name="タイトル 1"/>
          <p:cNvSpPr>
            <a:spLocks noGrp="1"/>
          </p:cNvSpPr>
          <p:nvPr>
            <p:ph type="title" hasCustomPrompt="1"/>
          </p:nvPr>
        </p:nvSpPr>
        <p:spPr bwMode="gray">
          <a:xfrm>
            <a:off x="417000" y="136800"/>
            <a:ext cx="9072000" cy="651600"/>
          </a:xfrm>
        </p:spPr>
        <p:txBody>
          <a:bodyPr>
            <a:noAutofit/>
          </a:bodyPr>
          <a:lstStyle>
            <a:lvl1pPr>
              <a:defRPr baseline="0"/>
            </a:lvl1pPr>
          </a:lstStyle>
          <a:p>
            <a:br>
              <a:rPr lang="en-US" altLang="ja-JP" dirty="0"/>
            </a:br>
            <a:r>
              <a:rPr lang="ja-JP" altLang="en-US" dirty="0"/>
              <a:t>キーメッセージを入力（本スライドで一番伝えたいこと＜名詞止め・体言止め不可＞）</a:t>
            </a:r>
          </a:p>
        </p:txBody>
      </p:sp>
      <p:sp>
        <p:nvSpPr>
          <p:cNvPr id="3" name="テキスト プレースホルダー 2"/>
          <p:cNvSpPr>
            <a:spLocks noGrp="1"/>
          </p:cNvSpPr>
          <p:nvPr>
            <p:ph type="body" sz="quarter" idx="18" hasCustomPrompt="1"/>
          </p:nvPr>
        </p:nvSpPr>
        <p:spPr>
          <a:xfrm>
            <a:off x="417000" y="1484312"/>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
        <p:nvSpPr>
          <p:cNvPr id="18" name="テキスト プレースホルダー 2"/>
          <p:cNvSpPr>
            <a:spLocks noGrp="1"/>
          </p:cNvSpPr>
          <p:nvPr>
            <p:ph type="body" sz="quarter" idx="19" hasCustomPrompt="1"/>
          </p:nvPr>
        </p:nvSpPr>
        <p:spPr>
          <a:xfrm>
            <a:off x="5132388" y="1484312"/>
            <a:ext cx="4320000"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35693398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2_標準">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0700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84.xml"/><Relationship Id="rId7" Type="http://schemas.openxmlformats.org/officeDocument/2006/relationships/oleObject" Target="../embeddings/oleObject58.bin"/><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tags" Target="../tags/tag59.xml"/><Relationship Id="rId5" Type="http://schemas.openxmlformats.org/officeDocument/2006/relationships/theme" Target="../theme/theme10.xml"/><Relationship Id="rId4" Type="http://schemas.openxmlformats.org/officeDocument/2006/relationships/slideLayout" Target="../slideLayouts/slideLayout8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ags" Target="../tags/tag61.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1.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1.emf"/><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oleObject" Target="../embeddings/oleObject60.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4.emf"/><Relationship Id="rId4" Type="http://schemas.openxmlformats.org/officeDocument/2006/relationships/slideLayout" Target="../slideLayouts/slideLayout17.xml"/><Relationship Id="rId9" Type="http://schemas.openxmlformats.org/officeDocument/2006/relationships/oleObject" Target="../embeddings/oleObject7.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4.emf"/><Relationship Id="rId2" Type="http://schemas.openxmlformats.org/officeDocument/2006/relationships/slideLayout" Target="../slideLayouts/slideLayout21.xml"/><Relationship Id="rId16" Type="http://schemas.openxmlformats.org/officeDocument/2006/relationships/oleObject" Target="../embeddings/oleObject13.bin"/><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1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7.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8.xml"/><Relationship Id="rId5" Type="http://schemas.openxmlformats.org/officeDocument/2006/relationships/slideLayout" Target="../slideLayouts/slideLayout37.xml"/><Relationship Id="rId10"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oleObject" Target="../embeddings/oleObject32.bin"/><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ags" Target="../tags/tag3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6.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oleObject" Target="../embeddings/oleObject37.bin"/><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ags" Target="../tags/tag3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7.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slideLayout" Target="../slideLayouts/slideLayout64.xml"/><Relationship Id="rId7" Type="http://schemas.openxmlformats.org/officeDocument/2006/relationships/theme" Target="../theme/theme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image" Target="../media/image4.emf"/><Relationship Id="rId4" Type="http://schemas.openxmlformats.org/officeDocument/2006/relationships/slideLayout" Target="../slideLayouts/slideLayout65.xml"/><Relationship Id="rId9" Type="http://schemas.openxmlformats.org/officeDocument/2006/relationships/oleObject" Target="../embeddings/oleObject44.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image" Target="../media/image1.e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oleObject" Target="../embeddings/oleObject50.bin"/><Relationship Id="rId2" Type="http://schemas.openxmlformats.org/officeDocument/2006/relationships/slideLayout" Target="../slideLayouts/slideLayout69.xml"/><Relationship Id="rId16" Type="http://schemas.openxmlformats.org/officeDocument/2006/relationships/tags" Target="../tags/tag51.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9.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1"/>
            </p:custDataLst>
            <p:extLst>
              <p:ext uri="{D42A27DB-BD31-4B8C-83A1-F6EECF244321}">
                <p14:modId xmlns:p14="http://schemas.microsoft.com/office/powerpoint/2010/main" val="3212596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2" imgW="444" imgH="443" progId="TCLayout.ActiveDocument.1">
                  <p:embed/>
                </p:oleObj>
              </mc:Choice>
              <mc:Fallback>
                <p:oleObj name="think-cell スライド" r:id="rId12" imgW="444" imgH="443" progId="TCLayout.ActiveDocument.1">
                  <p:embed/>
                  <p:pic>
                    <p:nvPicPr>
                      <p:cNvPr id="4" name="オブジェクト 3"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baseline="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15" name="Text Box 37"/>
          <p:cNvSpPr txBox="1">
            <a:spLocks noChangeArrowheads="1"/>
          </p:cNvSpPr>
          <p:nvPr/>
        </p:nvSpPr>
        <p:spPr bwMode="gray">
          <a:xfrm>
            <a:off x="5133000" y="6588000"/>
            <a:ext cx="435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900" b="0" i="0" kern="1200" baseline="0" dirty="0">
                <a:solidFill>
                  <a:schemeClr val="tx1"/>
                </a:solidFill>
                <a:latin typeface="Calibri" panose="020F0502020204030204" pitchFamily="34" charset="0"/>
                <a:ea typeface="+mn-ea"/>
                <a:cs typeface="Calibri" panose="020F0502020204030204" pitchFamily="34" charset="0"/>
              </a:rPr>
              <a:t>© 2019. For information, contact Deloitte Tohmatsu Consulting LLC.</a:t>
            </a:r>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366832185"/>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i="0" kern="1200">
          <a:solidFill>
            <a:schemeClr val="tx1"/>
          </a:solidFill>
          <a:latin typeface="Calibri" panose="020F0502020204030204" pitchFamily="34" charset="0"/>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i="0" kern="1200" dirty="0" smtClean="0">
          <a:solidFill>
            <a:schemeClr val="tx1"/>
          </a:solidFill>
          <a:latin typeface="Calibri" panose="020F0502020204030204" pitchFamily="34" charset="0"/>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i="0" kern="1200" dirty="0" smtClean="0">
          <a:solidFill>
            <a:schemeClr val="tx1"/>
          </a:solidFill>
          <a:latin typeface="Calibri" panose="020F0502020204030204" pitchFamily="34" charset="0"/>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7" imgW="444" imgH="443" progId="TCLayout.ActiveDocument.1">
                  <p:embed/>
                </p:oleObj>
              </mc:Choice>
              <mc:Fallback>
                <p:oleObj name="think-cell スライド" r:id="rId7" imgW="444" imgH="443" progId="TCLayout.ActiveDocument.1">
                  <p:embed/>
                  <p:pic>
                    <p:nvPicPr>
                      <p:cNvPr id="4" name="オブジェクト 3"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600" y="6588000"/>
            <a:ext cx="180000" cy="169200"/>
          </a:xfrm>
          <a:prstGeom prst="rect">
            <a:avLst/>
          </a:prstGeom>
        </p:spPr>
        <p:txBody>
          <a:bodyPr vert="horz" wrap="none" lIns="0" tIns="0" rIns="0" bIns="0" rtlCol="0" anchor="b" anchorCtr="0"/>
          <a:lstStyle>
            <a:lvl1pPr algn="r">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15" name="Text Box 37"/>
          <p:cNvSpPr txBox="1">
            <a:spLocks noChangeArrowheads="1"/>
          </p:cNvSpPr>
          <p:nvPr/>
        </p:nvSpPr>
        <p:spPr bwMode="gray">
          <a:xfrm>
            <a:off x="5133000" y="6588000"/>
            <a:ext cx="435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900" b="0" i="0" kern="1200" dirty="0">
                <a:solidFill>
                  <a:schemeClr val="tx1"/>
                </a:solidFill>
                <a:latin typeface="Calibri" panose="020F0502020204030204" pitchFamily="34" charset="0"/>
                <a:ea typeface="ＭＳ Ｐゴシック" pitchFamily="50" charset="-128"/>
                <a:cs typeface="Calibri" panose="020F0502020204030204" pitchFamily="34" charset="0"/>
              </a:rPr>
              <a:t>© 2019. For information, contact Deloitte Tohmatsu Consulting LLC.</a:t>
            </a:r>
          </a:p>
        </p:txBody>
      </p:sp>
      <p:sp>
        <p:nvSpPr>
          <p:cNvPr id="3" name="テキスト プレースホルダー 2"/>
          <p:cNvSpPr>
            <a:spLocks noGrp="1"/>
          </p:cNvSpPr>
          <p:nvPr>
            <p:ph type="body" idx="1"/>
          </p:nvPr>
        </p:nvSpPr>
        <p:spPr bwMode="gray">
          <a:xfrm>
            <a:off x="417600" y="1476000"/>
            <a:ext cx="4356000" cy="4824000"/>
          </a:xfrm>
          <a:prstGeom prst="rect">
            <a:avLst/>
          </a:prstGeom>
        </p:spPr>
        <p:txBody>
          <a:bodyPr vert="horz" lIns="7200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
        <p:nvSpPr>
          <p:cNvPr id="5" name="日付プレースホルダー 4"/>
          <p:cNvSpPr>
            <a:spLocks noGrp="1"/>
          </p:cNvSpPr>
          <p:nvPr>
            <p:ph type="dt" sz="half" idx="2"/>
          </p:nvPr>
        </p:nvSpPr>
        <p:spPr bwMode="gray">
          <a:xfrm>
            <a:off x="4503357" y="6454273"/>
            <a:ext cx="899285" cy="169277"/>
          </a:xfrm>
          <a:prstGeom prst="rect">
            <a:avLst/>
          </a:prstGeom>
        </p:spPr>
        <p:txBody>
          <a:bodyPr vert="horz" wrap="none" lIns="0" tIns="0" rIns="0" bIns="0" rtlCol="0" anchor="ctr">
            <a:spAutoFit/>
          </a:bodyPr>
          <a:lstStyle>
            <a:lvl1pPr algn="l">
              <a:defRPr sz="1100" b="0" i="0">
                <a:solidFill>
                  <a:schemeClr val="accent6"/>
                </a:solidFill>
                <a:latin typeface="Calibri" panose="020F0502020204030204" pitchFamily="34" charset="0"/>
                <a:cs typeface="Calibri" panose="020F0502020204030204" pitchFamily="34" charset="0"/>
              </a:defRPr>
            </a:lvl1pPr>
          </a:lstStyle>
          <a:p>
            <a:pPr algn="ctr"/>
            <a:endParaRPr kumimoji="1" lang="en-US" altLang="ja-JP" dirty="0"/>
          </a:p>
        </p:txBody>
      </p:sp>
    </p:spTree>
    <p:extLst>
      <p:ext uri="{BB962C8B-B14F-4D97-AF65-F5344CB8AC3E}">
        <p14:creationId xmlns:p14="http://schemas.microsoft.com/office/powerpoint/2010/main" val="261389352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indent="0" algn="l" defTabSz="990564" rtl="0" eaLnBrk="1" latinLnBrk="0" hangingPunct="1">
        <a:lnSpc>
          <a:spcPct val="106000"/>
        </a:lnSpc>
        <a:spcBef>
          <a:spcPts val="1056"/>
        </a:spcBef>
        <a:spcAft>
          <a:spcPts val="0"/>
        </a:spcAft>
        <a:buSzPct val="100000"/>
        <a:buFont typeface="Arial" panose="020B0604020202020204" pitchFamily="34" charset="0"/>
        <a:buNone/>
        <a:defRPr kumimoji="1" sz="1200" b="0" i="0" kern="1200">
          <a:solidFill>
            <a:schemeClr val="tx1"/>
          </a:solidFill>
          <a:latin typeface="Calibri" panose="020F0502020204030204" pitchFamily="34" charset="0"/>
          <a:ea typeface="+mn-ea"/>
          <a:cs typeface="+mn-cs"/>
        </a:defRPr>
      </a:lvl1pPr>
      <a:lvl2pPr marL="172800" indent="-172800" algn="l" defTabSz="990564" rtl="0" eaLnBrk="1" latinLnBrk="0" hangingPunct="1">
        <a:lnSpc>
          <a:spcPct val="106000"/>
        </a:lnSpc>
        <a:spcBef>
          <a:spcPts val="1056"/>
        </a:spcBef>
        <a:spcAft>
          <a:spcPts val="0"/>
        </a:spcAft>
        <a:buClrTx/>
        <a:buSzPct val="100000"/>
        <a:buFont typeface="Wingdings" panose="05000000000000000000" pitchFamily="2" charset="2"/>
        <a:buChar char="n"/>
        <a:defRPr kumimoji="1" lang="en-US" sz="1200" b="0" i="0" kern="1200" dirty="0" smtClean="0">
          <a:solidFill>
            <a:schemeClr val="tx1"/>
          </a:solidFill>
          <a:latin typeface="Calibri" panose="020F0502020204030204" pitchFamily="34" charset="0"/>
          <a:ea typeface="+mn-ea"/>
          <a:cs typeface="+mn-cs"/>
        </a:defRPr>
      </a:lvl2pPr>
      <a:lvl3pPr marL="345600" indent="-172800" algn="l" defTabSz="990564" rtl="0" eaLnBrk="1" latinLnBrk="0" hangingPunct="1">
        <a:lnSpc>
          <a:spcPct val="106000"/>
        </a:lnSpc>
        <a:spcBef>
          <a:spcPts val="480"/>
        </a:spcBef>
        <a:spcAft>
          <a:spcPts val="0"/>
        </a:spcAft>
        <a:buClrTx/>
        <a:buSzPct val="100000"/>
        <a:buFont typeface="Wingdings" panose="05000000000000000000" pitchFamily="2" charset="2"/>
        <a:buChar char="Ø"/>
        <a:defRPr kumimoji="1" lang="en-US" sz="1200" b="0" i="0" kern="1200" dirty="0" smtClean="0">
          <a:solidFill>
            <a:schemeClr val="tx1"/>
          </a:solidFill>
          <a:latin typeface="Calibri" panose="020F0502020204030204" pitchFamily="34" charset="0"/>
          <a:ea typeface="+mn-ea"/>
          <a:cs typeface="+mn-cs"/>
        </a:defRPr>
      </a:lvl3pPr>
      <a:lvl4pPr marL="518400" indent="-172800" algn="l" defTabSz="990564" rtl="0" eaLnBrk="1" latinLnBrk="0" hangingPunct="1">
        <a:lnSpc>
          <a:spcPct val="106000"/>
        </a:lnSpc>
        <a:spcBef>
          <a:spcPts val="240"/>
        </a:spcBef>
        <a:spcAft>
          <a:spcPts val="0"/>
        </a:spcAft>
        <a:buClrTx/>
        <a:buSzPct val="100000"/>
        <a:buFont typeface="Arial" panose="020B0604020202020204" pitchFamily="34" charset="0"/>
        <a:buChar char="•"/>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A4A3A4"/>
          </p15:clr>
        </p15:guide>
        <p15:guide id="2" orient="horz" pos="96">
          <p15:clr>
            <a:srgbClr val="A4A3A4"/>
          </p15:clr>
        </p15:guide>
        <p15:guide id="3" pos="3007">
          <p15:clr>
            <a:srgbClr val="A4A3A4"/>
          </p15:clr>
        </p15:guide>
        <p15:guide id="4" pos="3233">
          <p15:clr>
            <a:srgbClr val="A4A3A4"/>
          </p15:clr>
        </p15:guide>
        <p15:guide id="5" pos="5978">
          <p15:clr>
            <a:srgbClr val="A4A3A4"/>
          </p15:clr>
        </p15:guide>
        <p15:guide id="6" pos="262">
          <p15:clr>
            <a:srgbClr val="A4A3A4"/>
          </p15:clr>
        </p15:guide>
        <p15:guide id="7" orient="horz" pos="504">
          <p15:clr>
            <a:srgbClr val="A4A3A4"/>
          </p15:clr>
        </p15:guide>
        <p15:guide id="8" orient="horz" pos="640">
          <p15:clr>
            <a:srgbClr val="A4A3A4"/>
          </p15:clr>
        </p15:guide>
        <p15:guide id="9" orient="horz" pos="935">
          <p15:clr>
            <a:srgbClr val="A4A3A4"/>
          </p15:clr>
        </p15:guide>
        <p15:guide id="10" orient="horz" pos="3974">
          <p15:clr>
            <a:srgbClr val="A4A3A4"/>
          </p15:clr>
        </p15:guide>
        <p15:guide id="11" orient="horz" pos="4156">
          <p15:clr>
            <a:srgbClr val="A4A3A4"/>
          </p15:clr>
        </p15:guide>
        <p15:guide id="12" orient="horz" pos="4269">
          <p15:clr>
            <a:srgbClr val="A4A3A4"/>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4" imgW="360" imgH="360" progId="TCLayout.ActiveDocument.1">
                  <p:embed/>
                </p:oleObj>
              </mc:Choice>
              <mc:Fallback>
                <p:oleObj name="think-cell スライド" r:id="rId14" imgW="360" imgH="360" progId="TCLayout.ActiveDocument.1">
                  <p:embed/>
                  <p:pic>
                    <p:nvPicPr>
                      <p:cNvPr id="4" name="オブジェクト 3"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baseline="0">
                <a:solidFill>
                  <a:schemeClr val="bg1">
                    <a:lumMod val="50000"/>
                  </a:schemeClr>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15" name="Text Box 37"/>
          <p:cNvSpPr txBox="1">
            <a:spLocks noChangeArrowheads="1"/>
          </p:cNvSpPr>
          <p:nvPr/>
        </p:nvSpPr>
        <p:spPr bwMode="gray">
          <a:xfrm>
            <a:off x="5133000" y="6588000"/>
            <a:ext cx="435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900" b="0" i="0" kern="1200" baseline="0" dirty="0">
                <a:solidFill>
                  <a:schemeClr val="tx1"/>
                </a:solidFill>
                <a:latin typeface="Calibri" panose="020F0502020204030204" pitchFamily="34" charset="0"/>
                <a:ea typeface="+mn-ea"/>
                <a:cs typeface="Calibri" panose="020F0502020204030204" pitchFamily="34" charset="0"/>
              </a:rPr>
              <a:t>© 2019. For information, contact Deloitte Tohmatsu Consulting LLC.</a:t>
            </a:r>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236271269"/>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i="0" kern="1200">
          <a:solidFill>
            <a:schemeClr val="tx1"/>
          </a:solidFill>
          <a:latin typeface="Calibri" panose="020F0502020204030204" pitchFamily="34" charset="0"/>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i="0" kern="1200" dirty="0" smtClean="0">
          <a:solidFill>
            <a:schemeClr val="tx1"/>
          </a:solidFill>
          <a:latin typeface="Calibri" panose="020F0502020204030204" pitchFamily="34" charset="0"/>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i="0" kern="1200" dirty="0" smtClean="0">
          <a:solidFill>
            <a:schemeClr val="tx1"/>
          </a:solidFill>
          <a:latin typeface="Calibri" panose="020F0502020204030204" pitchFamily="34" charset="0"/>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baseline="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0" i="0" baseline="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15" name="Text Box 37"/>
          <p:cNvSpPr txBox="1">
            <a:spLocks noChangeArrowheads="1"/>
          </p:cNvSpPr>
          <p:nvPr/>
        </p:nvSpPr>
        <p:spPr bwMode="gray">
          <a:xfrm>
            <a:off x="5133000" y="6588000"/>
            <a:ext cx="435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900" b="0" i="0" kern="1200" baseline="0" dirty="0">
                <a:solidFill>
                  <a:schemeClr val="tx1"/>
                </a:solidFill>
                <a:latin typeface="Calibri" panose="020F0502020204030204" pitchFamily="34" charset="0"/>
                <a:ea typeface="+mn-ea"/>
                <a:cs typeface="Calibri" panose="020F0502020204030204" pitchFamily="34" charset="0"/>
              </a:rPr>
              <a:t>© 2019. For information, contact Deloitte Tohmatsu Consulting LLC.</a:t>
            </a:r>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97889773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indent="0" algn="l" defTabSz="990564" rtl="0" eaLnBrk="1" latinLnBrk="0" hangingPunct="1">
        <a:lnSpc>
          <a:spcPct val="106000"/>
        </a:lnSpc>
        <a:spcBef>
          <a:spcPts val="1056"/>
        </a:spcBef>
        <a:spcAft>
          <a:spcPts val="0"/>
        </a:spcAft>
        <a:buSzPct val="100000"/>
        <a:buFont typeface="Arial" panose="020B0604020202020204" pitchFamily="34" charset="0"/>
        <a:buNone/>
        <a:defRPr kumimoji="1" sz="1200" b="0" i="0" kern="1200">
          <a:solidFill>
            <a:schemeClr val="tx1"/>
          </a:solidFill>
          <a:latin typeface="Calibri" panose="020F0502020204030204" pitchFamily="34" charset="0"/>
          <a:ea typeface="+mn-ea"/>
          <a:cs typeface="+mn-cs"/>
        </a:defRPr>
      </a:lvl1pPr>
      <a:lvl2pPr marL="172800" indent="-172800" algn="l" defTabSz="990564" rtl="0" eaLnBrk="1" latinLnBrk="0" hangingPunct="1">
        <a:lnSpc>
          <a:spcPct val="106000"/>
        </a:lnSpc>
        <a:spcBef>
          <a:spcPts val="1056"/>
        </a:spcBef>
        <a:spcAft>
          <a:spcPts val="0"/>
        </a:spcAft>
        <a:buClrTx/>
        <a:buSzPct val="100000"/>
        <a:buFont typeface="Wingdings" panose="05000000000000000000" pitchFamily="2" charset="2"/>
        <a:buChar char="n"/>
        <a:defRPr kumimoji="1" lang="en-US" sz="1200" b="0" i="0" kern="1200" dirty="0" smtClean="0">
          <a:solidFill>
            <a:schemeClr val="tx1"/>
          </a:solidFill>
          <a:latin typeface="Calibri" panose="020F0502020204030204" pitchFamily="34" charset="0"/>
          <a:ea typeface="+mn-ea"/>
          <a:cs typeface="+mn-cs"/>
        </a:defRPr>
      </a:lvl2pPr>
      <a:lvl3pPr marL="345600" indent="-172800" algn="l" defTabSz="990564" rtl="0" eaLnBrk="1" latinLnBrk="0" hangingPunct="1">
        <a:lnSpc>
          <a:spcPct val="106000"/>
        </a:lnSpc>
        <a:spcBef>
          <a:spcPts val="480"/>
        </a:spcBef>
        <a:spcAft>
          <a:spcPts val="0"/>
        </a:spcAft>
        <a:buClrTx/>
        <a:buSzPct val="100000"/>
        <a:buFont typeface="Wingdings" panose="05000000000000000000" pitchFamily="2" charset="2"/>
        <a:buChar char="Ø"/>
        <a:defRPr kumimoji="1" lang="en-US" sz="1200" b="0" i="0" kern="1200" dirty="0" smtClean="0">
          <a:solidFill>
            <a:schemeClr val="tx1"/>
          </a:solidFill>
          <a:latin typeface="Calibri" panose="020F0502020204030204" pitchFamily="34" charset="0"/>
          <a:ea typeface="+mn-ea"/>
          <a:cs typeface="+mn-cs"/>
        </a:defRPr>
      </a:lvl3pPr>
      <a:lvl4pPr marL="518400" indent="-172800" algn="l" defTabSz="990564" rtl="0" eaLnBrk="1" latinLnBrk="0" hangingPunct="1">
        <a:lnSpc>
          <a:spcPct val="106000"/>
        </a:lnSpc>
        <a:spcBef>
          <a:spcPts val="240"/>
        </a:spcBef>
        <a:spcAft>
          <a:spcPts val="0"/>
        </a:spcAft>
        <a:buClrTx/>
        <a:buSzPct val="100000"/>
        <a:buFont typeface="Arial" panose="020B0604020202020204" pitchFamily="34" charset="0"/>
        <a:buChar char="•"/>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A4A3A4"/>
          </p15:clr>
        </p15:guide>
        <p15:guide id="2" orient="horz" pos="96">
          <p15:clr>
            <a:srgbClr val="A4A3A4"/>
          </p15:clr>
        </p15:guide>
        <p15:guide id="3" pos="3007">
          <p15:clr>
            <a:srgbClr val="A4A3A4"/>
          </p15:clr>
        </p15:guide>
        <p15:guide id="4" pos="3233">
          <p15:clr>
            <a:srgbClr val="A4A3A4"/>
          </p15:clr>
        </p15:guide>
        <p15:guide id="5" pos="5978">
          <p15:clr>
            <a:srgbClr val="A4A3A4"/>
          </p15:clr>
        </p15:guide>
        <p15:guide id="6" pos="262">
          <p15:clr>
            <a:srgbClr val="A4A3A4"/>
          </p15:clr>
        </p15:guide>
        <p15:guide id="7" orient="horz" pos="504">
          <p15:clr>
            <a:srgbClr val="A4A3A4"/>
          </p15:clr>
        </p15:guide>
        <p15:guide id="8" orient="horz" pos="640">
          <p15:clr>
            <a:srgbClr val="A4A3A4"/>
          </p15:clr>
        </p15:guide>
        <p15:guide id="9" orient="horz" pos="935">
          <p15:clr>
            <a:srgbClr val="A4A3A4"/>
          </p15:clr>
        </p15:guide>
        <p15:guide id="10" orient="horz" pos="3974">
          <p15:clr>
            <a:srgbClr val="A4A3A4"/>
          </p15:clr>
        </p15:guide>
        <p15:guide id="11" orient="horz" pos="4156">
          <p15:clr>
            <a:srgbClr val="A4A3A4"/>
          </p15:clr>
        </p15:guide>
        <p15:guide id="12" orient="horz" pos="4269">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8"/>
            </p:custDataLst>
            <p:extLst>
              <p:ext uri="{D42A27DB-BD31-4B8C-83A1-F6EECF244321}">
                <p14:modId xmlns:p14="http://schemas.microsoft.com/office/powerpoint/2010/main" val="19810018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9" imgW="270" imgH="270" progId="TCLayout.ActiveDocument.1">
                  <p:embed/>
                </p:oleObj>
              </mc:Choice>
              <mc:Fallback>
                <p:oleObj name="think-cell スライド" r:id="rId9" imgW="270" imgH="270" progId="TCLayout.ActiveDocument.1">
                  <p:embed/>
                  <p:pic>
                    <p:nvPicPr>
                      <p:cNvPr id="4" name="オブジェクト 3"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タイトル プレースホルダ 1"/>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a:t>マスター タイトルの書式設定</a:t>
            </a:r>
          </a:p>
        </p:txBody>
      </p:sp>
      <p:sp>
        <p:nvSpPr>
          <p:cNvPr id="3" name="テキスト プレースホルダ 2"/>
          <p:cNvSpPr>
            <a:spLocks noGrp="1"/>
          </p:cNvSpPr>
          <p:nvPr>
            <p:ph type="body" idx="1"/>
          </p:nvPr>
        </p:nvSpPr>
        <p:spPr>
          <a:xfrm>
            <a:off x="417000" y="1479600"/>
            <a:ext cx="4320000" cy="4816800"/>
          </a:xfrm>
          <a:prstGeom prst="rect">
            <a:avLst/>
          </a:prstGeom>
        </p:spPr>
        <p:txBody>
          <a:bodyPr vert="horz" lIns="72000" tIns="72000" rIns="72000" bIns="72000" rtlCol="0">
            <a:noAutofit/>
          </a:bodyPr>
          <a:lstStyle/>
          <a:p>
            <a:pPr lvl="0"/>
            <a:r>
              <a:rPr kumimoji="1" lang="ja-JP" altLang="en-US" dirty="0"/>
              <a:t>マスター テキストの書式設定</a:t>
            </a:r>
          </a:p>
          <a:p>
            <a:pPr lvl="1"/>
            <a:r>
              <a:rPr kumimoji="1" lang="ja-JP" altLang="en-US" dirty="0"/>
              <a:t>第</a:t>
            </a:r>
            <a:r>
              <a:rPr kumimoji="1" lang="en-US" altLang="ja-JP" dirty="0"/>
              <a:t>1</a:t>
            </a:r>
            <a:r>
              <a:rPr kumimoji="1" lang="ja-JP" altLang="en-US" dirty="0"/>
              <a:t>レベル</a:t>
            </a:r>
          </a:p>
          <a:p>
            <a:pPr lvl="2"/>
            <a:r>
              <a:rPr kumimoji="1" lang="ja-JP" altLang="en-US" dirty="0"/>
              <a:t>第</a:t>
            </a:r>
            <a:r>
              <a:rPr kumimoji="1" lang="en-US" altLang="ja-JP" dirty="0"/>
              <a:t>2</a:t>
            </a:r>
            <a:r>
              <a:rPr kumimoji="1" lang="ja-JP" altLang="en-US" dirty="0"/>
              <a:t>レベル</a:t>
            </a:r>
          </a:p>
          <a:p>
            <a:pPr lvl="3"/>
            <a:r>
              <a:rPr kumimoji="1" lang="ja-JP" altLang="en-US" dirty="0"/>
              <a:t>第</a:t>
            </a:r>
            <a:r>
              <a:rPr kumimoji="1" lang="en-US" altLang="ja-JP" dirty="0"/>
              <a:t>3</a:t>
            </a:r>
            <a:r>
              <a:rPr kumimoji="1" lang="ja-JP" altLang="en-US" dirty="0"/>
              <a:t>レベル</a:t>
            </a:r>
          </a:p>
        </p:txBody>
      </p:sp>
      <p:sp>
        <p:nvSpPr>
          <p:cNvPr id="6" name="スライド番号プレースホルダ 5"/>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b="0" i="0">
                <a:solidFill>
                  <a:schemeClr val="tx2"/>
                </a:solidFill>
                <a:latin typeface="Calibri" panose="020F0502020204030204" pitchFamily="34" charset="0"/>
                <a:cs typeface="Calibri" panose="020F0502020204030204" pitchFamily="34" charset="0"/>
              </a:defRPr>
            </a:lvl1pPr>
          </a:lstStyle>
          <a:p>
            <a:fld id="{55FCF938-2316-427E-825B-C4BB671A345F}" type="slidenum">
              <a:rPr lang="ja-JP" altLang="en-US" smtClean="0"/>
              <a:pPr/>
              <a:t>‹#›</a:t>
            </a:fld>
            <a:endParaRPr lang="ja-JP" altLang="en-US" dirty="0"/>
          </a:p>
        </p:txBody>
      </p:sp>
      <p:sp>
        <p:nvSpPr>
          <p:cNvPr id="9" name="Text Box 37"/>
          <p:cNvSpPr txBox="1">
            <a:spLocks noChangeArrowheads="1"/>
          </p:cNvSpPr>
          <p:nvPr/>
        </p:nvSpPr>
        <p:spPr bwMode="gray">
          <a:xfrm>
            <a:off x="5702400" y="6588000"/>
            <a:ext cx="3762000" cy="169200"/>
          </a:xfrm>
          <a:prstGeom prst="rect">
            <a:avLst/>
          </a:prstGeom>
          <a:noFill/>
          <a:ln w="9525">
            <a:noFill/>
            <a:miter lim="800000"/>
            <a:headEnd/>
            <a:tailEnd/>
          </a:ln>
          <a:effectLst/>
        </p:spPr>
        <p:txBody>
          <a:bodyPr lIns="0" tIns="0" rIns="0" bIns="0" anchor="b" anchorCtr="0">
            <a:noAutofit/>
          </a:bodyPr>
          <a:lstStyle/>
          <a:p>
            <a:pPr algn="r" rtl="0" eaLnBrk="0" fontAlgn="base" hangingPunct="0">
              <a:spcBef>
                <a:spcPct val="50000"/>
              </a:spcBef>
              <a:spcAft>
                <a:spcPct val="0"/>
              </a:spcAft>
            </a:pP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2018. For information, contact Deloitte </a:t>
            </a:r>
            <a:r>
              <a:rPr lang="fr-FR" altLang="ja-JP" sz="900" b="0" i="0" kern="1200" dirty="0" err="1">
                <a:solidFill>
                  <a:schemeClr val="tx2"/>
                </a:solidFill>
                <a:latin typeface="Calibri" panose="020F0502020204030204" pitchFamily="34" charset="0"/>
                <a:ea typeface="ＭＳ Ｐゴシック" pitchFamily="50" charset="-128"/>
                <a:cs typeface="Calibri" panose="020F0502020204030204" pitchFamily="34" charset="0"/>
              </a:rPr>
              <a:t>Tohmatsu</a:t>
            </a: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Consulting LLC.</a:t>
            </a:r>
          </a:p>
        </p:txBody>
      </p:sp>
    </p:spTree>
    <p:extLst>
      <p:ext uri="{BB962C8B-B14F-4D97-AF65-F5344CB8AC3E}">
        <p14:creationId xmlns:p14="http://schemas.microsoft.com/office/powerpoint/2010/main" val="2893566416"/>
      </p:ext>
    </p:extLst>
  </p:cSld>
  <p:clrMap bg1="lt1" tx1="dk1" bg2="lt2" tx2="dk2" accent1="accent1" accent2="accent2" accent3="accent3" accent4="accent4" accent5="accent5" accent6="accent6" hlink="hlink" folHlink="folHlink"/>
  <p:sldLayoutIdLst>
    <p:sldLayoutId id="2147483969" r:id="rId1"/>
    <p:sldLayoutId id="2147483971" r:id="rId2"/>
    <p:sldLayoutId id="2147483972" r:id="rId3"/>
    <p:sldLayoutId id="2147483974" r:id="rId4"/>
    <p:sldLayoutId id="2147483975" r:id="rId5"/>
    <p:sldLayoutId id="2147483976" r:id="rId6"/>
  </p:sldLayoutIdLst>
  <p:hf hdr="0" ftr="0" dt="0"/>
  <p:txStyles>
    <p:titleStyle>
      <a:lvl1pPr algn="l" defTabSz="914400" rtl="0" eaLnBrk="1" latinLnBrk="0" hangingPunct="1">
        <a:spcBef>
          <a:spcPct val="0"/>
        </a:spcBef>
        <a:buNone/>
        <a:defRPr kumimoji="1" sz="2400" b="0" i="0" kern="1200">
          <a:solidFill>
            <a:schemeClr val="accent1"/>
          </a:solidFill>
          <a:latin typeface="Calibri" panose="020F0502020204030204" pitchFamily="34" charset="0"/>
          <a:ea typeface="+mj-ea"/>
          <a:cs typeface="+mj-cs"/>
        </a:defRPr>
      </a:lvl1pPr>
    </p:titleStyle>
    <p:bodyStyle>
      <a:lvl1pPr marL="0" indent="0" algn="l" defTabSz="914400" rtl="0" eaLnBrk="1" latinLnBrk="0" hangingPunct="1">
        <a:lnSpc>
          <a:spcPct val="106000"/>
        </a:lnSpc>
        <a:spcBef>
          <a:spcPts val="864"/>
        </a:spcBef>
        <a:buFont typeface="Arial" pitchFamily="34" charset="0"/>
        <a:buNone/>
        <a:defRPr kumimoji="1" sz="1600" b="0" i="0" kern="1200">
          <a:solidFill>
            <a:schemeClr val="tx1"/>
          </a:solidFill>
          <a:latin typeface="Calibri" panose="020F0502020204030204" pitchFamily="34" charset="0"/>
          <a:ea typeface="+mn-ea"/>
          <a:cs typeface="+mn-cs"/>
        </a:defRPr>
      </a:lvl1pPr>
      <a:lvl2pPr marL="226800" indent="-226800" algn="l" defTabSz="914400" rtl="0" eaLnBrk="1" latinLnBrk="0" hangingPunct="1">
        <a:lnSpc>
          <a:spcPct val="106000"/>
        </a:lnSpc>
        <a:spcBef>
          <a:spcPts val="864"/>
        </a:spcBef>
        <a:buFont typeface="Wingdings" pitchFamily="2" charset="2"/>
        <a:buChar char="n"/>
        <a:defRPr kumimoji="1" sz="1600" b="0" i="0" kern="1200">
          <a:solidFill>
            <a:schemeClr val="tx1"/>
          </a:solidFill>
          <a:latin typeface="Calibri" panose="020F0502020204030204" pitchFamily="34" charset="0"/>
          <a:ea typeface="+mn-ea"/>
          <a:cs typeface="Calibri" panose="020F0502020204030204" pitchFamily="34" charset="0"/>
        </a:defRPr>
      </a:lvl2pPr>
      <a:lvl3pPr marL="457200" indent="-228600" algn="l" defTabSz="914400" rtl="0" eaLnBrk="1" latinLnBrk="0" hangingPunct="1">
        <a:lnSpc>
          <a:spcPct val="106000"/>
        </a:lnSpc>
        <a:spcBef>
          <a:spcPct val="20000"/>
        </a:spcBef>
        <a:buFont typeface="Wingdings" pitchFamily="2" charset="2"/>
        <a:buChar char="Ø"/>
        <a:defRPr kumimoji="1" sz="1600" b="0" i="0" kern="1200">
          <a:solidFill>
            <a:schemeClr val="tx1"/>
          </a:solidFill>
          <a:latin typeface="Calibri" panose="020F0502020204030204" pitchFamily="34" charset="0"/>
          <a:ea typeface="+mn-ea"/>
          <a:cs typeface="Calibri" panose="020F0502020204030204" pitchFamily="34" charset="0"/>
        </a:defRPr>
      </a:lvl3pPr>
      <a:lvl4pPr marL="680400" indent="-223200" algn="l" defTabSz="914400" rtl="0" eaLnBrk="1" latinLnBrk="0" hangingPunct="1">
        <a:lnSpc>
          <a:spcPct val="106000"/>
        </a:lnSpc>
        <a:spcBef>
          <a:spcPts val="24"/>
        </a:spcBef>
        <a:buFont typeface="Arial" pitchFamily="34" charset="0"/>
        <a:buChar char="•"/>
        <a:defRPr kumimoji="1"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6" imgW="270" imgH="270" progId="TCLayout.ActiveDocument.1">
                  <p:embed/>
                </p:oleObj>
              </mc:Choice>
              <mc:Fallback>
                <p:oleObj name="think-cell スライド" r:id="rId16" imgW="270" imgH="270" progId="TCLayout.ActiveDocument.1">
                  <p:embed/>
                  <p:pic>
                    <p:nvPicPr>
                      <p:cNvPr id="4" name="オブジェクト 3" hidden="1"/>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2" name="タイトル プレースホルダ 1"/>
          <p:cNvSpPr>
            <a:spLocks noGrp="1"/>
          </p:cNvSpPr>
          <p:nvPr>
            <p:ph type="title"/>
          </p:nvPr>
        </p:nvSpPr>
        <p:spPr>
          <a:xfrm>
            <a:off x="417000" y="136802"/>
            <a:ext cx="9072000" cy="651600"/>
          </a:xfrm>
          <a:prstGeom prst="rect">
            <a:avLst/>
          </a:prstGeom>
        </p:spPr>
        <p:txBody>
          <a:bodyPr vert="horz" lIns="0" tIns="0" rIns="0" bIns="0" rtlCol="0" anchor="b" anchorCtr="0">
            <a:noAutofit/>
          </a:bodyPr>
          <a:lstStyle/>
          <a:p>
            <a:r>
              <a:rPr kumimoji="1" lang="ja-JP" altLang="en-US" dirty="0"/>
              <a:t>マスター タイトルの書式設定</a:t>
            </a:r>
          </a:p>
        </p:txBody>
      </p:sp>
      <p:sp>
        <p:nvSpPr>
          <p:cNvPr id="3" name="テキスト プレースホルダ 2"/>
          <p:cNvSpPr>
            <a:spLocks noGrp="1"/>
          </p:cNvSpPr>
          <p:nvPr>
            <p:ph type="body" idx="1"/>
          </p:nvPr>
        </p:nvSpPr>
        <p:spPr>
          <a:xfrm>
            <a:off x="417000" y="1479601"/>
            <a:ext cx="4320000" cy="4816800"/>
          </a:xfrm>
          <a:prstGeom prst="rect">
            <a:avLst/>
          </a:prstGeom>
        </p:spPr>
        <p:txBody>
          <a:bodyPr vert="horz" lIns="71996" tIns="71996" rIns="71996" bIns="71996" rtlCol="0">
            <a:noAutofit/>
          </a:bodyPr>
          <a:lstStyle/>
          <a:p>
            <a:pPr lvl="0"/>
            <a:r>
              <a:rPr kumimoji="1" lang="ja-JP" altLang="en-US" dirty="0"/>
              <a:t>マスター テキストの書式設定</a:t>
            </a:r>
          </a:p>
          <a:p>
            <a:pPr lvl="1"/>
            <a:r>
              <a:rPr kumimoji="1" lang="ja-JP" altLang="en-US" dirty="0"/>
              <a:t>第</a:t>
            </a:r>
            <a:r>
              <a:rPr kumimoji="1" lang="en-US" altLang="ja-JP" dirty="0"/>
              <a:t>1</a:t>
            </a:r>
            <a:r>
              <a:rPr kumimoji="1" lang="ja-JP" altLang="en-US" dirty="0"/>
              <a:t>レベル</a:t>
            </a:r>
          </a:p>
          <a:p>
            <a:pPr lvl="2"/>
            <a:r>
              <a:rPr kumimoji="1" lang="ja-JP" altLang="en-US" dirty="0"/>
              <a:t>第</a:t>
            </a:r>
            <a:r>
              <a:rPr kumimoji="1" lang="en-US" altLang="ja-JP" dirty="0"/>
              <a:t>2</a:t>
            </a:r>
            <a:r>
              <a:rPr kumimoji="1" lang="ja-JP" altLang="en-US" dirty="0"/>
              <a:t>レベル</a:t>
            </a:r>
          </a:p>
          <a:p>
            <a:pPr lvl="3"/>
            <a:r>
              <a:rPr kumimoji="1" lang="ja-JP" altLang="en-US" dirty="0"/>
              <a:t>第</a:t>
            </a:r>
            <a:r>
              <a:rPr kumimoji="1" lang="en-US" altLang="ja-JP" dirty="0"/>
              <a:t>3</a:t>
            </a:r>
            <a:r>
              <a:rPr kumimoji="1" lang="ja-JP" altLang="en-US" dirty="0"/>
              <a:t>レベル</a:t>
            </a:r>
          </a:p>
        </p:txBody>
      </p:sp>
      <p:sp>
        <p:nvSpPr>
          <p:cNvPr id="5" name="フッター プレースホルダ 4"/>
          <p:cNvSpPr>
            <a:spLocks noGrp="1"/>
          </p:cNvSpPr>
          <p:nvPr>
            <p:ph type="ftr" sz="quarter" idx="3"/>
          </p:nvPr>
        </p:nvSpPr>
        <p:spPr>
          <a:xfrm>
            <a:off x="684002" y="6588002"/>
            <a:ext cx="4068000" cy="169200"/>
          </a:xfrm>
          <a:prstGeom prst="rect">
            <a:avLst/>
          </a:prstGeom>
        </p:spPr>
        <p:txBody>
          <a:bodyPr vert="horz" lIns="0" tIns="0" rIns="0" bIns="0" rtlCol="0" anchor="b" anchorCtr="0"/>
          <a:lstStyle>
            <a:lvl1pPr marL="0" marR="0" indent="0" algn="l" defTabSz="914349" rtl="0" eaLnBrk="1" fontAlgn="auto" latinLnBrk="0" hangingPunct="1">
              <a:lnSpc>
                <a:spcPct val="100000"/>
              </a:lnSpc>
              <a:spcBef>
                <a:spcPts val="0"/>
              </a:spcBef>
              <a:spcAft>
                <a:spcPts val="0"/>
              </a:spcAft>
              <a:buClrTx/>
              <a:buSzTx/>
              <a:buFontTx/>
              <a:buNone/>
              <a:tabLst/>
              <a:defRPr lang="ja-JP" altLang="ja-JP" sz="1100" smtClean="0"/>
            </a:lvl1pPr>
          </a:lstStyle>
          <a:p>
            <a:endParaRPr lang="ja-JP" altLang="en-US" dirty="0">
              <a:latin typeface="Calibri" panose="020F0502020204030204" pitchFamily="34" charset="0"/>
              <a:cs typeface="Calibri" panose="020F0502020204030204" pitchFamily="34" charset="0"/>
            </a:endParaRPr>
          </a:p>
        </p:txBody>
      </p:sp>
      <p:sp>
        <p:nvSpPr>
          <p:cNvPr id="6" name="スライド番号プレースホルダ 5"/>
          <p:cNvSpPr>
            <a:spLocks noGrp="1"/>
          </p:cNvSpPr>
          <p:nvPr>
            <p:ph type="sldNum" sz="quarter" idx="4"/>
          </p:nvPr>
        </p:nvSpPr>
        <p:spPr>
          <a:xfrm>
            <a:off x="410400" y="6588002"/>
            <a:ext cx="180000" cy="169200"/>
          </a:xfrm>
          <a:prstGeom prst="rect">
            <a:avLst/>
          </a:prstGeom>
        </p:spPr>
        <p:txBody>
          <a:bodyPr vert="horz" wrap="none" lIns="0" tIns="0" rIns="0" bIns="0" rtlCol="0" anchor="b" anchorCtr="0"/>
          <a:lstStyle>
            <a:lvl1pPr algn="r">
              <a:defRPr sz="1100" b="0" i="0">
                <a:solidFill>
                  <a:schemeClr val="tx2"/>
                </a:solidFill>
                <a:latin typeface="Calibri" panose="020F0502020204030204" pitchFamily="34" charset="0"/>
                <a:cs typeface="Calibri" panose="020F0502020204030204" pitchFamily="34" charset="0"/>
              </a:defRPr>
            </a:lvl1pPr>
          </a:lstStyle>
          <a:p>
            <a:pPr defTabSz="914349" fontAlgn="auto">
              <a:spcBef>
                <a:spcPts val="0"/>
              </a:spcBef>
              <a:spcAft>
                <a:spcPts val="0"/>
              </a:spcAft>
            </a:pPr>
            <a:fld id="{00CF35F9-5879-42A9-8B76-81836FFCFE60}" type="slidenum">
              <a:rPr kumimoji="1" lang="ja-JP" altLang="en-US" smtClean="0"/>
              <a:pPr defTabSz="914349" fontAlgn="auto">
                <a:spcBef>
                  <a:spcPts val="0"/>
                </a:spcBef>
                <a:spcAft>
                  <a:spcPts val="0"/>
                </a:spcAft>
              </a:pPr>
              <a:t>‹#›</a:t>
            </a:fld>
            <a:endParaRPr kumimoji="1" lang="ja-JP" altLang="en-US" dirty="0"/>
          </a:p>
        </p:txBody>
      </p:sp>
      <p:sp>
        <p:nvSpPr>
          <p:cNvPr id="9" name="Text Box 37"/>
          <p:cNvSpPr txBox="1">
            <a:spLocks noChangeArrowheads="1"/>
          </p:cNvSpPr>
          <p:nvPr/>
        </p:nvSpPr>
        <p:spPr bwMode="gray">
          <a:xfrm>
            <a:off x="5702400" y="6588000"/>
            <a:ext cx="3762000" cy="169200"/>
          </a:xfrm>
          <a:prstGeom prst="rect">
            <a:avLst/>
          </a:prstGeom>
          <a:noFill/>
          <a:ln w="9525">
            <a:noFill/>
            <a:miter lim="800000"/>
            <a:headEnd/>
            <a:tailEnd/>
          </a:ln>
          <a:effectLst/>
        </p:spPr>
        <p:txBody>
          <a:bodyPr lIns="0" tIns="0" rIns="0" bIns="0" anchor="b" anchorCtr="0">
            <a:noAutofit/>
          </a:bodyPr>
          <a:lstStyle/>
          <a:p>
            <a:pPr algn="r" rtl="0" eaLnBrk="0" fontAlgn="base" hangingPunct="0">
              <a:spcBef>
                <a:spcPct val="50000"/>
              </a:spcBef>
              <a:spcAft>
                <a:spcPct val="0"/>
              </a:spcAft>
            </a:pP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2016. For information, contact Deloitte </a:t>
            </a:r>
            <a:r>
              <a:rPr lang="fr-FR" altLang="ja-JP" sz="900" b="0" i="0" kern="1200" dirty="0" err="1">
                <a:solidFill>
                  <a:schemeClr val="tx2"/>
                </a:solidFill>
                <a:latin typeface="Calibri" panose="020F0502020204030204" pitchFamily="34" charset="0"/>
                <a:ea typeface="ＭＳ Ｐゴシック" pitchFamily="50" charset="-128"/>
                <a:cs typeface="Calibri" panose="020F0502020204030204" pitchFamily="34" charset="0"/>
              </a:rPr>
              <a:t>Tohmatsu</a:t>
            </a: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Consulting LLC.</a:t>
            </a:r>
          </a:p>
        </p:txBody>
      </p:sp>
    </p:spTree>
    <p:extLst>
      <p:ext uri="{BB962C8B-B14F-4D97-AF65-F5344CB8AC3E}">
        <p14:creationId xmlns:p14="http://schemas.microsoft.com/office/powerpoint/2010/main" val="2579149277"/>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Lst>
  <p:hf hdr="0" ftr="0" dt="0"/>
  <p:txStyles>
    <p:titleStyle>
      <a:lvl1pPr algn="l" defTabSz="914349" rtl="0" eaLnBrk="1" latinLnBrk="0" hangingPunct="1">
        <a:spcBef>
          <a:spcPct val="0"/>
        </a:spcBef>
        <a:buNone/>
        <a:defRPr kumimoji="1" sz="2400" b="0" i="0" kern="1200">
          <a:solidFill>
            <a:schemeClr val="accent1"/>
          </a:solidFill>
          <a:latin typeface="Calibri" panose="020F0502020204030204" pitchFamily="34" charset="0"/>
          <a:ea typeface="+mj-ea"/>
          <a:cs typeface="+mj-cs"/>
        </a:defRPr>
      </a:lvl1pPr>
    </p:titleStyle>
    <p:bodyStyle>
      <a:lvl1pPr marL="0" indent="0" algn="l" defTabSz="914349" rtl="0" eaLnBrk="1" latinLnBrk="0" hangingPunct="1">
        <a:lnSpc>
          <a:spcPct val="106000"/>
        </a:lnSpc>
        <a:spcBef>
          <a:spcPts val="864"/>
        </a:spcBef>
        <a:buFont typeface="Arial" pitchFamily="34" charset="0"/>
        <a:buNone/>
        <a:defRPr kumimoji="1" sz="1600" b="0" i="0" kern="1200">
          <a:solidFill>
            <a:schemeClr val="tx1"/>
          </a:solidFill>
          <a:latin typeface="Calibri" panose="020F0502020204030204" pitchFamily="34" charset="0"/>
          <a:ea typeface="+mn-ea"/>
          <a:cs typeface="+mn-cs"/>
        </a:defRPr>
      </a:lvl1pPr>
      <a:lvl2pPr marL="226787" indent="-226787" algn="l" defTabSz="914349" rtl="0" eaLnBrk="1" latinLnBrk="0" hangingPunct="1">
        <a:lnSpc>
          <a:spcPct val="106000"/>
        </a:lnSpc>
        <a:spcBef>
          <a:spcPts val="864"/>
        </a:spcBef>
        <a:buFont typeface="Wingdings" pitchFamily="2" charset="2"/>
        <a:buChar char="n"/>
        <a:defRPr kumimoji="1" sz="1600" b="0" i="0" kern="1200">
          <a:solidFill>
            <a:schemeClr val="tx1"/>
          </a:solidFill>
          <a:latin typeface="Calibri" panose="020F0502020204030204" pitchFamily="34" charset="0"/>
          <a:ea typeface="+mn-ea"/>
          <a:cs typeface="Calibri" panose="020F0502020204030204" pitchFamily="34" charset="0"/>
        </a:defRPr>
      </a:lvl2pPr>
      <a:lvl3pPr marL="457175" indent="-228587" algn="l" defTabSz="914349" rtl="0" eaLnBrk="1" latinLnBrk="0" hangingPunct="1">
        <a:lnSpc>
          <a:spcPct val="106000"/>
        </a:lnSpc>
        <a:spcBef>
          <a:spcPts val="384"/>
        </a:spcBef>
        <a:buFont typeface="Wingdings" pitchFamily="2" charset="2"/>
        <a:buChar char="Ø"/>
        <a:defRPr kumimoji="1" sz="1600" b="0" i="0" kern="1200">
          <a:solidFill>
            <a:schemeClr val="tx1"/>
          </a:solidFill>
          <a:latin typeface="Calibri" panose="020F0502020204030204" pitchFamily="34" charset="0"/>
          <a:ea typeface="+mn-ea"/>
          <a:cs typeface="Calibri" panose="020F0502020204030204" pitchFamily="34" charset="0"/>
        </a:defRPr>
      </a:lvl3pPr>
      <a:lvl4pPr marL="680362" indent="-223188" algn="l" defTabSz="914349" rtl="0" eaLnBrk="1" latinLnBrk="0" hangingPunct="1">
        <a:lnSpc>
          <a:spcPct val="106000"/>
        </a:lnSpc>
        <a:spcBef>
          <a:spcPts val="24"/>
        </a:spcBef>
        <a:buFont typeface="Arial" pitchFamily="34" charset="0"/>
        <a:buChar char="•"/>
        <a:defRPr kumimoji="1" sz="1600" b="0" i="0" kern="1200">
          <a:solidFill>
            <a:schemeClr val="tx1"/>
          </a:solidFill>
          <a:latin typeface="Calibri" panose="020F0502020204030204" pitchFamily="34" charset="0"/>
          <a:ea typeface="+mn-ea"/>
          <a:cs typeface="Calibri" panose="020F0502020204030204" pitchFamily="34" charset="0"/>
        </a:defRPr>
      </a:lvl4pPr>
      <a:lvl5pPr marL="2057284" indent="-228587" algn="l" defTabSz="914349"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59" indent="-228587" algn="l" defTabSz="914349"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34" indent="-228587" algn="l" defTabSz="914349"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08" indent="-228587" algn="l" defTabSz="914349"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984" indent="-228587" algn="l" defTabSz="914349"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49" rtl="0" eaLnBrk="1" latinLnBrk="0" hangingPunct="1">
        <a:defRPr kumimoji="1" sz="1800" kern="1200">
          <a:solidFill>
            <a:schemeClr val="tx1"/>
          </a:solidFill>
          <a:latin typeface="+mn-lt"/>
          <a:ea typeface="+mn-ea"/>
          <a:cs typeface="+mn-cs"/>
        </a:defRPr>
      </a:lvl1pPr>
      <a:lvl2pPr marL="457175" algn="l" defTabSz="914349" rtl="0" eaLnBrk="1" latinLnBrk="0" hangingPunct="1">
        <a:defRPr kumimoji="1" sz="1800" kern="1200">
          <a:solidFill>
            <a:schemeClr val="tx1"/>
          </a:solidFill>
          <a:latin typeface="+mn-lt"/>
          <a:ea typeface="+mn-ea"/>
          <a:cs typeface="+mn-cs"/>
        </a:defRPr>
      </a:lvl2pPr>
      <a:lvl3pPr marL="914349" algn="l" defTabSz="914349" rtl="0" eaLnBrk="1" latinLnBrk="0" hangingPunct="1">
        <a:defRPr kumimoji="1" sz="1800" kern="1200">
          <a:solidFill>
            <a:schemeClr val="tx1"/>
          </a:solidFill>
          <a:latin typeface="+mn-lt"/>
          <a:ea typeface="+mn-ea"/>
          <a:cs typeface="+mn-cs"/>
        </a:defRPr>
      </a:lvl3pPr>
      <a:lvl4pPr marL="1371524" algn="l" defTabSz="914349" rtl="0" eaLnBrk="1" latinLnBrk="0" hangingPunct="1">
        <a:defRPr kumimoji="1" sz="1800" kern="1200">
          <a:solidFill>
            <a:schemeClr val="tx1"/>
          </a:solidFill>
          <a:latin typeface="+mn-lt"/>
          <a:ea typeface="+mn-ea"/>
          <a:cs typeface="+mn-cs"/>
        </a:defRPr>
      </a:lvl4pPr>
      <a:lvl5pPr marL="1828697" algn="l" defTabSz="914349" rtl="0" eaLnBrk="1" latinLnBrk="0" hangingPunct="1">
        <a:defRPr kumimoji="1" sz="1800" kern="1200">
          <a:solidFill>
            <a:schemeClr val="tx1"/>
          </a:solidFill>
          <a:latin typeface="+mn-lt"/>
          <a:ea typeface="+mn-ea"/>
          <a:cs typeface="+mn-cs"/>
        </a:defRPr>
      </a:lvl5pPr>
      <a:lvl6pPr marL="2285872" algn="l" defTabSz="914349" rtl="0" eaLnBrk="1" latinLnBrk="0" hangingPunct="1">
        <a:defRPr kumimoji="1" sz="1800" kern="1200">
          <a:solidFill>
            <a:schemeClr val="tx1"/>
          </a:solidFill>
          <a:latin typeface="+mn-lt"/>
          <a:ea typeface="+mn-ea"/>
          <a:cs typeface="+mn-cs"/>
        </a:defRPr>
      </a:lvl6pPr>
      <a:lvl7pPr marL="2743046" algn="l" defTabSz="914349" rtl="0" eaLnBrk="1" latinLnBrk="0" hangingPunct="1">
        <a:defRPr kumimoji="1" sz="1800" kern="1200">
          <a:solidFill>
            <a:schemeClr val="tx1"/>
          </a:solidFill>
          <a:latin typeface="+mn-lt"/>
          <a:ea typeface="+mn-ea"/>
          <a:cs typeface="+mn-cs"/>
        </a:defRPr>
      </a:lvl7pPr>
      <a:lvl8pPr marL="3200222" algn="l" defTabSz="914349" rtl="0" eaLnBrk="1" latinLnBrk="0" hangingPunct="1">
        <a:defRPr kumimoji="1" sz="1800" kern="1200">
          <a:solidFill>
            <a:schemeClr val="tx1"/>
          </a:solidFill>
          <a:latin typeface="+mn-lt"/>
          <a:ea typeface="+mn-ea"/>
          <a:cs typeface="+mn-cs"/>
        </a:defRPr>
      </a:lvl8pPr>
      <a:lvl9pPr marL="3657395" algn="l" defTabSz="914349"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2" imgW="444" imgH="443" progId="TCLayout.ActiveDocument.1">
                  <p:embed/>
                </p:oleObj>
              </mc:Choice>
              <mc:Fallback>
                <p:oleObj name="think-cell スライド" r:id="rId12" imgW="444" imgH="443" progId="TCLayout.ActiveDocument.1">
                  <p:embed/>
                  <p:pic>
                    <p:nvPicPr>
                      <p:cNvPr id="4" name="オブジェクト 3"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baseline="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05318402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i="0" kern="1200">
          <a:solidFill>
            <a:schemeClr val="tx1"/>
          </a:solidFill>
          <a:latin typeface="Calibri" panose="020F0502020204030204" pitchFamily="34" charset="0"/>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i="0" kern="1200" dirty="0" smtClean="0">
          <a:solidFill>
            <a:schemeClr val="tx1"/>
          </a:solidFill>
          <a:latin typeface="Calibri" panose="020F0502020204030204" pitchFamily="34" charset="0"/>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i="0" kern="1200" dirty="0" smtClean="0">
          <a:solidFill>
            <a:schemeClr val="tx1"/>
          </a:solidFill>
          <a:latin typeface="Calibri" panose="020F0502020204030204" pitchFamily="34" charset="0"/>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3" imgW="444" imgH="443" progId="TCLayout.ActiveDocument.1">
                  <p:embed/>
                </p:oleObj>
              </mc:Choice>
              <mc:Fallback>
                <p:oleObj name="think-cell スライド" r:id="rId13" imgW="444" imgH="443" progId="TCLayout.ActiveDocument.1">
                  <p:embed/>
                  <p:pic>
                    <p:nvPicPr>
                      <p:cNvPr id="4" name="オブジェクト 3"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baseline="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15" name="Text Box 37"/>
          <p:cNvSpPr txBox="1">
            <a:spLocks noChangeArrowheads="1"/>
          </p:cNvSpPr>
          <p:nvPr/>
        </p:nvSpPr>
        <p:spPr bwMode="gray">
          <a:xfrm>
            <a:off x="5133000" y="6588000"/>
            <a:ext cx="435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900" b="0" i="0" kern="1200" baseline="0" dirty="0">
                <a:solidFill>
                  <a:schemeClr val="tx1"/>
                </a:solidFill>
                <a:latin typeface="Calibri" panose="020F0502020204030204" pitchFamily="34" charset="0"/>
                <a:ea typeface="+mn-ea"/>
                <a:cs typeface="Calibri" panose="020F0502020204030204" pitchFamily="34" charset="0"/>
              </a:rPr>
              <a:t>© 2019. For information, contact Deloitte Tohmatsu Consulting LLC.</a:t>
            </a:r>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283711644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3" r:id="rId10"/>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i="0" kern="1200">
          <a:solidFill>
            <a:schemeClr val="tx1"/>
          </a:solidFill>
          <a:latin typeface="Calibri" panose="020F0502020204030204" pitchFamily="34" charset="0"/>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i="0" kern="1200" dirty="0" smtClean="0">
          <a:solidFill>
            <a:schemeClr val="tx1"/>
          </a:solidFill>
          <a:latin typeface="Calibri" panose="020F0502020204030204" pitchFamily="34" charset="0"/>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i="0" kern="1200" dirty="0" smtClean="0">
          <a:solidFill>
            <a:schemeClr val="tx1"/>
          </a:solidFill>
          <a:latin typeface="Calibri" panose="020F0502020204030204" pitchFamily="34" charset="0"/>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3" imgW="444" imgH="443" progId="TCLayout.ActiveDocument.1">
                  <p:embed/>
                </p:oleObj>
              </mc:Choice>
              <mc:Fallback>
                <p:oleObj name="think-cell スライド" r:id="rId13" imgW="444" imgH="443" progId="TCLayout.ActiveDocument.1">
                  <p:embed/>
                  <p:pic>
                    <p:nvPicPr>
                      <p:cNvPr id="4" name="オブジェクト 3"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baseline="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15" name="Text Box 37"/>
          <p:cNvSpPr txBox="1">
            <a:spLocks noChangeArrowheads="1"/>
          </p:cNvSpPr>
          <p:nvPr/>
        </p:nvSpPr>
        <p:spPr bwMode="gray">
          <a:xfrm>
            <a:off x="5133000" y="6588000"/>
            <a:ext cx="435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900" b="0" i="0" kern="1200" baseline="0" dirty="0">
                <a:solidFill>
                  <a:schemeClr val="tx1"/>
                </a:solidFill>
                <a:latin typeface="Calibri" panose="020F0502020204030204" pitchFamily="34" charset="0"/>
                <a:ea typeface="+mn-ea"/>
                <a:cs typeface="Calibri" panose="020F0502020204030204" pitchFamily="34" charset="0"/>
              </a:rPr>
              <a:t>© 2019. For information, contact Deloitte Tohmatsu Consulting LLC.</a:t>
            </a:r>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107508190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i="0" kern="1200">
          <a:solidFill>
            <a:schemeClr val="tx1"/>
          </a:solidFill>
          <a:latin typeface="Calibri" panose="020F0502020204030204" pitchFamily="34" charset="0"/>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i="0" kern="1200" dirty="0" smtClean="0">
          <a:solidFill>
            <a:schemeClr val="tx1"/>
          </a:solidFill>
          <a:latin typeface="Calibri" panose="020F0502020204030204" pitchFamily="34" charset="0"/>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i="0" kern="1200" dirty="0" smtClean="0">
          <a:solidFill>
            <a:schemeClr val="tx1"/>
          </a:solidFill>
          <a:latin typeface="Calibri" panose="020F0502020204030204" pitchFamily="34" charset="0"/>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9" imgW="270" imgH="270" progId="TCLayout.ActiveDocument.1">
                  <p:embed/>
                </p:oleObj>
              </mc:Choice>
              <mc:Fallback>
                <p:oleObj name="think-cell スライド" r:id="rId9" imgW="270" imgH="270" progId="TCLayout.ActiveDocument.1">
                  <p:embed/>
                  <p:pic>
                    <p:nvPicPr>
                      <p:cNvPr id="4" name="オブジェクト 3"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タイトル プレースホルダ 1"/>
          <p:cNvSpPr>
            <a:spLocks noGrp="1"/>
          </p:cNvSpPr>
          <p:nvPr>
            <p:ph type="title"/>
          </p:nvPr>
        </p:nvSpPr>
        <p:spPr>
          <a:xfrm>
            <a:off x="417000" y="136800"/>
            <a:ext cx="9072000" cy="651600"/>
          </a:xfrm>
          <a:prstGeom prst="rect">
            <a:avLst/>
          </a:prstGeom>
        </p:spPr>
        <p:txBody>
          <a:bodyPr vert="horz" lIns="0" tIns="0" rIns="0" bIns="0" rtlCol="0" anchor="b" anchorCtr="0">
            <a:noAutofit/>
          </a:bodyPr>
          <a:lstStyle/>
          <a:p>
            <a:r>
              <a:rPr kumimoji="1" lang="ja-JP" altLang="en-US" dirty="0"/>
              <a:t>マスター タイトルの書式設定</a:t>
            </a:r>
          </a:p>
        </p:txBody>
      </p:sp>
      <p:sp>
        <p:nvSpPr>
          <p:cNvPr id="3" name="テキスト プレースホルダ 2"/>
          <p:cNvSpPr>
            <a:spLocks noGrp="1"/>
          </p:cNvSpPr>
          <p:nvPr>
            <p:ph type="body" idx="1"/>
          </p:nvPr>
        </p:nvSpPr>
        <p:spPr>
          <a:xfrm>
            <a:off x="417000" y="1479600"/>
            <a:ext cx="4320000" cy="4816800"/>
          </a:xfrm>
          <a:prstGeom prst="rect">
            <a:avLst/>
          </a:prstGeom>
        </p:spPr>
        <p:txBody>
          <a:bodyPr vert="horz" lIns="72000" tIns="72000" rIns="72000" bIns="72000" rtlCol="0">
            <a:noAutofit/>
          </a:bodyPr>
          <a:lstStyle/>
          <a:p>
            <a:pPr lvl="0"/>
            <a:r>
              <a:rPr kumimoji="1" lang="ja-JP" altLang="en-US" dirty="0"/>
              <a:t>マスター テキストの書式設定</a:t>
            </a:r>
          </a:p>
          <a:p>
            <a:pPr lvl="1"/>
            <a:r>
              <a:rPr kumimoji="1" lang="ja-JP" altLang="en-US" dirty="0"/>
              <a:t>第</a:t>
            </a:r>
            <a:r>
              <a:rPr kumimoji="1" lang="en-US" altLang="ja-JP" dirty="0"/>
              <a:t>1</a:t>
            </a:r>
            <a:r>
              <a:rPr kumimoji="1" lang="ja-JP" altLang="en-US" dirty="0"/>
              <a:t>レベル</a:t>
            </a:r>
          </a:p>
          <a:p>
            <a:pPr lvl="2"/>
            <a:r>
              <a:rPr kumimoji="1" lang="ja-JP" altLang="en-US" dirty="0"/>
              <a:t>第</a:t>
            </a:r>
            <a:r>
              <a:rPr kumimoji="1" lang="en-US" altLang="ja-JP" dirty="0"/>
              <a:t>2</a:t>
            </a:r>
            <a:r>
              <a:rPr kumimoji="1" lang="ja-JP" altLang="en-US" dirty="0"/>
              <a:t>レベル</a:t>
            </a:r>
          </a:p>
          <a:p>
            <a:pPr lvl="3"/>
            <a:r>
              <a:rPr kumimoji="1" lang="ja-JP" altLang="en-US" dirty="0"/>
              <a:t>第</a:t>
            </a:r>
            <a:r>
              <a:rPr kumimoji="1" lang="en-US" altLang="ja-JP" dirty="0"/>
              <a:t>3</a:t>
            </a:r>
            <a:r>
              <a:rPr kumimoji="1" lang="ja-JP" altLang="en-US" dirty="0"/>
              <a:t>レベル</a:t>
            </a:r>
          </a:p>
        </p:txBody>
      </p:sp>
      <p:sp>
        <p:nvSpPr>
          <p:cNvPr id="6" name="スライド番号プレースホルダ 5"/>
          <p:cNvSpPr>
            <a:spLocks noGrp="1"/>
          </p:cNvSpPr>
          <p:nvPr>
            <p:ph type="sldNum" sz="quarter" idx="4"/>
          </p:nvPr>
        </p:nvSpPr>
        <p:spPr>
          <a:xfrm>
            <a:off x="410400" y="6588000"/>
            <a:ext cx="180000" cy="169200"/>
          </a:xfrm>
          <a:prstGeom prst="rect">
            <a:avLst/>
          </a:prstGeom>
        </p:spPr>
        <p:txBody>
          <a:bodyPr vert="horz" wrap="none" lIns="0" tIns="0" rIns="0" bIns="0" rtlCol="0" anchor="b" anchorCtr="0"/>
          <a:lstStyle>
            <a:lvl1pPr algn="r">
              <a:defRPr sz="1100" b="0" i="0">
                <a:solidFill>
                  <a:schemeClr val="tx2"/>
                </a:solidFill>
                <a:latin typeface="Calibri" panose="020F0502020204030204" pitchFamily="34" charset="0"/>
                <a:cs typeface="Calibri" panose="020F0502020204030204" pitchFamily="34" charset="0"/>
              </a:defRPr>
            </a:lvl1pPr>
          </a:lstStyle>
          <a:p>
            <a:fld id="{55FCF938-2316-427E-825B-C4BB671A345F}" type="slidenum">
              <a:rPr lang="ja-JP" altLang="en-US" smtClean="0"/>
              <a:pPr/>
              <a:t>‹#›</a:t>
            </a:fld>
            <a:endParaRPr lang="ja-JP" altLang="en-US" dirty="0"/>
          </a:p>
        </p:txBody>
      </p:sp>
      <p:sp>
        <p:nvSpPr>
          <p:cNvPr id="9" name="Text Box 37"/>
          <p:cNvSpPr txBox="1">
            <a:spLocks noChangeArrowheads="1"/>
          </p:cNvSpPr>
          <p:nvPr/>
        </p:nvSpPr>
        <p:spPr bwMode="gray">
          <a:xfrm>
            <a:off x="5702400" y="6588000"/>
            <a:ext cx="3762000" cy="169200"/>
          </a:xfrm>
          <a:prstGeom prst="rect">
            <a:avLst/>
          </a:prstGeom>
          <a:noFill/>
          <a:ln w="9525">
            <a:noFill/>
            <a:miter lim="800000"/>
            <a:headEnd/>
            <a:tailEnd/>
          </a:ln>
          <a:effectLst/>
        </p:spPr>
        <p:txBody>
          <a:bodyPr lIns="0" tIns="0" rIns="0" bIns="0" anchor="b" anchorCtr="0">
            <a:noAutofit/>
          </a:bodyPr>
          <a:lstStyle/>
          <a:p>
            <a:pPr algn="r" rtl="0" eaLnBrk="0" fontAlgn="base" hangingPunct="0">
              <a:spcBef>
                <a:spcPct val="50000"/>
              </a:spcBef>
              <a:spcAft>
                <a:spcPct val="0"/>
              </a:spcAft>
            </a:pP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2018. For information, contact Deloitte </a:t>
            </a:r>
            <a:r>
              <a:rPr lang="fr-FR" altLang="ja-JP" sz="900" b="0" i="0" kern="1200" dirty="0" err="1">
                <a:solidFill>
                  <a:schemeClr val="tx2"/>
                </a:solidFill>
                <a:latin typeface="Calibri" panose="020F0502020204030204" pitchFamily="34" charset="0"/>
                <a:ea typeface="ＭＳ Ｐゴシック" pitchFamily="50" charset="-128"/>
                <a:cs typeface="Calibri" panose="020F0502020204030204" pitchFamily="34" charset="0"/>
              </a:rPr>
              <a:t>Tohmatsu</a:t>
            </a:r>
            <a:r>
              <a:rPr lang="fr-FR" altLang="ja-JP" sz="900" b="0" i="0" kern="1200" dirty="0">
                <a:solidFill>
                  <a:schemeClr val="tx2"/>
                </a:solidFill>
                <a:latin typeface="Calibri" panose="020F0502020204030204" pitchFamily="34" charset="0"/>
                <a:ea typeface="ＭＳ Ｐゴシック" pitchFamily="50" charset="-128"/>
                <a:cs typeface="Calibri" panose="020F0502020204030204" pitchFamily="34" charset="0"/>
              </a:rPr>
              <a:t> Consulting LLC.</a:t>
            </a:r>
          </a:p>
        </p:txBody>
      </p:sp>
    </p:spTree>
    <p:extLst>
      <p:ext uri="{BB962C8B-B14F-4D97-AF65-F5344CB8AC3E}">
        <p14:creationId xmlns:p14="http://schemas.microsoft.com/office/powerpoint/2010/main" val="3320712685"/>
      </p:ext>
    </p:extLst>
  </p:cSld>
  <p:clrMap bg1="lt1" tx1="dk1" bg2="lt2" tx2="dk2" accent1="accent1" accent2="accent2" accent3="accent3" accent4="accent4" accent5="accent5" accent6="accent6" hlink="hlink" folHlink="folHlink"/>
  <p:sldLayoutIdLst>
    <p:sldLayoutId id="2147484032" r:id="rId1"/>
    <p:sldLayoutId id="2147484034" r:id="rId2"/>
    <p:sldLayoutId id="2147484035" r:id="rId3"/>
    <p:sldLayoutId id="2147484037" r:id="rId4"/>
    <p:sldLayoutId id="2147484038" r:id="rId5"/>
    <p:sldLayoutId id="2147484039" r:id="rId6"/>
  </p:sldLayoutIdLst>
  <p:hf hdr="0" ftr="0" dt="0"/>
  <p:txStyles>
    <p:titleStyle>
      <a:lvl1pPr algn="l" defTabSz="914400" rtl="0" eaLnBrk="1" latinLnBrk="0" hangingPunct="1">
        <a:spcBef>
          <a:spcPct val="0"/>
        </a:spcBef>
        <a:buNone/>
        <a:defRPr kumimoji="1" sz="2400" b="0" i="0" kern="1200">
          <a:solidFill>
            <a:schemeClr val="accent1"/>
          </a:solidFill>
          <a:latin typeface="Calibri" panose="020F0502020204030204" pitchFamily="34" charset="0"/>
          <a:ea typeface="+mj-ea"/>
          <a:cs typeface="+mj-cs"/>
        </a:defRPr>
      </a:lvl1pPr>
    </p:titleStyle>
    <p:bodyStyle>
      <a:lvl1pPr marL="0" indent="0" algn="l" defTabSz="914400" rtl="0" eaLnBrk="1" latinLnBrk="0" hangingPunct="1">
        <a:lnSpc>
          <a:spcPct val="106000"/>
        </a:lnSpc>
        <a:spcBef>
          <a:spcPts val="864"/>
        </a:spcBef>
        <a:buFont typeface="Arial" pitchFamily="34" charset="0"/>
        <a:buNone/>
        <a:defRPr kumimoji="1" sz="1600" b="0" i="0" kern="1200">
          <a:solidFill>
            <a:schemeClr val="tx1"/>
          </a:solidFill>
          <a:latin typeface="Calibri" panose="020F0502020204030204" pitchFamily="34" charset="0"/>
          <a:ea typeface="+mn-ea"/>
          <a:cs typeface="+mn-cs"/>
        </a:defRPr>
      </a:lvl1pPr>
      <a:lvl2pPr marL="226800" indent="-226800" algn="l" defTabSz="914400" rtl="0" eaLnBrk="1" latinLnBrk="0" hangingPunct="1">
        <a:lnSpc>
          <a:spcPct val="106000"/>
        </a:lnSpc>
        <a:spcBef>
          <a:spcPts val="864"/>
        </a:spcBef>
        <a:buFont typeface="Wingdings" pitchFamily="2" charset="2"/>
        <a:buChar char="n"/>
        <a:defRPr kumimoji="1" sz="1600" b="0" i="0" kern="1200">
          <a:solidFill>
            <a:schemeClr val="tx1"/>
          </a:solidFill>
          <a:latin typeface="Calibri" panose="020F0502020204030204" pitchFamily="34" charset="0"/>
          <a:ea typeface="+mn-ea"/>
          <a:cs typeface="Calibri" panose="020F0502020204030204" pitchFamily="34" charset="0"/>
        </a:defRPr>
      </a:lvl2pPr>
      <a:lvl3pPr marL="457200" indent="-228600" algn="l" defTabSz="914400" rtl="0" eaLnBrk="1" latinLnBrk="0" hangingPunct="1">
        <a:lnSpc>
          <a:spcPct val="106000"/>
        </a:lnSpc>
        <a:spcBef>
          <a:spcPct val="20000"/>
        </a:spcBef>
        <a:buFont typeface="Wingdings" pitchFamily="2" charset="2"/>
        <a:buChar char="Ø"/>
        <a:defRPr kumimoji="1" sz="1600" b="0" i="0" kern="1200">
          <a:solidFill>
            <a:schemeClr val="tx1"/>
          </a:solidFill>
          <a:latin typeface="Calibri" panose="020F0502020204030204" pitchFamily="34" charset="0"/>
          <a:ea typeface="+mn-ea"/>
          <a:cs typeface="Calibri" panose="020F0502020204030204" pitchFamily="34" charset="0"/>
        </a:defRPr>
      </a:lvl3pPr>
      <a:lvl4pPr marL="680400" indent="-223200" algn="l" defTabSz="914400" rtl="0" eaLnBrk="1" latinLnBrk="0" hangingPunct="1">
        <a:lnSpc>
          <a:spcPct val="106000"/>
        </a:lnSpc>
        <a:spcBef>
          <a:spcPts val="24"/>
        </a:spcBef>
        <a:buFont typeface="Arial" pitchFamily="34" charset="0"/>
        <a:buChar char="•"/>
        <a:defRPr kumimoji="1"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1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7" imgW="444" imgH="443" progId="TCLayout.ActiveDocument.1">
                  <p:embed/>
                </p:oleObj>
              </mc:Choice>
              <mc:Fallback>
                <p:oleObj name="think-cell スライド" r:id="rId17" imgW="444" imgH="443" progId="TCLayout.ActiveDocument.1">
                  <p:embed/>
                  <p:pic>
                    <p:nvPicPr>
                      <p:cNvPr id="4" name="オブジェクト 3" hidden="1"/>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17000" y="136800"/>
            <a:ext cx="9072000" cy="651600"/>
          </a:xfrm>
          <a:prstGeom prst="rect">
            <a:avLst/>
          </a:prstGeom>
        </p:spPr>
        <p:txBody>
          <a:bodyPr vert="horz" lIns="0" tIns="0" rIns="0" bIns="0" rtlCol="0" anchor="b" anchorCtr="0">
            <a:noAutofit/>
          </a:bodyPr>
          <a:lstStyle/>
          <a:p>
            <a:r>
              <a:rPr lang="ja-JP" altLang="en-US" noProof="0" dirty="0"/>
              <a:t>キーメッセージを入力（本スライドで一番伝えたいこと＜名詞止め・体言止め不可＞）</a:t>
            </a:r>
            <a:endParaRPr lang="en-US" noProof="0" dirty="0"/>
          </a:p>
        </p:txBody>
      </p:sp>
      <p:sp>
        <p:nvSpPr>
          <p:cNvPr id="8" name="フッター プレースホルダ 8"/>
          <p:cNvSpPr>
            <a:spLocks noGrp="1"/>
          </p:cNvSpPr>
          <p:nvPr>
            <p:ph type="ftr" sz="quarter" idx="3"/>
          </p:nvPr>
        </p:nvSpPr>
        <p:spPr bwMode="gray">
          <a:xfrm>
            <a:off x="705600" y="6588000"/>
            <a:ext cx="4068000" cy="169200"/>
          </a:xfrm>
          <a:prstGeom prst="rect">
            <a:avLst/>
          </a:prstGeom>
        </p:spPr>
        <p:txBody>
          <a:bodyPr vert="horz" lIns="0" tIns="0" rIns="0" bIns="0" rtlCol="0" anchor="b" anchorCtr="0"/>
          <a:lstStyle>
            <a:lvl1pPr algn="l">
              <a:defRPr sz="900" b="0" i="0" baseline="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endParaRPr kumimoji="1" lang="en-GB" altLang="en-GB" dirty="0"/>
          </a:p>
        </p:txBody>
      </p:sp>
      <p:sp>
        <p:nvSpPr>
          <p:cNvPr id="9" name="スライド番号プレースホルダ 9"/>
          <p:cNvSpPr>
            <a:spLocks noGrp="1"/>
          </p:cNvSpPr>
          <p:nvPr>
            <p:ph type="sldNum" sz="quarter" idx="4"/>
          </p:nvPr>
        </p:nvSpPr>
        <p:spPr bwMode="gray">
          <a:xfrm>
            <a:off x="417000" y="6588000"/>
            <a:ext cx="180000" cy="169200"/>
          </a:xfrm>
          <a:prstGeom prst="rect">
            <a:avLst/>
          </a:prstGeom>
        </p:spPr>
        <p:txBody>
          <a:bodyPr vert="horz" wrap="none" lIns="0" tIns="0" rIns="0" bIns="0" rtlCol="0" anchor="b" anchorCtr="0"/>
          <a:lstStyle>
            <a:lvl1pPr algn="r">
              <a:defRPr sz="900" b="0" i="0">
                <a:solidFill>
                  <a:schemeClr val="tx1"/>
                </a:solidFill>
                <a:latin typeface="Calibri" panose="020F0502020204030204" pitchFamily="34" charset="0"/>
                <a:cs typeface="Calibri" panose="020F0502020204030204" pitchFamily="34" charset="0"/>
              </a:defRPr>
            </a:lvl1pPr>
          </a:lstStyle>
          <a:p>
            <a:pPr fontAlgn="auto">
              <a:spcBef>
                <a:spcPts val="0"/>
              </a:spcBef>
              <a:spcAft>
                <a:spcPts val="0"/>
              </a:spcAft>
            </a:pPr>
            <a:fld id="{AA5FCFE5-FE56-4EF1-80A8-07776887C2A1}" type="slidenum">
              <a:rPr kumimoji="1" lang="ja-JP" altLang="en-US" smtClean="0"/>
              <a:pPr fontAlgn="auto">
                <a:spcBef>
                  <a:spcPts val="0"/>
                </a:spcBef>
                <a:spcAft>
                  <a:spcPts val="0"/>
                </a:spcAft>
              </a:pPr>
              <a:t>‹#›</a:t>
            </a:fld>
            <a:endParaRPr kumimoji="1" lang="ja-JP" altLang="en-US" dirty="0"/>
          </a:p>
        </p:txBody>
      </p:sp>
      <p:sp>
        <p:nvSpPr>
          <p:cNvPr id="15" name="Text Box 37"/>
          <p:cNvSpPr txBox="1">
            <a:spLocks noChangeArrowheads="1"/>
          </p:cNvSpPr>
          <p:nvPr/>
        </p:nvSpPr>
        <p:spPr bwMode="gray">
          <a:xfrm>
            <a:off x="5133000" y="6588000"/>
            <a:ext cx="4356000" cy="169200"/>
          </a:xfrm>
          <a:prstGeom prst="rect">
            <a:avLst/>
          </a:prstGeom>
          <a:noFill/>
          <a:ln w="9525">
            <a:noFill/>
            <a:miter lim="800000"/>
            <a:headEnd/>
            <a:tailEnd/>
          </a:ln>
          <a:effectLst/>
        </p:spPr>
        <p:txBody>
          <a:bodyPr wrap="none" lIns="0" tIns="0" rIns="0" bIns="0" anchor="b" anchorCtr="0">
            <a:noAutofit/>
          </a:bodyPr>
          <a:lstStyle/>
          <a:p>
            <a:pPr algn="r" rtl="0" eaLnBrk="0" fontAlgn="base" hangingPunct="0">
              <a:spcBef>
                <a:spcPct val="50000"/>
              </a:spcBef>
              <a:spcAft>
                <a:spcPct val="0"/>
              </a:spcAft>
            </a:pPr>
            <a:r>
              <a:rPr lang="en-US" altLang="ja-JP" sz="900" b="0" i="0" kern="1200" baseline="0" dirty="0">
                <a:solidFill>
                  <a:schemeClr val="tx1"/>
                </a:solidFill>
                <a:latin typeface="Calibri" panose="020F0502020204030204" pitchFamily="34" charset="0"/>
                <a:ea typeface="+mn-ea"/>
                <a:cs typeface="Calibri" panose="020F0502020204030204" pitchFamily="34" charset="0"/>
              </a:rPr>
              <a:t>© 2018. For information, contact Deloitte Tohmatsu Consulting LLC.</a:t>
            </a:r>
          </a:p>
        </p:txBody>
      </p:sp>
      <p:sp>
        <p:nvSpPr>
          <p:cNvPr id="3" name="テキスト プレースホルダー 2"/>
          <p:cNvSpPr>
            <a:spLocks noGrp="1"/>
          </p:cNvSpPr>
          <p:nvPr>
            <p:ph type="body" idx="1"/>
          </p:nvPr>
        </p:nvSpPr>
        <p:spPr bwMode="gray">
          <a:xfrm>
            <a:off x="417000" y="1476000"/>
            <a:ext cx="4356000" cy="4824000"/>
          </a:xfrm>
          <a:prstGeom prst="rect">
            <a:avLst/>
          </a:prstGeom>
        </p:spPr>
        <p:txBody>
          <a:bodyPr vert="horz" lIns="7200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401454531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Lst>
  <p:hf hdr="0" ftr="0" dt="0"/>
  <p:txStyles>
    <p:titleStyle>
      <a:lvl1pPr algn="l" defTabSz="990564" rtl="0" eaLnBrk="1" latinLnBrk="0" hangingPunct="1">
        <a:spcBef>
          <a:spcPct val="0"/>
        </a:spcBef>
        <a:buNone/>
        <a:defRPr kumimoji="1" sz="2000" b="0" i="0" kern="1200">
          <a:solidFill>
            <a:schemeClr val="tx1"/>
          </a:solidFill>
          <a:latin typeface="Calibri" panose="020F0502020204030204" pitchFamily="34" charset="0"/>
          <a:ea typeface="+mj-ea"/>
          <a:cs typeface="+mj-cs"/>
        </a:defRPr>
      </a:lvl1pPr>
    </p:titleStyle>
    <p:bodyStyle>
      <a:lvl1pPr marL="0" marR="0" indent="0" algn="l" defTabSz="990564" rtl="0" eaLnBrk="1" fontAlgn="auto" latinLnBrk="0" hangingPunct="1">
        <a:lnSpc>
          <a:spcPct val="106000"/>
        </a:lnSpc>
        <a:spcBef>
          <a:spcPts val="1056"/>
        </a:spcBef>
        <a:spcAft>
          <a:spcPts val="0"/>
        </a:spcAft>
        <a:buClrTx/>
        <a:buSzPct val="100000"/>
        <a:buFont typeface="Arial" panose="020B0604020202020204" pitchFamily="34" charset="0"/>
        <a:buNone/>
        <a:tabLst/>
        <a:defRPr kumimoji="1" sz="1200" b="0" i="0" kern="1200">
          <a:solidFill>
            <a:schemeClr val="tx1"/>
          </a:solidFill>
          <a:latin typeface="Calibri" panose="020F0502020204030204" pitchFamily="34" charset="0"/>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i="0" kern="1200" dirty="0" smtClean="0">
          <a:solidFill>
            <a:schemeClr val="tx1"/>
          </a:solidFill>
          <a:latin typeface="Calibri" panose="020F0502020204030204" pitchFamily="34" charset="0"/>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i="0" kern="1200" dirty="0" smtClean="0">
          <a:solidFill>
            <a:schemeClr val="tx1"/>
          </a:solidFill>
          <a:latin typeface="Calibri" panose="020F0502020204030204" pitchFamily="34" charset="0"/>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i="0" kern="1200" baseline="0" dirty="0" smtClean="0">
          <a:solidFill>
            <a:schemeClr val="tx1"/>
          </a:solidFill>
          <a:latin typeface="Calibri" panose="020F0502020204030204" pitchFamily="34" charset="0"/>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p:bodyStyle>
    <p:otherStyle>
      <a:defPPr>
        <a:defRPr lang="en-US"/>
      </a:defPPr>
      <a:lvl1pPr marL="0" algn="l" defTabSz="990564" rtl="0" eaLnBrk="1" latinLnBrk="0" hangingPunct="1">
        <a:defRPr kumimoji="1" sz="1950" kern="1200">
          <a:solidFill>
            <a:schemeClr val="tx1"/>
          </a:solidFill>
          <a:latin typeface="+mn-lt"/>
          <a:ea typeface="+mn-ea"/>
          <a:cs typeface="+mn-cs"/>
        </a:defRPr>
      </a:lvl1pPr>
      <a:lvl2pPr marL="495283" algn="l" defTabSz="990564" rtl="0" eaLnBrk="1" latinLnBrk="0" hangingPunct="1">
        <a:defRPr kumimoji="1" sz="1950" kern="1200">
          <a:solidFill>
            <a:schemeClr val="tx1"/>
          </a:solidFill>
          <a:latin typeface="+mn-lt"/>
          <a:ea typeface="+mn-ea"/>
          <a:cs typeface="+mn-cs"/>
        </a:defRPr>
      </a:lvl2pPr>
      <a:lvl3pPr marL="990564" algn="l" defTabSz="990564" rtl="0" eaLnBrk="1" latinLnBrk="0" hangingPunct="1">
        <a:defRPr kumimoji="1" sz="1950" kern="1200">
          <a:solidFill>
            <a:schemeClr val="tx1"/>
          </a:solidFill>
          <a:latin typeface="+mn-lt"/>
          <a:ea typeface="+mn-ea"/>
          <a:cs typeface="+mn-cs"/>
        </a:defRPr>
      </a:lvl3pPr>
      <a:lvl4pPr marL="1485846" algn="l" defTabSz="990564" rtl="0" eaLnBrk="1" latinLnBrk="0" hangingPunct="1">
        <a:defRPr kumimoji="1" sz="1950" kern="1200">
          <a:solidFill>
            <a:schemeClr val="tx1"/>
          </a:solidFill>
          <a:latin typeface="+mn-lt"/>
          <a:ea typeface="+mn-ea"/>
          <a:cs typeface="+mn-cs"/>
        </a:defRPr>
      </a:lvl4pPr>
      <a:lvl5pPr marL="1981127" algn="l" defTabSz="990564" rtl="0" eaLnBrk="1" latinLnBrk="0" hangingPunct="1">
        <a:defRPr kumimoji="1" sz="1950" kern="1200">
          <a:solidFill>
            <a:schemeClr val="tx1"/>
          </a:solidFill>
          <a:latin typeface="+mn-lt"/>
          <a:ea typeface="+mn-ea"/>
          <a:cs typeface="+mn-cs"/>
        </a:defRPr>
      </a:lvl5pPr>
      <a:lvl6pPr marL="2476410" algn="l" defTabSz="990564" rtl="0" eaLnBrk="1" latinLnBrk="0" hangingPunct="1">
        <a:defRPr kumimoji="1" sz="1950" kern="1200">
          <a:solidFill>
            <a:schemeClr val="tx1"/>
          </a:solidFill>
          <a:latin typeface="+mn-lt"/>
          <a:ea typeface="+mn-ea"/>
          <a:cs typeface="+mn-cs"/>
        </a:defRPr>
      </a:lvl6pPr>
      <a:lvl7pPr marL="2971692" algn="l" defTabSz="990564" rtl="0" eaLnBrk="1" latinLnBrk="0" hangingPunct="1">
        <a:defRPr kumimoji="1" sz="1950" kern="1200">
          <a:solidFill>
            <a:schemeClr val="tx1"/>
          </a:solidFill>
          <a:latin typeface="+mn-lt"/>
          <a:ea typeface="+mn-ea"/>
          <a:cs typeface="+mn-cs"/>
        </a:defRPr>
      </a:lvl7pPr>
      <a:lvl8pPr marL="3466973" algn="l" defTabSz="990564" rtl="0" eaLnBrk="1" latinLnBrk="0" hangingPunct="1">
        <a:defRPr kumimoji="1" sz="1950" kern="1200">
          <a:solidFill>
            <a:schemeClr val="tx1"/>
          </a:solidFill>
          <a:latin typeface="+mn-lt"/>
          <a:ea typeface="+mn-ea"/>
          <a:cs typeface="+mn-cs"/>
        </a:defRPr>
      </a:lvl8pPr>
      <a:lvl9pPr marL="3962255" algn="l" defTabSz="990564"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120">
          <p15:clr>
            <a:srgbClr val="A4A3A4"/>
          </p15:clr>
        </p15:guide>
        <p15:guide id="1" orient="horz" pos="96">
          <p15:clr>
            <a:srgbClr val="A4A3A4"/>
          </p15:clr>
        </p15:guide>
        <p15:guide id="2" pos="3007">
          <p15:clr>
            <a:srgbClr val="A4A3A4"/>
          </p15:clr>
        </p15:guide>
        <p15:guide id="3" pos="3233">
          <p15:clr>
            <a:srgbClr val="A4A3A4"/>
          </p15:clr>
        </p15:guide>
        <p15:guide id="4" pos="5978">
          <p15:clr>
            <a:srgbClr val="A4A3A4"/>
          </p15:clr>
        </p15:guide>
        <p15:guide id="5" pos="262">
          <p15:clr>
            <a:srgbClr val="A4A3A4"/>
          </p15:clr>
        </p15:guide>
        <p15:guide id="6" orient="horz" pos="504">
          <p15:clr>
            <a:srgbClr val="A4A3A4"/>
          </p15:clr>
        </p15:guide>
        <p15:guide id="7" orient="horz" pos="640">
          <p15:clr>
            <a:srgbClr val="A4A3A4"/>
          </p15:clr>
        </p15:guide>
        <p15:guide id="8" orient="horz" pos="935">
          <p15:clr>
            <a:srgbClr val="A4A3A4"/>
          </p15:clr>
        </p15:guide>
        <p15:guide id="9" orient="horz" pos="3974">
          <p15:clr>
            <a:srgbClr val="A4A3A4"/>
          </p15:clr>
        </p15:guide>
        <p15:guide id="10" orient="horz" pos="4156">
          <p15:clr>
            <a:srgbClr val="A4A3A4"/>
          </p15:clr>
        </p15:guide>
        <p15:guide id="11" orient="horz" pos="4269">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3.xml"/><Relationship Id="rId1" Type="http://schemas.openxmlformats.org/officeDocument/2006/relationships/tags" Target="../tags/tag7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notesSlide" Target="../notesSlides/notesSlide7.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38.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8.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38.xml"/><Relationship Id="rId5" Type="http://schemas.openxmlformats.org/officeDocument/2006/relationships/image" Target="../media/image2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8.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8.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8.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8.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37.xml"/><Relationship Id="rId1" Type="http://schemas.openxmlformats.org/officeDocument/2006/relationships/tags" Target="../tags/tag74.xml"/><Relationship Id="rId4" Type="http://schemas.openxmlformats.org/officeDocument/2006/relationships/image" Target="../media/image40.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38.xml"/><Relationship Id="rId1" Type="http://schemas.openxmlformats.org/officeDocument/2006/relationships/tags" Target="../tags/tag75.xml"/><Relationship Id="rId5" Type="http://schemas.openxmlformats.org/officeDocument/2006/relationships/image" Target="../media/image42.png"/><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38.xml"/><Relationship Id="rId1" Type="http://schemas.openxmlformats.org/officeDocument/2006/relationships/tags" Target="../tags/tag76.xml"/><Relationship Id="rId5" Type="http://schemas.openxmlformats.org/officeDocument/2006/relationships/image" Target="../media/image42.png"/><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38.xml"/><Relationship Id="rId1" Type="http://schemas.openxmlformats.org/officeDocument/2006/relationships/tags" Target="../tags/tag77.xml"/><Relationship Id="rId5" Type="http://schemas.openxmlformats.org/officeDocument/2006/relationships/image" Target="../media/image42.png"/><Relationship Id="rId4" Type="http://schemas.openxmlformats.org/officeDocument/2006/relationships/image" Target="../media/image4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38.xml"/><Relationship Id="rId1" Type="http://schemas.openxmlformats.org/officeDocument/2006/relationships/tags" Target="../tags/tag78.xml"/><Relationship Id="rId5" Type="http://schemas.openxmlformats.org/officeDocument/2006/relationships/image" Target="../media/image42.png"/><Relationship Id="rId4" Type="http://schemas.openxmlformats.org/officeDocument/2006/relationships/image" Target="../media/image41.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8.xml"/><Relationship Id="rId1" Type="http://schemas.openxmlformats.org/officeDocument/2006/relationships/tags" Target="../tags/tag79.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oleObject" Target="../embeddings/oleObject78.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38.xml"/><Relationship Id="rId1" Type="http://schemas.openxmlformats.org/officeDocument/2006/relationships/tags" Target="../tags/tag80.xml"/><Relationship Id="rId5" Type="http://schemas.openxmlformats.org/officeDocument/2006/relationships/image" Target="../media/image42.png"/><Relationship Id="rId4" Type="http://schemas.openxmlformats.org/officeDocument/2006/relationships/image" Target="../media/image4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38.xml"/><Relationship Id="rId1" Type="http://schemas.openxmlformats.org/officeDocument/2006/relationships/tags" Target="../tags/tag81.xml"/><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38.xml"/><Relationship Id="rId1" Type="http://schemas.openxmlformats.org/officeDocument/2006/relationships/tags" Target="../tags/tag82.xml"/><Relationship Id="rId5" Type="http://schemas.openxmlformats.org/officeDocument/2006/relationships/image" Target="../media/image42.png"/><Relationship Id="rId4" Type="http://schemas.openxmlformats.org/officeDocument/2006/relationships/image" Target="../media/image4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37.xml"/><Relationship Id="rId1" Type="http://schemas.openxmlformats.org/officeDocument/2006/relationships/tags" Target="../tags/tag83.xml"/><Relationship Id="rId4" Type="http://schemas.openxmlformats.org/officeDocument/2006/relationships/image" Target="../media/image40.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38.xml"/><Relationship Id="rId1" Type="http://schemas.openxmlformats.org/officeDocument/2006/relationships/tags" Target="../tags/tag84.xml"/><Relationship Id="rId5" Type="http://schemas.openxmlformats.org/officeDocument/2006/relationships/image" Target="../media/image42.png"/><Relationship Id="rId4" Type="http://schemas.openxmlformats.org/officeDocument/2006/relationships/image" Target="../media/image4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38.xml"/><Relationship Id="rId1" Type="http://schemas.openxmlformats.org/officeDocument/2006/relationships/tags" Target="../tags/tag85.xml"/><Relationship Id="rId5" Type="http://schemas.openxmlformats.org/officeDocument/2006/relationships/image" Target="../media/image42.png"/><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chart" Target="../charts/chart1.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oleObject" Target="../embeddings/oleObject8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38.xml"/><Relationship Id="rId1" Type="http://schemas.openxmlformats.org/officeDocument/2006/relationships/tags" Target="../tags/tag8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38.xml"/><Relationship Id="rId1" Type="http://schemas.openxmlformats.org/officeDocument/2006/relationships/tags" Target="../tags/tag89.xml"/><Relationship Id="rId5" Type="http://schemas.openxmlformats.org/officeDocument/2006/relationships/image" Target="../media/image42.png"/><Relationship Id="rId4" Type="http://schemas.openxmlformats.org/officeDocument/2006/relationships/image" Target="../media/image4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38.xml"/><Relationship Id="rId1" Type="http://schemas.openxmlformats.org/officeDocument/2006/relationships/tags" Target="../tags/tag90.xml"/><Relationship Id="rId5" Type="http://schemas.openxmlformats.org/officeDocument/2006/relationships/image" Target="../media/image42.png"/><Relationship Id="rId4" Type="http://schemas.openxmlformats.org/officeDocument/2006/relationships/image" Target="../media/image4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38.xml"/><Relationship Id="rId1" Type="http://schemas.openxmlformats.org/officeDocument/2006/relationships/tags" Target="../tags/tag91.xml"/><Relationship Id="rId5" Type="http://schemas.openxmlformats.org/officeDocument/2006/relationships/image" Target="../media/image42.png"/><Relationship Id="rId4" Type="http://schemas.openxmlformats.org/officeDocument/2006/relationships/image" Target="../media/image4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38.xml"/><Relationship Id="rId1" Type="http://schemas.openxmlformats.org/officeDocument/2006/relationships/tags" Target="../tags/tag92.xml"/><Relationship Id="rId5" Type="http://schemas.openxmlformats.org/officeDocument/2006/relationships/image" Target="../media/image42.png"/><Relationship Id="rId4" Type="http://schemas.openxmlformats.org/officeDocument/2006/relationships/image" Target="../media/image4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38.xml"/><Relationship Id="rId1" Type="http://schemas.openxmlformats.org/officeDocument/2006/relationships/tags" Target="../tags/tag93.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4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38.xml"/><Relationship Id="rId1" Type="http://schemas.openxmlformats.org/officeDocument/2006/relationships/tags" Target="../tags/tag94.xml"/><Relationship Id="rId5" Type="http://schemas.openxmlformats.org/officeDocument/2006/relationships/image" Target="../media/image42.png"/><Relationship Id="rId4" Type="http://schemas.openxmlformats.org/officeDocument/2006/relationships/image" Target="../media/image41.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0.xml"/><Relationship Id="rId1" Type="http://schemas.openxmlformats.org/officeDocument/2006/relationships/tags" Target="../tags/tag71.xml"/><Relationship Id="rId5" Type="http://schemas.openxmlformats.org/officeDocument/2006/relationships/image" Target="../media/image13.emf"/><Relationship Id="rId4" Type="http://schemas.openxmlformats.org/officeDocument/2006/relationships/oleObject" Target="../embeddings/oleObject70.bin"/></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0.xml"/><Relationship Id="rId1" Type="http://schemas.openxmlformats.org/officeDocument/2006/relationships/tags" Target="../tags/tag72.xml"/><Relationship Id="rId5" Type="http://schemas.openxmlformats.org/officeDocument/2006/relationships/image" Target="../media/image13.emf"/><Relationship Id="rId4" Type="http://schemas.openxmlformats.org/officeDocument/2006/relationships/oleObject" Target="../embeddings/oleObject7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0.xml"/><Relationship Id="rId1" Type="http://schemas.openxmlformats.org/officeDocument/2006/relationships/tags" Target="../tags/tag73.xml"/><Relationship Id="rId5" Type="http://schemas.openxmlformats.org/officeDocument/2006/relationships/image" Target="../media/image13.emf"/><Relationship Id="rId4" Type="http://schemas.openxmlformats.org/officeDocument/2006/relationships/oleObject" Target="../embeddings/oleObject72.bin"/></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925" y="1121888"/>
            <a:ext cx="4842201" cy="4604396"/>
          </a:xfrm>
          <a:prstGeom prst="rect">
            <a:avLst/>
          </a:prstGeom>
        </p:spPr>
      </p:pic>
      <p:graphicFrame>
        <p:nvGraphicFramePr>
          <p:cNvPr id="6" name="オブジェクト 5" hidden="1"/>
          <p:cNvGraphicFramePr>
            <a:graphicFrameLocks noChangeAspect="1"/>
          </p:cNvGraphicFramePr>
          <p:nvPr>
            <p:custDataLst>
              <p:tags r:id="rId1"/>
            </p:custDataLst>
            <p:extLst>
              <p:ext uri="{D42A27DB-BD31-4B8C-83A1-F6EECF244321}">
                <p14:modId xmlns:p14="http://schemas.microsoft.com/office/powerpoint/2010/main" val="1295772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4" imgW="469" imgH="470" progId="TCLayout.ActiveDocument.1">
                  <p:embed/>
                </p:oleObj>
              </mc:Choice>
              <mc:Fallback>
                <p:oleObj name="think-cell スライド" r:id="rId4" imgW="469" imgH="470" progId="TCLayout.ActiveDocument.1">
                  <p:embed/>
                  <p:pic>
                    <p:nvPicPr>
                      <p:cNvPr id="6" name="オブジェクト 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タイトル 2"/>
          <p:cNvSpPr>
            <a:spLocks noGrp="1"/>
          </p:cNvSpPr>
          <p:nvPr>
            <p:ph type="ctrTitle"/>
          </p:nvPr>
        </p:nvSpPr>
        <p:spPr bwMode="gray">
          <a:xfrm>
            <a:off x="415924" y="2463615"/>
            <a:ext cx="4716463" cy="615553"/>
          </a:xfrm>
        </p:spPr>
        <p:txBody>
          <a:bodyPr/>
          <a:lstStyle/>
          <a:p>
            <a:r>
              <a:rPr lang="ja-JP" altLang="en-US" sz="2400" dirty="0"/>
              <a:t>「ビジネスと人権」に関する企業研修</a:t>
            </a:r>
            <a:endParaRPr kumimoji="1" lang="ja-JP" altLang="en-US" sz="2400" dirty="0"/>
          </a:p>
        </p:txBody>
      </p:sp>
      <p:sp>
        <p:nvSpPr>
          <p:cNvPr id="4" name="サブタイトル 3"/>
          <p:cNvSpPr>
            <a:spLocks noGrp="1"/>
          </p:cNvSpPr>
          <p:nvPr>
            <p:ph type="subTitle" idx="1"/>
          </p:nvPr>
        </p:nvSpPr>
        <p:spPr bwMode="gray">
          <a:xfrm>
            <a:off x="417599" y="3424086"/>
            <a:ext cx="4716463" cy="492443"/>
          </a:xfrm>
        </p:spPr>
        <p:txBody>
          <a:bodyPr/>
          <a:lstStyle/>
          <a:p>
            <a:r>
              <a:rPr lang="ja-JP" altLang="en-US" sz="1800" dirty="0"/>
              <a:t>投影資料（</a:t>
            </a:r>
            <a:r>
              <a:rPr lang="en-US" altLang="ja-JP" sz="1800" dirty="0"/>
              <a:t>PowerPoint</a:t>
            </a:r>
            <a:r>
              <a:rPr lang="ja-JP" altLang="en-US" sz="1800" dirty="0"/>
              <a:t>）</a:t>
            </a:r>
          </a:p>
        </p:txBody>
      </p:sp>
      <p:sp>
        <p:nvSpPr>
          <p:cNvPr id="8" name="サブタイトル 3"/>
          <p:cNvSpPr txBox="1">
            <a:spLocks/>
          </p:cNvSpPr>
          <p:nvPr/>
        </p:nvSpPr>
        <p:spPr bwMode="gray">
          <a:xfrm>
            <a:off x="417599" y="3104909"/>
            <a:ext cx="4716463" cy="492443"/>
          </a:xfrm>
          <a:prstGeom prst="rect">
            <a:avLst/>
          </a:prstGeom>
        </p:spPr>
        <p:txBody>
          <a:bodyPr vert="horz" lIns="0" tIns="0" rIns="0" bIns="0" rtlCol="0" anchor="t" anchorCtr="0">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600" b="0" kern="1200">
                <a:solidFill>
                  <a:schemeClr val="tx1"/>
                </a:solidFill>
                <a:latin typeface="+mn-lt"/>
                <a:ea typeface="+mn-ea"/>
                <a:cs typeface="+mn-cs"/>
              </a:defRPr>
            </a:lvl1pPr>
            <a:lvl2pPr marL="495283" marR="0" indent="0" algn="ctr" defTabSz="990564" rtl="0" eaLnBrk="1" fontAlgn="auto" latinLnBrk="0" hangingPunct="1">
              <a:lnSpc>
                <a:spcPct val="106000"/>
              </a:lnSpc>
              <a:spcBef>
                <a:spcPts val="1056"/>
              </a:spcBef>
              <a:spcAft>
                <a:spcPts val="0"/>
              </a:spcAft>
              <a:buClrTx/>
              <a:buSzPct val="100000"/>
              <a:buFont typeface="Wingdings" panose="05000000000000000000" pitchFamily="2" charset="2"/>
              <a:buNone/>
              <a:tabLst/>
              <a:defRPr kumimoji="1" lang="en-US" sz="2167" b="0" kern="1200">
                <a:solidFill>
                  <a:schemeClr val="tx1"/>
                </a:solidFill>
                <a:latin typeface="+mn-lt"/>
                <a:ea typeface="+mn-ea"/>
                <a:cs typeface="+mn-cs"/>
              </a:defRPr>
            </a:lvl2pPr>
            <a:lvl3pPr marL="990564" marR="0" indent="0" algn="ctr" defTabSz="990564" rtl="0" eaLnBrk="1" fontAlgn="auto" latinLnBrk="0" hangingPunct="1">
              <a:lnSpc>
                <a:spcPct val="106000"/>
              </a:lnSpc>
              <a:spcBef>
                <a:spcPts val="480"/>
              </a:spcBef>
              <a:spcAft>
                <a:spcPts val="0"/>
              </a:spcAft>
              <a:buClrTx/>
              <a:buSzPct val="100000"/>
              <a:buFont typeface="Wingdings" panose="05000000000000000000" pitchFamily="2" charset="2"/>
              <a:buNone/>
              <a:tabLst/>
              <a:defRPr kumimoji="1" lang="en-US" sz="1950" b="0" kern="1200">
                <a:solidFill>
                  <a:schemeClr val="tx1"/>
                </a:solidFill>
                <a:latin typeface="+mn-lt"/>
                <a:ea typeface="+mn-ea"/>
                <a:cs typeface="+mn-cs"/>
              </a:defRPr>
            </a:lvl3pPr>
            <a:lvl4pPr marL="1485846" marR="0" indent="0" algn="ctr" defTabSz="990564" rtl="0" eaLnBrk="1" fontAlgn="auto" latinLnBrk="0" hangingPunct="1">
              <a:lnSpc>
                <a:spcPct val="106000"/>
              </a:lnSpc>
              <a:spcBef>
                <a:spcPts val="240"/>
              </a:spcBef>
              <a:spcAft>
                <a:spcPts val="0"/>
              </a:spcAft>
              <a:buClrTx/>
              <a:buSzPct val="100000"/>
              <a:buFont typeface="Arial" panose="020B0604020202020204" pitchFamily="34" charset="0"/>
              <a:buNone/>
              <a:tabLst/>
              <a:defRPr kumimoji="1" lang="en-US" sz="1733" b="0" kern="1200" baseline="0">
                <a:solidFill>
                  <a:schemeClr val="tx1"/>
                </a:solidFill>
                <a:latin typeface="+mn-lt"/>
                <a:ea typeface="+mn-ea"/>
                <a:cs typeface="+mn-cs"/>
              </a:defRPr>
            </a:lvl4pPr>
            <a:lvl5pPr marL="1981127" indent="0" algn="ctr" defTabSz="865024" rtl="0" eaLnBrk="1" latinLnBrk="0" hangingPunct="1">
              <a:spcBef>
                <a:spcPts val="0"/>
              </a:spcBef>
              <a:spcAft>
                <a:spcPts val="1083"/>
              </a:spcAft>
              <a:buClrTx/>
              <a:buSzPct val="100000"/>
              <a:buFont typeface="Verdana" panose="020B0604030504040204" pitchFamily="34" charset="0"/>
              <a:buNone/>
              <a:tabLst/>
              <a:defRPr kumimoji="1" lang="en-US" sz="1733" kern="1200" baseline="0">
                <a:solidFill>
                  <a:schemeClr val="tx1"/>
                </a:solidFill>
                <a:latin typeface="+mn-lt"/>
                <a:ea typeface="+mn-ea"/>
                <a:cs typeface="+mn-cs"/>
              </a:defRPr>
            </a:lvl5pPr>
            <a:lvl6pPr marL="2476410"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6pPr>
            <a:lvl7pPr marL="2971692" indent="0" algn="ctr" defTabSz="990564" rtl="0" eaLnBrk="1" latinLnBrk="0" hangingPunct="1">
              <a:spcBef>
                <a:spcPts val="0"/>
              </a:spcBef>
              <a:spcAft>
                <a:spcPts val="1083"/>
              </a:spcAft>
              <a:buFont typeface="Verdana" panose="020B0604030504040204" pitchFamily="34" charset="0"/>
              <a:buNone/>
              <a:defRPr kumimoji="1" sz="1733" kern="1200">
                <a:solidFill>
                  <a:schemeClr val="tx1"/>
                </a:solidFill>
                <a:latin typeface="+mn-lt"/>
                <a:ea typeface="+mn-ea"/>
                <a:cs typeface="+mn-cs"/>
              </a:defRPr>
            </a:lvl7pPr>
            <a:lvl8pPr marL="3466973"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8pPr>
            <a:lvl9pPr marL="3962255" indent="0" algn="ctr" defTabSz="990564" rtl="0" eaLnBrk="1" latinLnBrk="0" hangingPunct="1">
              <a:spcBef>
                <a:spcPts val="0"/>
              </a:spcBef>
              <a:spcAft>
                <a:spcPts val="1083"/>
              </a:spcAft>
              <a:buFont typeface="Verdana" panose="020B0604030504040204" pitchFamily="34" charset="0"/>
              <a:buNone/>
              <a:defRPr kumimoji="1" sz="1733" kern="1200" baseline="0">
                <a:solidFill>
                  <a:schemeClr val="tx1"/>
                </a:solidFill>
                <a:latin typeface="+mn-lt"/>
                <a:ea typeface="+mn-ea"/>
                <a:cs typeface="+mn-cs"/>
              </a:defRPr>
            </a:lvl9pPr>
          </a:lstStyle>
          <a:p>
            <a:endParaRPr lang="ja-JP" altLang="en-US" sz="1400" dirty="0">
              <a:latin typeface="Calibri" panose="020F0502020204030204" pitchFamily="34" charset="0"/>
            </a:endParaRPr>
          </a:p>
        </p:txBody>
      </p:sp>
    </p:spTree>
    <p:extLst>
      <p:ext uri="{BB962C8B-B14F-4D97-AF65-F5344CB8AC3E}">
        <p14:creationId xmlns:p14="http://schemas.microsoft.com/office/powerpoint/2010/main" val="2867348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41FCFD1-7322-5C4D-9B43-2609C2FEADCD}"/>
              </a:ext>
            </a:extLst>
          </p:cNvPr>
          <p:cNvSpPr>
            <a:spLocks noGrp="1"/>
          </p:cNvSpPr>
          <p:nvPr>
            <p:ph type="sldNum" sz="quarter" idx="11"/>
          </p:nvPr>
        </p:nvSpPr>
        <p:spPr/>
        <p:txBody>
          <a:bodyPr/>
          <a:lstStyle/>
          <a:p>
            <a:fld id="{AA5FCFE5-FE56-4EF1-80A8-07776887C2A1}" type="slidenum">
              <a:rPr lang="ja-JP" altLang="en-US" smtClean="0"/>
              <a:pPr/>
              <a:t>10</a:t>
            </a:fld>
            <a:endParaRPr lang="ja-JP" altLang="en-US" dirty="0"/>
          </a:p>
        </p:txBody>
      </p:sp>
      <p:sp>
        <p:nvSpPr>
          <p:cNvPr id="8" name="タイトル 7">
            <a:extLst>
              <a:ext uri="{FF2B5EF4-FFF2-40B4-BE49-F238E27FC236}">
                <a16:creationId xmlns:a16="http://schemas.microsoft.com/office/drawing/2014/main" id="{25FC4A0D-5AE9-7E49-A072-8FD8F6DFF77A}"/>
              </a:ext>
            </a:extLst>
          </p:cNvPr>
          <p:cNvSpPr txBox="1">
            <a:spLocks noGrp="1"/>
          </p:cNvSpPr>
          <p:nvPr>
            <p:ph type="title"/>
          </p:nvPr>
        </p:nvSpPr>
        <p:spPr bwMode="gray">
          <a:xfrm>
            <a:off x="507000" y="100800"/>
            <a:ext cx="9072000" cy="651600"/>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a:latin typeface="Calibri" panose="020F0502020204030204" pitchFamily="34" charset="0"/>
              </a:rPr>
              <a:t>人権に関するリスク</a:t>
            </a:r>
            <a:r>
              <a:rPr lang="ja-JP" altLang="en-US" b="0" dirty="0">
                <a:latin typeface="Calibri" panose="020F0502020204030204" pitchFamily="34" charset="0"/>
              </a:rPr>
              <a:t>の全体像</a:t>
            </a:r>
          </a:p>
        </p:txBody>
      </p:sp>
      <p:cxnSp>
        <p:nvCxnSpPr>
          <p:cNvPr id="9" name="直線コネクタ 8">
            <a:extLst>
              <a:ext uri="{FF2B5EF4-FFF2-40B4-BE49-F238E27FC236}">
                <a16:creationId xmlns:a16="http://schemas.microsoft.com/office/drawing/2014/main" id="{9DC679EE-D978-6648-BECE-5958D0AC03EB}"/>
              </a:ext>
            </a:extLst>
          </p:cNvPr>
          <p:cNvCxnSpPr/>
          <p:nvPr/>
        </p:nvCxnSpPr>
        <p:spPr>
          <a:xfrm>
            <a:off x="314400" y="7754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プレースホルダー 5">
            <a:extLst>
              <a:ext uri="{FF2B5EF4-FFF2-40B4-BE49-F238E27FC236}">
                <a16:creationId xmlns:a16="http://schemas.microsoft.com/office/drawing/2014/main" id="{40061120-A9FA-0444-BB4F-14863BB740F0}"/>
              </a:ext>
            </a:extLst>
          </p:cNvPr>
          <p:cNvSpPr txBox="1">
            <a:spLocks/>
          </p:cNvSpPr>
          <p:nvPr/>
        </p:nvSpPr>
        <p:spPr bwMode="gray">
          <a:xfrm>
            <a:off x="400099" y="900458"/>
            <a:ext cx="9174667" cy="364139"/>
          </a:xfrm>
          <a:prstGeom prst="rect">
            <a:avLst/>
          </a:prstGeom>
          <a:ln>
            <a:solidFill>
              <a:schemeClr val="bg1">
                <a:lumMod val="65000"/>
              </a:schemeClr>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r>
              <a:rPr lang="ja-JP" altLang="en-US" b="0" dirty="0">
                <a:solidFill>
                  <a:schemeClr val="accent5">
                    <a:lumMod val="75000"/>
                  </a:schemeClr>
                </a:solidFill>
                <a:latin typeface="Calibri" panose="020F0502020204030204" pitchFamily="34" charset="0"/>
              </a:rPr>
              <a:t>企業が配慮すべき主要</a:t>
            </a:r>
            <a:r>
              <a:rPr lang="ja-JP" altLang="en-US" b="0">
                <a:solidFill>
                  <a:schemeClr val="accent5">
                    <a:lumMod val="75000"/>
                  </a:schemeClr>
                </a:solidFill>
                <a:latin typeface="Calibri" panose="020F0502020204030204" pitchFamily="34" charset="0"/>
              </a:rPr>
              <a:t>な人権及び企業活動に関連する人権に関するリスク</a:t>
            </a:r>
            <a:endParaRPr lang="ja-JP" altLang="en-US" b="0" dirty="0">
              <a:solidFill>
                <a:schemeClr val="accent5">
                  <a:lumMod val="75000"/>
                </a:schemeClr>
              </a:solidFill>
              <a:latin typeface="Calibri" panose="020F0502020204030204" pitchFamily="34" charset="0"/>
            </a:endParaRPr>
          </a:p>
        </p:txBody>
      </p:sp>
      <p:sp>
        <p:nvSpPr>
          <p:cNvPr id="23" name="フリーフォーム 22">
            <a:extLst>
              <a:ext uri="{FF2B5EF4-FFF2-40B4-BE49-F238E27FC236}">
                <a16:creationId xmlns:a16="http://schemas.microsoft.com/office/drawing/2014/main" id="{A6DACAB2-7929-9D4C-A8C4-40668F6D8FDD}"/>
              </a:ext>
            </a:extLst>
          </p:cNvPr>
          <p:cNvSpPr/>
          <p:nvPr/>
        </p:nvSpPr>
        <p:spPr bwMode="gray">
          <a:xfrm>
            <a:off x="589428" y="1715918"/>
            <a:ext cx="343492" cy="130096"/>
          </a:xfrm>
          <a:custGeom>
            <a:avLst/>
            <a:gdLst>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5760 w 506730"/>
              <a:gd name="connsiteY5" fmla="*/ 129540 h 247650"/>
              <a:gd name="connsiteX6" fmla="*/ 264795 w 506730"/>
              <a:gd name="connsiteY6" fmla="*/ 99060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5760 w 506730"/>
              <a:gd name="connsiteY5" fmla="*/ 129540 h 247650"/>
              <a:gd name="connsiteX6" fmla="*/ 259080 w 506730"/>
              <a:gd name="connsiteY6" fmla="*/ 104775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1950 w 506730"/>
              <a:gd name="connsiteY5" fmla="*/ 139065 h 247650"/>
              <a:gd name="connsiteX6" fmla="*/ 259080 w 506730"/>
              <a:gd name="connsiteY6" fmla="*/ 104775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1950 w 506730"/>
              <a:gd name="connsiteY5" fmla="*/ 139065 h 247650"/>
              <a:gd name="connsiteX6" fmla="*/ 251460 w 506730"/>
              <a:gd name="connsiteY6" fmla="*/ 116205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1950 w 506730"/>
              <a:gd name="connsiteY5" fmla="*/ 139065 h 247650"/>
              <a:gd name="connsiteX6" fmla="*/ 251460 w 506730"/>
              <a:gd name="connsiteY6" fmla="*/ 116205 h 247650"/>
              <a:gd name="connsiteX7" fmla="*/ 274320 w 506730"/>
              <a:gd name="connsiteY7" fmla="*/ 66675 h 247650"/>
              <a:gd name="connsiteX8" fmla="*/ 369570 w 506730"/>
              <a:gd name="connsiteY8" fmla="*/ 83820 h 247650"/>
              <a:gd name="connsiteX9" fmla="*/ 369570 w 506730"/>
              <a:gd name="connsiteY9" fmla="*/ 41910 h 247650"/>
              <a:gd name="connsiteX10" fmla="*/ 232410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0 w 497205"/>
              <a:gd name="connsiteY0" fmla="*/ 247650 h 247650"/>
              <a:gd name="connsiteX1" fmla="*/ 154305 w 497205"/>
              <a:gd name="connsiteY1" fmla="*/ 198120 h 247650"/>
              <a:gd name="connsiteX2" fmla="*/ 318135 w 497205"/>
              <a:gd name="connsiteY2" fmla="*/ 238125 h 247650"/>
              <a:gd name="connsiteX3" fmla="*/ 497205 w 497205"/>
              <a:gd name="connsiteY3" fmla="*/ 135255 h 247650"/>
              <a:gd name="connsiteX4" fmla="*/ 483870 w 497205"/>
              <a:gd name="connsiteY4" fmla="*/ 85725 h 247650"/>
              <a:gd name="connsiteX5" fmla="*/ 352425 w 497205"/>
              <a:gd name="connsiteY5" fmla="*/ 139065 h 247650"/>
              <a:gd name="connsiteX6" fmla="*/ 241935 w 497205"/>
              <a:gd name="connsiteY6" fmla="*/ 116205 h 247650"/>
              <a:gd name="connsiteX7" fmla="*/ 264795 w 497205"/>
              <a:gd name="connsiteY7" fmla="*/ 66675 h 247650"/>
              <a:gd name="connsiteX8" fmla="*/ 360045 w 497205"/>
              <a:gd name="connsiteY8" fmla="*/ 83820 h 247650"/>
              <a:gd name="connsiteX9" fmla="*/ 360045 w 497205"/>
              <a:gd name="connsiteY9" fmla="*/ 41910 h 247650"/>
              <a:gd name="connsiteX10" fmla="*/ 222885 w 497205"/>
              <a:gd name="connsiteY10" fmla="*/ 0 h 247650"/>
              <a:gd name="connsiteX11" fmla="*/ 104775 w 497205"/>
              <a:gd name="connsiteY11" fmla="*/ 34290 h 247650"/>
              <a:gd name="connsiteX12" fmla="*/ 1905 w 497205"/>
              <a:gd name="connsiteY12" fmla="*/ 110490 h 247650"/>
              <a:gd name="connsiteX13" fmla="*/ 0 w 497205"/>
              <a:gd name="connsiteY13" fmla="*/ 247650 h 247650"/>
              <a:gd name="connsiteX0" fmla="*/ 7620 w 504825"/>
              <a:gd name="connsiteY0" fmla="*/ 247650 h 247650"/>
              <a:gd name="connsiteX1" fmla="*/ 161925 w 504825"/>
              <a:gd name="connsiteY1" fmla="*/ 198120 h 247650"/>
              <a:gd name="connsiteX2" fmla="*/ 325755 w 504825"/>
              <a:gd name="connsiteY2" fmla="*/ 238125 h 247650"/>
              <a:gd name="connsiteX3" fmla="*/ 504825 w 504825"/>
              <a:gd name="connsiteY3" fmla="*/ 135255 h 247650"/>
              <a:gd name="connsiteX4" fmla="*/ 491490 w 504825"/>
              <a:gd name="connsiteY4" fmla="*/ 85725 h 247650"/>
              <a:gd name="connsiteX5" fmla="*/ 360045 w 504825"/>
              <a:gd name="connsiteY5" fmla="*/ 139065 h 247650"/>
              <a:gd name="connsiteX6" fmla="*/ 249555 w 504825"/>
              <a:gd name="connsiteY6" fmla="*/ 116205 h 247650"/>
              <a:gd name="connsiteX7" fmla="*/ 272415 w 504825"/>
              <a:gd name="connsiteY7" fmla="*/ 66675 h 247650"/>
              <a:gd name="connsiteX8" fmla="*/ 367665 w 504825"/>
              <a:gd name="connsiteY8" fmla="*/ 83820 h 247650"/>
              <a:gd name="connsiteX9" fmla="*/ 367665 w 504825"/>
              <a:gd name="connsiteY9" fmla="*/ 41910 h 247650"/>
              <a:gd name="connsiteX10" fmla="*/ 230505 w 504825"/>
              <a:gd name="connsiteY10" fmla="*/ 0 h 247650"/>
              <a:gd name="connsiteX11" fmla="*/ 112395 w 504825"/>
              <a:gd name="connsiteY11" fmla="*/ 34290 h 247650"/>
              <a:gd name="connsiteX12" fmla="*/ 0 w 504825"/>
              <a:gd name="connsiteY12" fmla="*/ 97155 h 247650"/>
              <a:gd name="connsiteX13" fmla="*/ 7620 w 504825"/>
              <a:gd name="connsiteY13" fmla="*/ 247650 h 247650"/>
              <a:gd name="connsiteX0" fmla="*/ 7620 w 504825"/>
              <a:gd name="connsiteY0" fmla="*/ 247650 h 247650"/>
              <a:gd name="connsiteX1" fmla="*/ 133350 w 504825"/>
              <a:gd name="connsiteY1" fmla="*/ 173355 h 247650"/>
              <a:gd name="connsiteX2" fmla="*/ 325755 w 504825"/>
              <a:gd name="connsiteY2" fmla="*/ 238125 h 247650"/>
              <a:gd name="connsiteX3" fmla="*/ 504825 w 504825"/>
              <a:gd name="connsiteY3" fmla="*/ 135255 h 247650"/>
              <a:gd name="connsiteX4" fmla="*/ 491490 w 504825"/>
              <a:gd name="connsiteY4" fmla="*/ 85725 h 247650"/>
              <a:gd name="connsiteX5" fmla="*/ 360045 w 504825"/>
              <a:gd name="connsiteY5" fmla="*/ 139065 h 247650"/>
              <a:gd name="connsiteX6" fmla="*/ 249555 w 504825"/>
              <a:gd name="connsiteY6" fmla="*/ 116205 h 247650"/>
              <a:gd name="connsiteX7" fmla="*/ 272415 w 504825"/>
              <a:gd name="connsiteY7" fmla="*/ 66675 h 247650"/>
              <a:gd name="connsiteX8" fmla="*/ 367665 w 504825"/>
              <a:gd name="connsiteY8" fmla="*/ 83820 h 247650"/>
              <a:gd name="connsiteX9" fmla="*/ 367665 w 504825"/>
              <a:gd name="connsiteY9" fmla="*/ 41910 h 247650"/>
              <a:gd name="connsiteX10" fmla="*/ 230505 w 504825"/>
              <a:gd name="connsiteY10" fmla="*/ 0 h 247650"/>
              <a:gd name="connsiteX11" fmla="*/ 112395 w 504825"/>
              <a:gd name="connsiteY11" fmla="*/ 34290 h 247650"/>
              <a:gd name="connsiteX12" fmla="*/ 0 w 504825"/>
              <a:gd name="connsiteY12" fmla="*/ 97155 h 247650"/>
              <a:gd name="connsiteX13" fmla="*/ 7620 w 504825"/>
              <a:gd name="connsiteY13" fmla="*/ 247650 h 247650"/>
              <a:gd name="connsiteX0" fmla="*/ 0 w 504825"/>
              <a:gd name="connsiteY0" fmla="*/ 243840 h 243840"/>
              <a:gd name="connsiteX1" fmla="*/ 133350 w 504825"/>
              <a:gd name="connsiteY1" fmla="*/ 173355 h 243840"/>
              <a:gd name="connsiteX2" fmla="*/ 325755 w 504825"/>
              <a:gd name="connsiteY2" fmla="*/ 238125 h 243840"/>
              <a:gd name="connsiteX3" fmla="*/ 504825 w 504825"/>
              <a:gd name="connsiteY3" fmla="*/ 135255 h 243840"/>
              <a:gd name="connsiteX4" fmla="*/ 491490 w 504825"/>
              <a:gd name="connsiteY4" fmla="*/ 85725 h 243840"/>
              <a:gd name="connsiteX5" fmla="*/ 360045 w 504825"/>
              <a:gd name="connsiteY5" fmla="*/ 139065 h 243840"/>
              <a:gd name="connsiteX6" fmla="*/ 249555 w 504825"/>
              <a:gd name="connsiteY6" fmla="*/ 116205 h 243840"/>
              <a:gd name="connsiteX7" fmla="*/ 272415 w 504825"/>
              <a:gd name="connsiteY7" fmla="*/ 66675 h 243840"/>
              <a:gd name="connsiteX8" fmla="*/ 367665 w 504825"/>
              <a:gd name="connsiteY8" fmla="*/ 83820 h 243840"/>
              <a:gd name="connsiteX9" fmla="*/ 367665 w 504825"/>
              <a:gd name="connsiteY9" fmla="*/ 41910 h 243840"/>
              <a:gd name="connsiteX10" fmla="*/ 230505 w 504825"/>
              <a:gd name="connsiteY10" fmla="*/ 0 h 243840"/>
              <a:gd name="connsiteX11" fmla="*/ 112395 w 504825"/>
              <a:gd name="connsiteY11" fmla="*/ 34290 h 243840"/>
              <a:gd name="connsiteX12" fmla="*/ 0 w 504825"/>
              <a:gd name="connsiteY12" fmla="*/ 97155 h 243840"/>
              <a:gd name="connsiteX13" fmla="*/ 0 w 504825"/>
              <a:gd name="connsiteY13" fmla="*/ 243840 h 243840"/>
              <a:gd name="connsiteX0" fmla="*/ 0 w 504825"/>
              <a:gd name="connsiteY0" fmla="*/ 243840 h 243840"/>
              <a:gd name="connsiteX1" fmla="*/ 133350 w 504825"/>
              <a:gd name="connsiteY1" fmla="*/ 173355 h 243840"/>
              <a:gd name="connsiteX2" fmla="*/ 325755 w 504825"/>
              <a:gd name="connsiteY2" fmla="*/ 238125 h 243840"/>
              <a:gd name="connsiteX3" fmla="*/ 504825 w 504825"/>
              <a:gd name="connsiteY3" fmla="*/ 135255 h 243840"/>
              <a:gd name="connsiteX4" fmla="*/ 491490 w 504825"/>
              <a:gd name="connsiteY4" fmla="*/ 85725 h 243840"/>
              <a:gd name="connsiteX5" fmla="*/ 360045 w 504825"/>
              <a:gd name="connsiteY5" fmla="*/ 139065 h 243840"/>
              <a:gd name="connsiteX6" fmla="*/ 249555 w 504825"/>
              <a:gd name="connsiteY6" fmla="*/ 116205 h 243840"/>
              <a:gd name="connsiteX7" fmla="*/ 272415 w 504825"/>
              <a:gd name="connsiteY7" fmla="*/ 66675 h 243840"/>
              <a:gd name="connsiteX8" fmla="*/ 367665 w 504825"/>
              <a:gd name="connsiteY8" fmla="*/ 83820 h 243840"/>
              <a:gd name="connsiteX9" fmla="*/ 367665 w 504825"/>
              <a:gd name="connsiteY9" fmla="*/ 41910 h 243840"/>
              <a:gd name="connsiteX10" fmla="*/ 230505 w 504825"/>
              <a:gd name="connsiteY10" fmla="*/ 0 h 243840"/>
              <a:gd name="connsiteX11" fmla="*/ 112395 w 504825"/>
              <a:gd name="connsiteY11" fmla="*/ 34290 h 243840"/>
              <a:gd name="connsiteX12" fmla="*/ 0 w 504825"/>
              <a:gd name="connsiteY12" fmla="*/ 97155 h 243840"/>
              <a:gd name="connsiteX13" fmla="*/ 0 w 504825"/>
              <a:gd name="connsiteY13"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112395 w 509270"/>
              <a:gd name="connsiteY11" fmla="*/ 34290 h 243840"/>
              <a:gd name="connsiteX12" fmla="*/ 0 w 509270"/>
              <a:gd name="connsiteY12" fmla="*/ 97155 h 243840"/>
              <a:gd name="connsiteX13" fmla="*/ 0 w 509270"/>
              <a:gd name="connsiteY13"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77190 w 509270"/>
              <a:gd name="connsiteY8" fmla="*/ 8763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54330 w 509270"/>
              <a:gd name="connsiteY5" fmla="*/ 139065 h 243840"/>
              <a:gd name="connsiteX6" fmla="*/ 249555 w 509270"/>
              <a:gd name="connsiteY6" fmla="*/ 116205 h 243840"/>
              <a:gd name="connsiteX7" fmla="*/ 272415 w 509270"/>
              <a:gd name="connsiteY7" fmla="*/ 66675 h 243840"/>
              <a:gd name="connsiteX8" fmla="*/ 377190 w 509270"/>
              <a:gd name="connsiteY8" fmla="*/ 8763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249555 w 509270"/>
              <a:gd name="connsiteY5" fmla="*/ 116205 h 243840"/>
              <a:gd name="connsiteX6" fmla="*/ 272415 w 509270"/>
              <a:gd name="connsiteY6" fmla="*/ 66675 h 243840"/>
              <a:gd name="connsiteX7" fmla="*/ 377190 w 509270"/>
              <a:gd name="connsiteY7" fmla="*/ 87630 h 243840"/>
              <a:gd name="connsiteX8" fmla="*/ 367665 w 509270"/>
              <a:gd name="connsiteY8" fmla="*/ 41910 h 243840"/>
              <a:gd name="connsiteX9" fmla="*/ 230505 w 509270"/>
              <a:gd name="connsiteY9" fmla="*/ 0 h 243840"/>
              <a:gd name="connsiteX10" fmla="*/ 0 w 509270"/>
              <a:gd name="connsiteY10" fmla="*/ 97155 h 243840"/>
              <a:gd name="connsiteX11" fmla="*/ 0 w 509270"/>
              <a:gd name="connsiteY11"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249555 w 509270"/>
              <a:gd name="connsiteY5" fmla="*/ 116205 h 243840"/>
              <a:gd name="connsiteX6" fmla="*/ 272415 w 509270"/>
              <a:gd name="connsiteY6" fmla="*/ 66675 h 243840"/>
              <a:gd name="connsiteX7" fmla="*/ 377190 w 509270"/>
              <a:gd name="connsiteY7" fmla="*/ 87630 h 243840"/>
              <a:gd name="connsiteX8" fmla="*/ 367665 w 509270"/>
              <a:gd name="connsiteY8" fmla="*/ 41910 h 243840"/>
              <a:gd name="connsiteX9" fmla="*/ 230505 w 509270"/>
              <a:gd name="connsiteY9" fmla="*/ 0 h 243840"/>
              <a:gd name="connsiteX10" fmla="*/ 0 w 509270"/>
              <a:gd name="connsiteY10" fmla="*/ 97155 h 243840"/>
              <a:gd name="connsiteX11" fmla="*/ 0 w 509270"/>
              <a:gd name="connsiteY11"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249555 w 509270"/>
              <a:gd name="connsiteY5" fmla="*/ 116205 h 243840"/>
              <a:gd name="connsiteX6" fmla="*/ 272415 w 509270"/>
              <a:gd name="connsiteY6" fmla="*/ 66675 h 243840"/>
              <a:gd name="connsiteX7" fmla="*/ 377190 w 509270"/>
              <a:gd name="connsiteY7" fmla="*/ 87630 h 243840"/>
              <a:gd name="connsiteX8" fmla="*/ 367665 w 509270"/>
              <a:gd name="connsiteY8" fmla="*/ 41910 h 243840"/>
              <a:gd name="connsiteX9" fmla="*/ 230505 w 509270"/>
              <a:gd name="connsiteY9" fmla="*/ 0 h 243840"/>
              <a:gd name="connsiteX10" fmla="*/ 0 w 509270"/>
              <a:gd name="connsiteY10" fmla="*/ 97155 h 243840"/>
              <a:gd name="connsiteX11" fmla="*/ 0 w 509270"/>
              <a:gd name="connsiteY11" fmla="*/ 243840 h 243840"/>
              <a:gd name="connsiteX0" fmla="*/ 0 w 515439"/>
              <a:gd name="connsiteY0" fmla="*/ 243840 h 243840"/>
              <a:gd name="connsiteX1" fmla="*/ 133350 w 515439"/>
              <a:gd name="connsiteY1" fmla="*/ 173355 h 243840"/>
              <a:gd name="connsiteX2" fmla="*/ 325755 w 515439"/>
              <a:gd name="connsiteY2" fmla="*/ 238125 h 243840"/>
              <a:gd name="connsiteX3" fmla="*/ 512445 w 515439"/>
              <a:gd name="connsiteY3" fmla="*/ 135255 h 243840"/>
              <a:gd name="connsiteX4" fmla="*/ 491490 w 515439"/>
              <a:gd name="connsiteY4" fmla="*/ 85725 h 243840"/>
              <a:gd name="connsiteX5" fmla="*/ 249555 w 515439"/>
              <a:gd name="connsiteY5" fmla="*/ 116205 h 243840"/>
              <a:gd name="connsiteX6" fmla="*/ 272415 w 515439"/>
              <a:gd name="connsiteY6" fmla="*/ 66675 h 243840"/>
              <a:gd name="connsiteX7" fmla="*/ 377190 w 515439"/>
              <a:gd name="connsiteY7" fmla="*/ 87630 h 243840"/>
              <a:gd name="connsiteX8" fmla="*/ 367665 w 515439"/>
              <a:gd name="connsiteY8" fmla="*/ 41910 h 243840"/>
              <a:gd name="connsiteX9" fmla="*/ 230505 w 515439"/>
              <a:gd name="connsiteY9" fmla="*/ 0 h 243840"/>
              <a:gd name="connsiteX10" fmla="*/ 0 w 515439"/>
              <a:gd name="connsiteY10" fmla="*/ 97155 h 243840"/>
              <a:gd name="connsiteX11" fmla="*/ 0 w 515439"/>
              <a:gd name="connsiteY11"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1905 w 515439"/>
              <a:gd name="connsiteY0" fmla="*/ 251460 h 251460"/>
              <a:gd name="connsiteX1" fmla="*/ 133350 w 515439"/>
              <a:gd name="connsiteY1" fmla="*/ 173355 h 251460"/>
              <a:gd name="connsiteX2" fmla="*/ 512445 w 515439"/>
              <a:gd name="connsiteY2" fmla="*/ 135255 h 251460"/>
              <a:gd name="connsiteX3" fmla="*/ 491490 w 515439"/>
              <a:gd name="connsiteY3" fmla="*/ 85725 h 251460"/>
              <a:gd name="connsiteX4" fmla="*/ 249555 w 515439"/>
              <a:gd name="connsiteY4" fmla="*/ 116205 h 251460"/>
              <a:gd name="connsiteX5" fmla="*/ 272415 w 515439"/>
              <a:gd name="connsiteY5" fmla="*/ 66675 h 251460"/>
              <a:gd name="connsiteX6" fmla="*/ 377190 w 515439"/>
              <a:gd name="connsiteY6" fmla="*/ 87630 h 251460"/>
              <a:gd name="connsiteX7" fmla="*/ 367665 w 515439"/>
              <a:gd name="connsiteY7" fmla="*/ 41910 h 251460"/>
              <a:gd name="connsiteX8" fmla="*/ 230505 w 515439"/>
              <a:gd name="connsiteY8" fmla="*/ 0 h 251460"/>
              <a:gd name="connsiteX9" fmla="*/ 0 w 515439"/>
              <a:gd name="connsiteY9" fmla="*/ 97155 h 251460"/>
              <a:gd name="connsiteX10" fmla="*/ 1905 w 515439"/>
              <a:gd name="connsiteY10" fmla="*/ 25146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439" h="251460">
                <a:moveTo>
                  <a:pt x="1905" y="251460"/>
                </a:moveTo>
                <a:lnTo>
                  <a:pt x="133350" y="173355"/>
                </a:lnTo>
                <a:cubicBezTo>
                  <a:pt x="318770" y="297815"/>
                  <a:pt x="359410" y="212725"/>
                  <a:pt x="512445" y="135255"/>
                </a:cubicBezTo>
                <a:cubicBezTo>
                  <a:pt x="521335" y="116840"/>
                  <a:pt x="509270" y="96520"/>
                  <a:pt x="491490" y="85725"/>
                </a:cubicBezTo>
                <a:cubicBezTo>
                  <a:pt x="391795" y="126365"/>
                  <a:pt x="335915" y="168910"/>
                  <a:pt x="249555" y="116205"/>
                </a:cubicBezTo>
                <a:cubicBezTo>
                  <a:pt x="240030" y="92075"/>
                  <a:pt x="251460" y="77470"/>
                  <a:pt x="272415" y="66675"/>
                </a:cubicBezTo>
                <a:lnTo>
                  <a:pt x="377190" y="87630"/>
                </a:lnTo>
                <a:cubicBezTo>
                  <a:pt x="382905" y="73660"/>
                  <a:pt x="382905" y="59690"/>
                  <a:pt x="367665" y="41910"/>
                </a:cubicBezTo>
                <a:cubicBezTo>
                  <a:pt x="321945" y="27940"/>
                  <a:pt x="287655" y="6350"/>
                  <a:pt x="230505" y="0"/>
                </a:cubicBezTo>
                <a:cubicBezTo>
                  <a:pt x="155575" y="13335"/>
                  <a:pt x="105410" y="24765"/>
                  <a:pt x="0" y="97155"/>
                </a:cubicBezTo>
                <a:lnTo>
                  <a:pt x="1905" y="251460"/>
                </a:lnTo>
                <a:close/>
              </a:path>
            </a:pathLst>
          </a:cu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050" baseline="0" dirty="0">
              <a:latin typeface="Calibri" panose="020F0502020204030204" pitchFamily="34" charset="0"/>
              <a:cs typeface="Calibri" panose="020F0502020204030204" pitchFamily="34" charset="0"/>
            </a:endParaRPr>
          </a:p>
        </p:txBody>
      </p:sp>
      <p:sp>
        <p:nvSpPr>
          <p:cNvPr id="31" name="フリーフォーム 30">
            <a:extLst>
              <a:ext uri="{FF2B5EF4-FFF2-40B4-BE49-F238E27FC236}">
                <a16:creationId xmlns:a16="http://schemas.microsoft.com/office/drawing/2014/main" id="{2C838A6F-A61F-EA4A-9438-966EC8E5A976}"/>
              </a:ext>
            </a:extLst>
          </p:cNvPr>
          <p:cNvSpPr/>
          <p:nvPr/>
        </p:nvSpPr>
        <p:spPr bwMode="gray">
          <a:xfrm>
            <a:off x="787444" y="2913273"/>
            <a:ext cx="216781" cy="207386"/>
          </a:xfrm>
          <a:custGeom>
            <a:avLst/>
            <a:gdLst>
              <a:gd name="connsiteX0" fmla="*/ 126813 w 267687"/>
              <a:gd name="connsiteY0" fmla="*/ 223467 h 477092"/>
              <a:gd name="connsiteX1" fmla="*/ 140874 w 267687"/>
              <a:gd name="connsiteY1" fmla="*/ 223467 h 477092"/>
              <a:gd name="connsiteX2" fmla="*/ 267687 w 267687"/>
              <a:gd name="connsiteY2" fmla="*/ 350280 h 477092"/>
              <a:gd name="connsiteX3" fmla="*/ 267686 w 267687"/>
              <a:gd name="connsiteY3" fmla="*/ 477092 h 477092"/>
              <a:gd name="connsiteX4" fmla="*/ 0 w 267687"/>
              <a:gd name="connsiteY4" fmla="*/ 477092 h 477092"/>
              <a:gd name="connsiteX5" fmla="*/ 0 w 267687"/>
              <a:gd name="connsiteY5" fmla="*/ 350280 h 477092"/>
              <a:gd name="connsiteX6" fmla="*/ 126813 w 267687"/>
              <a:gd name="connsiteY6" fmla="*/ 223467 h 477092"/>
              <a:gd name="connsiteX7" fmla="*/ 30294 w 267687"/>
              <a:gd name="connsiteY7" fmla="*/ 88592 h 477092"/>
              <a:gd name="connsiteX8" fmla="*/ 238378 w 267687"/>
              <a:gd name="connsiteY8" fmla="*/ 88592 h 477092"/>
              <a:gd name="connsiteX9" fmla="*/ 242286 w 267687"/>
              <a:gd name="connsiteY9" fmla="*/ 107950 h 477092"/>
              <a:gd name="connsiteX10" fmla="*/ 134336 w 267687"/>
              <a:gd name="connsiteY10" fmla="*/ 215900 h 477092"/>
              <a:gd name="connsiteX11" fmla="*/ 26386 w 267687"/>
              <a:gd name="connsiteY11" fmla="*/ 107950 h 477092"/>
              <a:gd name="connsiteX12" fmla="*/ 134336 w 267687"/>
              <a:gd name="connsiteY12" fmla="*/ 0 h 477092"/>
              <a:gd name="connsiteX13" fmla="*/ 233803 w 267687"/>
              <a:gd name="connsiteY13" fmla="*/ 65931 h 477092"/>
              <a:gd name="connsiteX14" fmla="*/ 236197 w 267687"/>
              <a:gd name="connsiteY14" fmla="*/ 77792 h 477092"/>
              <a:gd name="connsiteX15" fmla="*/ 32475 w 267687"/>
              <a:gd name="connsiteY15" fmla="*/ 77792 h 477092"/>
              <a:gd name="connsiteX16" fmla="*/ 34869 w 267687"/>
              <a:gd name="connsiteY16" fmla="*/ 65931 h 477092"/>
              <a:gd name="connsiteX17" fmla="*/ 134336 w 267687"/>
              <a:gd name="connsiteY17" fmla="*/ 0 h 477092"/>
              <a:gd name="connsiteX0" fmla="*/ 126813 w 267687"/>
              <a:gd name="connsiteY0" fmla="*/ 223467 h 477092"/>
              <a:gd name="connsiteX1" fmla="*/ 131591 w 267687"/>
              <a:gd name="connsiteY1" fmla="*/ 10259 h 477092"/>
              <a:gd name="connsiteX2" fmla="*/ 140874 w 267687"/>
              <a:gd name="connsiteY2" fmla="*/ 223467 h 477092"/>
              <a:gd name="connsiteX3" fmla="*/ 267687 w 267687"/>
              <a:gd name="connsiteY3" fmla="*/ 350280 h 477092"/>
              <a:gd name="connsiteX4" fmla="*/ 267686 w 267687"/>
              <a:gd name="connsiteY4" fmla="*/ 477092 h 477092"/>
              <a:gd name="connsiteX5" fmla="*/ 0 w 267687"/>
              <a:gd name="connsiteY5" fmla="*/ 477092 h 477092"/>
              <a:gd name="connsiteX6" fmla="*/ 0 w 267687"/>
              <a:gd name="connsiteY6" fmla="*/ 350280 h 477092"/>
              <a:gd name="connsiteX7" fmla="*/ 126813 w 267687"/>
              <a:gd name="connsiteY7" fmla="*/ 223467 h 477092"/>
              <a:gd name="connsiteX8" fmla="*/ 30294 w 267687"/>
              <a:gd name="connsiteY8" fmla="*/ 88592 h 477092"/>
              <a:gd name="connsiteX9" fmla="*/ 238378 w 267687"/>
              <a:gd name="connsiteY9" fmla="*/ 88592 h 477092"/>
              <a:gd name="connsiteX10" fmla="*/ 242286 w 267687"/>
              <a:gd name="connsiteY10" fmla="*/ 107950 h 477092"/>
              <a:gd name="connsiteX11" fmla="*/ 134336 w 267687"/>
              <a:gd name="connsiteY11" fmla="*/ 215900 h 477092"/>
              <a:gd name="connsiteX12" fmla="*/ 26386 w 267687"/>
              <a:gd name="connsiteY12" fmla="*/ 107950 h 477092"/>
              <a:gd name="connsiteX13" fmla="*/ 30294 w 267687"/>
              <a:gd name="connsiteY13" fmla="*/ 88592 h 477092"/>
              <a:gd name="connsiteX14" fmla="*/ 134336 w 267687"/>
              <a:gd name="connsiteY14" fmla="*/ 0 h 477092"/>
              <a:gd name="connsiteX15" fmla="*/ 233803 w 267687"/>
              <a:gd name="connsiteY15" fmla="*/ 65931 h 477092"/>
              <a:gd name="connsiteX16" fmla="*/ 236197 w 267687"/>
              <a:gd name="connsiteY16" fmla="*/ 77792 h 477092"/>
              <a:gd name="connsiteX17" fmla="*/ 32475 w 267687"/>
              <a:gd name="connsiteY17" fmla="*/ 77792 h 477092"/>
              <a:gd name="connsiteX18" fmla="*/ 34869 w 267687"/>
              <a:gd name="connsiteY18" fmla="*/ 65931 h 477092"/>
              <a:gd name="connsiteX19" fmla="*/ 134336 w 267687"/>
              <a:gd name="connsiteY19" fmla="*/ 0 h 477092"/>
              <a:gd name="connsiteX0" fmla="*/ 126813 w 267687"/>
              <a:gd name="connsiteY0" fmla="*/ 223467 h 477092"/>
              <a:gd name="connsiteX1" fmla="*/ 137941 w 267687"/>
              <a:gd name="connsiteY1" fmla="*/ 3909 h 477092"/>
              <a:gd name="connsiteX2" fmla="*/ 131591 w 267687"/>
              <a:gd name="connsiteY2" fmla="*/ 10259 h 477092"/>
              <a:gd name="connsiteX3" fmla="*/ 140874 w 267687"/>
              <a:gd name="connsiteY3" fmla="*/ 223467 h 477092"/>
              <a:gd name="connsiteX4" fmla="*/ 267687 w 267687"/>
              <a:gd name="connsiteY4" fmla="*/ 350280 h 477092"/>
              <a:gd name="connsiteX5" fmla="*/ 267686 w 267687"/>
              <a:gd name="connsiteY5" fmla="*/ 477092 h 477092"/>
              <a:gd name="connsiteX6" fmla="*/ 0 w 267687"/>
              <a:gd name="connsiteY6" fmla="*/ 477092 h 477092"/>
              <a:gd name="connsiteX7" fmla="*/ 0 w 267687"/>
              <a:gd name="connsiteY7" fmla="*/ 350280 h 477092"/>
              <a:gd name="connsiteX8" fmla="*/ 126813 w 267687"/>
              <a:gd name="connsiteY8" fmla="*/ 223467 h 477092"/>
              <a:gd name="connsiteX9" fmla="*/ 30294 w 267687"/>
              <a:gd name="connsiteY9" fmla="*/ 88592 h 477092"/>
              <a:gd name="connsiteX10" fmla="*/ 238378 w 267687"/>
              <a:gd name="connsiteY10" fmla="*/ 88592 h 477092"/>
              <a:gd name="connsiteX11" fmla="*/ 242286 w 267687"/>
              <a:gd name="connsiteY11" fmla="*/ 107950 h 477092"/>
              <a:gd name="connsiteX12" fmla="*/ 134336 w 267687"/>
              <a:gd name="connsiteY12" fmla="*/ 215900 h 477092"/>
              <a:gd name="connsiteX13" fmla="*/ 26386 w 267687"/>
              <a:gd name="connsiteY13" fmla="*/ 107950 h 477092"/>
              <a:gd name="connsiteX14" fmla="*/ 30294 w 267687"/>
              <a:gd name="connsiteY14" fmla="*/ 88592 h 477092"/>
              <a:gd name="connsiteX15" fmla="*/ 134336 w 267687"/>
              <a:gd name="connsiteY15" fmla="*/ 0 h 477092"/>
              <a:gd name="connsiteX16" fmla="*/ 233803 w 267687"/>
              <a:gd name="connsiteY16" fmla="*/ 65931 h 477092"/>
              <a:gd name="connsiteX17" fmla="*/ 236197 w 267687"/>
              <a:gd name="connsiteY17" fmla="*/ 77792 h 477092"/>
              <a:gd name="connsiteX18" fmla="*/ 32475 w 267687"/>
              <a:gd name="connsiteY18" fmla="*/ 77792 h 477092"/>
              <a:gd name="connsiteX19" fmla="*/ 34869 w 267687"/>
              <a:gd name="connsiteY19" fmla="*/ 65931 h 477092"/>
              <a:gd name="connsiteX20" fmla="*/ 134336 w 267687"/>
              <a:gd name="connsiteY20" fmla="*/ 0 h 477092"/>
              <a:gd name="connsiteX0" fmla="*/ 126813 w 267687"/>
              <a:gd name="connsiteY0" fmla="*/ 219558 h 473183"/>
              <a:gd name="connsiteX1" fmla="*/ 137941 w 267687"/>
              <a:gd name="connsiteY1" fmla="*/ 0 h 473183"/>
              <a:gd name="connsiteX2" fmla="*/ 131591 w 267687"/>
              <a:gd name="connsiteY2" fmla="*/ 6350 h 473183"/>
              <a:gd name="connsiteX3" fmla="*/ 140874 w 267687"/>
              <a:gd name="connsiteY3" fmla="*/ 219558 h 473183"/>
              <a:gd name="connsiteX4" fmla="*/ 267687 w 267687"/>
              <a:gd name="connsiteY4" fmla="*/ 346371 h 473183"/>
              <a:gd name="connsiteX5" fmla="*/ 267686 w 267687"/>
              <a:gd name="connsiteY5" fmla="*/ 473183 h 473183"/>
              <a:gd name="connsiteX6" fmla="*/ 0 w 267687"/>
              <a:gd name="connsiteY6" fmla="*/ 473183 h 473183"/>
              <a:gd name="connsiteX7" fmla="*/ 0 w 267687"/>
              <a:gd name="connsiteY7" fmla="*/ 346371 h 473183"/>
              <a:gd name="connsiteX8" fmla="*/ 126813 w 267687"/>
              <a:gd name="connsiteY8" fmla="*/ 219558 h 473183"/>
              <a:gd name="connsiteX9" fmla="*/ 30294 w 267687"/>
              <a:gd name="connsiteY9" fmla="*/ 84683 h 473183"/>
              <a:gd name="connsiteX10" fmla="*/ 238378 w 267687"/>
              <a:gd name="connsiteY10" fmla="*/ 84683 h 473183"/>
              <a:gd name="connsiteX11" fmla="*/ 242286 w 267687"/>
              <a:gd name="connsiteY11" fmla="*/ 104041 h 473183"/>
              <a:gd name="connsiteX12" fmla="*/ 134336 w 267687"/>
              <a:gd name="connsiteY12" fmla="*/ 211991 h 473183"/>
              <a:gd name="connsiteX13" fmla="*/ 26386 w 267687"/>
              <a:gd name="connsiteY13" fmla="*/ 104041 h 473183"/>
              <a:gd name="connsiteX14" fmla="*/ 30294 w 267687"/>
              <a:gd name="connsiteY14" fmla="*/ 84683 h 473183"/>
              <a:gd name="connsiteX15" fmla="*/ 34869 w 267687"/>
              <a:gd name="connsiteY15" fmla="*/ 62022 h 473183"/>
              <a:gd name="connsiteX16" fmla="*/ 233803 w 267687"/>
              <a:gd name="connsiteY16" fmla="*/ 62022 h 473183"/>
              <a:gd name="connsiteX17" fmla="*/ 236197 w 267687"/>
              <a:gd name="connsiteY17" fmla="*/ 73883 h 473183"/>
              <a:gd name="connsiteX18" fmla="*/ 32475 w 267687"/>
              <a:gd name="connsiteY18" fmla="*/ 73883 h 473183"/>
              <a:gd name="connsiteX19" fmla="*/ 34869 w 267687"/>
              <a:gd name="connsiteY19" fmla="*/ 62022 h 473183"/>
              <a:gd name="connsiteX0" fmla="*/ 126813 w 267687"/>
              <a:gd name="connsiteY0" fmla="*/ 219558 h 473183"/>
              <a:gd name="connsiteX1" fmla="*/ 137941 w 267687"/>
              <a:gd name="connsiteY1" fmla="*/ 0 h 473183"/>
              <a:gd name="connsiteX2" fmla="*/ 140874 w 267687"/>
              <a:gd name="connsiteY2" fmla="*/ 219558 h 473183"/>
              <a:gd name="connsiteX3" fmla="*/ 267687 w 267687"/>
              <a:gd name="connsiteY3" fmla="*/ 346371 h 473183"/>
              <a:gd name="connsiteX4" fmla="*/ 267686 w 267687"/>
              <a:gd name="connsiteY4" fmla="*/ 473183 h 473183"/>
              <a:gd name="connsiteX5" fmla="*/ 0 w 267687"/>
              <a:gd name="connsiteY5" fmla="*/ 473183 h 473183"/>
              <a:gd name="connsiteX6" fmla="*/ 0 w 267687"/>
              <a:gd name="connsiteY6" fmla="*/ 346371 h 473183"/>
              <a:gd name="connsiteX7" fmla="*/ 126813 w 267687"/>
              <a:gd name="connsiteY7" fmla="*/ 219558 h 473183"/>
              <a:gd name="connsiteX8" fmla="*/ 30294 w 267687"/>
              <a:gd name="connsiteY8" fmla="*/ 84683 h 473183"/>
              <a:gd name="connsiteX9" fmla="*/ 238378 w 267687"/>
              <a:gd name="connsiteY9" fmla="*/ 84683 h 473183"/>
              <a:gd name="connsiteX10" fmla="*/ 242286 w 267687"/>
              <a:gd name="connsiteY10" fmla="*/ 104041 h 473183"/>
              <a:gd name="connsiteX11" fmla="*/ 134336 w 267687"/>
              <a:gd name="connsiteY11" fmla="*/ 211991 h 473183"/>
              <a:gd name="connsiteX12" fmla="*/ 26386 w 267687"/>
              <a:gd name="connsiteY12" fmla="*/ 104041 h 473183"/>
              <a:gd name="connsiteX13" fmla="*/ 30294 w 267687"/>
              <a:gd name="connsiteY13" fmla="*/ 84683 h 473183"/>
              <a:gd name="connsiteX14" fmla="*/ 34869 w 267687"/>
              <a:gd name="connsiteY14" fmla="*/ 62022 h 473183"/>
              <a:gd name="connsiteX15" fmla="*/ 233803 w 267687"/>
              <a:gd name="connsiteY15" fmla="*/ 62022 h 473183"/>
              <a:gd name="connsiteX16" fmla="*/ 236197 w 267687"/>
              <a:gd name="connsiteY16" fmla="*/ 73883 h 473183"/>
              <a:gd name="connsiteX17" fmla="*/ 32475 w 267687"/>
              <a:gd name="connsiteY17" fmla="*/ 73883 h 473183"/>
              <a:gd name="connsiteX18" fmla="*/ 34869 w 267687"/>
              <a:gd name="connsiteY18" fmla="*/ 62022 h 473183"/>
              <a:gd name="connsiteX0" fmla="*/ 126813 w 267687"/>
              <a:gd name="connsiteY0" fmla="*/ 159019 h 412644"/>
              <a:gd name="connsiteX1" fmla="*/ 140874 w 267687"/>
              <a:gd name="connsiteY1" fmla="*/ 159019 h 412644"/>
              <a:gd name="connsiteX2" fmla="*/ 267687 w 267687"/>
              <a:gd name="connsiteY2" fmla="*/ 285832 h 412644"/>
              <a:gd name="connsiteX3" fmla="*/ 267686 w 267687"/>
              <a:gd name="connsiteY3" fmla="*/ 412644 h 412644"/>
              <a:gd name="connsiteX4" fmla="*/ 0 w 267687"/>
              <a:gd name="connsiteY4" fmla="*/ 412644 h 412644"/>
              <a:gd name="connsiteX5" fmla="*/ 0 w 267687"/>
              <a:gd name="connsiteY5" fmla="*/ 285832 h 412644"/>
              <a:gd name="connsiteX6" fmla="*/ 126813 w 267687"/>
              <a:gd name="connsiteY6" fmla="*/ 159019 h 412644"/>
              <a:gd name="connsiteX7" fmla="*/ 30294 w 267687"/>
              <a:gd name="connsiteY7" fmla="*/ 24144 h 412644"/>
              <a:gd name="connsiteX8" fmla="*/ 238378 w 267687"/>
              <a:gd name="connsiteY8" fmla="*/ 24144 h 412644"/>
              <a:gd name="connsiteX9" fmla="*/ 242286 w 267687"/>
              <a:gd name="connsiteY9" fmla="*/ 43502 h 412644"/>
              <a:gd name="connsiteX10" fmla="*/ 134336 w 267687"/>
              <a:gd name="connsiteY10" fmla="*/ 151452 h 412644"/>
              <a:gd name="connsiteX11" fmla="*/ 26386 w 267687"/>
              <a:gd name="connsiteY11" fmla="*/ 43502 h 412644"/>
              <a:gd name="connsiteX12" fmla="*/ 30294 w 267687"/>
              <a:gd name="connsiteY12" fmla="*/ 24144 h 412644"/>
              <a:gd name="connsiteX13" fmla="*/ 34869 w 267687"/>
              <a:gd name="connsiteY13" fmla="*/ 1483 h 412644"/>
              <a:gd name="connsiteX14" fmla="*/ 233803 w 267687"/>
              <a:gd name="connsiteY14" fmla="*/ 1483 h 412644"/>
              <a:gd name="connsiteX15" fmla="*/ 236197 w 267687"/>
              <a:gd name="connsiteY15" fmla="*/ 13344 h 412644"/>
              <a:gd name="connsiteX16" fmla="*/ 32475 w 267687"/>
              <a:gd name="connsiteY16" fmla="*/ 13344 h 412644"/>
              <a:gd name="connsiteX17" fmla="*/ 34869 w 267687"/>
              <a:gd name="connsiteY17" fmla="*/ 1483 h 412644"/>
              <a:gd name="connsiteX0" fmla="*/ 126813 w 267687"/>
              <a:gd name="connsiteY0" fmla="*/ 157536 h 411161"/>
              <a:gd name="connsiteX1" fmla="*/ 140874 w 267687"/>
              <a:gd name="connsiteY1" fmla="*/ 157536 h 411161"/>
              <a:gd name="connsiteX2" fmla="*/ 267687 w 267687"/>
              <a:gd name="connsiteY2" fmla="*/ 284349 h 411161"/>
              <a:gd name="connsiteX3" fmla="*/ 267686 w 267687"/>
              <a:gd name="connsiteY3" fmla="*/ 411161 h 411161"/>
              <a:gd name="connsiteX4" fmla="*/ 0 w 267687"/>
              <a:gd name="connsiteY4" fmla="*/ 411161 h 411161"/>
              <a:gd name="connsiteX5" fmla="*/ 0 w 267687"/>
              <a:gd name="connsiteY5" fmla="*/ 284349 h 411161"/>
              <a:gd name="connsiteX6" fmla="*/ 126813 w 267687"/>
              <a:gd name="connsiteY6" fmla="*/ 157536 h 411161"/>
              <a:gd name="connsiteX7" fmla="*/ 30294 w 267687"/>
              <a:gd name="connsiteY7" fmla="*/ 22661 h 411161"/>
              <a:gd name="connsiteX8" fmla="*/ 238378 w 267687"/>
              <a:gd name="connsiteY8" fmla="*/ 22661 h 411161"/>
              <a:gd name="connsiteX9" fmla="*/ 242286 w 267687"/>
              <a:gd name="connsiteY9" fmla="*/ 42019 h 411161"/>
              <a:gd name="connsiteX10" fmla="*/ 134336 w 267687"/>
              <a:gd name="connsiteY10" fmla="*/ 149969 h 411161"/>
              <a:gd name="connsiteX11" fmla="*/ 26386 w 267687"/>
              <a:gd name="connsiteY11" fmla="*/ 42019 h 411161"/>
              <a:gd name="connsiteX12" fmla="*/ 30294 w 267687"/>
              <a:gd name="connsiteY12" fmla="*/ 22661 h 411161"/>
              <a:gd name="connsiteX13" fmla="*/ 32475 w 267687"/>
              <a:gd name="connsiteY13" fmla="*/ 11861 h 411161"/>
              <a:gd name="connsiteX14" fmla="*/ 233803 w 267687"/>
              <a:gd name="connsiteY14" fmla="*/ 0 h 411161"/>
              <a:gd name="connsiteX15" fmla="*/ 236197 w 267687"/>
              <a:gd name="connsiteY15" fmla="*/ 11861 h 411161"/>
              <a:gd name="connsiteX16" fmla="*/ 32475 w 267687"/>
              <a:gd name="connsiteY16" fmla="*/ 11861 h 411161"/>
              <a:gd name="connsiteX0" fmla="*/ 126813 w 267687"/>
              <a:gd name="connsiteY0" fmla="*/ 157536 h 411161"/>
              <a:gd name="connsiteX1" fmla="*/ 140874 w 267687"/>
              <a:gd name="connsiteY1" fmla="*/ 157536 h 411161"/>
              <a:gd name="connsiteX2" fmla="*/ 267687 w 267687"/>
              <a:gd name="connsiteY2" fmla="*/ 284349 h 411161"/>
              <a:gd name="connsiteX3" fmla="*/ 267686 w 267687"/>
              <a:gd name="connsiteY3" fmla="*/ 411161 h 411161"/>
              <a:gd name="connsiteX4" fmla="*/ 0 w 267687"/>
              <a:gd name="connsiteY4" fmla="*/ 411161 h 411161"/>
              <a:gd name="connsiteX5" fmla="*/ 0 w 267687"/>
              <a:gd name="connsiteY5" fmla="*/ 284349 h 411161"/>
              <a:gd name="connsiteX6" fmla="*/ 126813 w 267687"/>
              <a:gd name="connsiteY6" fmla="*/ 157536 h 411161"/>
              <a:gd name="connsiteX7" fmla="*/ 30294 w 267687"/>
              <a:gd name="connsiteY7" fmla="*/ 22661 h 411161"/>
              <a:gd name="connsiteX8" fmla="*/ 238378 w 267687"/>
              <a:gd name="connsiteY8" fmla="*/ 22661 h 411161"/>
              <a:gd name="connsiteX9" fmla="*/ 242286 w 267687"/>
              <a:gd name="connsiteY9" fmla="*/ 42019 h 411161"/>
              <a:gd name="connsiteX10" fmla="*/ 134336 w 267687"/>
              <a:gd name="connsiteY10" fmla="*/ 149969 h 411161"/>
              <a:gd name="connsiteX11" fmla="*/ 26386 w 267687"/>
              <a:gd name="connsiteY11" fmla="*/ 42019 h 411161"/>
              <a:gd name="connsiteX12" fmla="*/ 30294 w 267687"/>
              <a:gd name="connsiteY12" fmla="*/ 22661 h 411161"/>
              <a:gd name="connsiteX13" fmla="*/ 236197 w 267687"/>
              <a:gd name="connsiteY13" fmla="*/ 11861 h 411161"/>
              <a:gd name="connsiteX14" fmla="*/ 233803 w 267687"/>
              <a:gd name="connsiteY14" fmla="*/ 0 h 411161"/>
              <a:gd name="connsiteX15" fmla="*/ 236197 w 267687"/>
              <a:gd name="connsiteY15" fmla="*/ 11861 h 411161"/>
              <a:gd name="connsiteX0" fmla="*/ 126813 w 267687"/>
              <a:gd name="connsiteY0" fmla="*/ 134875 h 388500"/>
              <a:gd name="connsiteX1" fmla="*/ 140874 w 267687"/>
              <a:gd name="connsiteY1" fmla="*/ 134875 h 388500"/>
              <a:gd name="connsiteX2" fmla="*/ 267687 w 267687"/>
              <a:gd name="connsiteY2" fmla="*/ 261688 h 388500"/>
              <a:gd name="connsiteX3" fmla="*/ 267686 w 267687"/>
              <a:gd name="connsiteY3" fmla="*/ 388500 h 388500"/>
              <a:gd name="connsiteX4" fmla="*/ 0 w 267687"/>
              <a:gd name="connsiteY4" fmla="*/ 388500 h 388500"/>
              <a:gd name="connsiteX5" fmla="*/ 0 w 267687"/>
              <a:gd name="connsiteY5" fmla="*/ 261688 h 388500"/>
              <a:gd name="connsiteX6" fmla="*/ 126813 w 267687"/>
              <a:gd name="connsiteY6" fmla="*/ 134875 h 388500"/>
              <a:gd name="connsiteX7" fmla="*/ 30294 w 267687"/>
              <a:gd name="connsiteY7" fmla="*/ 0 h 388500"/>
              <a:gd name="connsiteX8" fmla="*/ 238378 w 267687"/>
              <a:gd name="connsiteY8" fmla="*/ 0 h 388500"/>
              <a:gd name="connsiteX9" fmla="*/ 242286 w 267687"/>
              <a:gd name="connsiteY9" fmla="*/ 19358 h 388500"/>
              <a:gd name="connsiteX10" fmla="*/ 134336 w 267687"/>
              <a:gd name="connsiteY10" fmla="*/ 127308 h 388500"/>
              <a:gd name="connsiteX11" fmla="*/ 26386 w 267687"/>
              <a:gd name="connsiteY11" fmla="*/ 19358 h 388500"/>
              <a:gd name="connsiteX12" fmla="*/ 30294 w 267687"/>
              <a:gd name="connsiteY12" fmla="*/ 0 h 38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687" h="388500">
                <a:moveTo>
                  <a:pt x="126813" y="134875"/>
                </a:moveTo>
                <a:lnTo>
                  <a:pt x="140874" y="134875"/>
                </a:lnTo>
                <a:cubicBezTo>
                  <a:pt x="210911" y="134875"/>
                  <a:pt x="267687" y="191651"/>
                  <a:pt x="267687" y="261688"/>
                </a:cubicBezTo>
                <a:cubicBezTo>
                  <a:pt x="267687" y="303959"/>
                  <a:pt x="267686" y="346229"/>
                  <a:pt x="267686" y="388500"/>
                </a:cubicBezTo>
                <a:lnTo>
                  <a:pt x="0" y="388500"/>
                </a:lnTo>
                <a:lnTo>
                  <a:pt x="0" y="261688"/>
                </a:lnTo>
                <a:cubicBezTo>
                  <a:pt x="0" y="191651"/>
                  <a:pt x="56776" y="134875"/>
                  <a:pt x="126813" y="134875"/>
                </a:cubicBezTo>
                <a:close/>
                <a:moveTo>
                  <a:pt x="30294" y="0"/>
                </a:moveTo>
                <a:lnTo>
                  <a:pt x="238378" y="0"/>
                </a:lnTo>
                <a:lnTo>
                  <a:pt x="242286" y="19358"/>
                </a:lnTo>
                <a:cubicBezTo>
                  <a:pt x="242286" y="78977"/>
                  <a:pt x="193955" y="127308"/>
                  <a:pt x="134336" y="127308"/>
                </a:cubicBezTo>
                <a:cubicBezTo>
                  <a:pt x="74717" y="127308"/>
                  <a:pt x="26386" y="78977"/>
                  <a:pt x="26386" y="19358"/>
                </a:cubicBezTo>
                <a:lnTo>
                  <a:pt x="30294" y="0"/>
                </a:lnTo>
                <a:close/>
              </a:path>
            </a:pathLst>
          </a:cu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050" baseline="0" dirty="0">
              <a:latin typeface="Calibri" panose="020F0502020204030204" pitchFamily="34" charset="0"/>
              <a:cs typeface="Calibri" panose="020F0502020204030204" pitchFamily="34" charset="0"/>
            </a:endParaRPr>
          </a:p>
        </p:txBody>
      </p:sp>
      <p:sp>
        <p:nvSpPr>
          <p:cNvPr id="32" name="フリーフォーム 31">
            <a:extLst>
              <a:ext uri="{FF2B5EF4-FFF2-40B4-BE49-F238E27FC236}">
                <a16:creationId xmlns:a16="http://schemas.microsoft.com/office/drawing/2014/main" id="{B88E500B-A729-1A42-BDF8-72F4E6F01D64}"/>
              </a:ext>
            </a:extLst>
          </p:cNvPr>
          <p:cNvSpPr/>
          <p:nvPr/>
        </p:nvSpPr>
        <p:spPr bwMode="gray">
          <a:xfrm>
            <a:off x="787970" y="2804803"/>
            <a:ext cx="216781" cy="101779"/>
          </a:xfrm>
          <a:custGeom>
            <a:avLst/>
            <a:gdLst>
              <a:gd name="connsiteX0" fmla="*/ 147237 w 331882"/>
              <a:gd name="connsiteY0" fmla="*/ 28958 h 188979"/>
              <a:gd name="connsiteX1" fmla="*/ 147237 w 331882"/>
              <a:gd name="connsiteY1" fmla="*/ 67015 h 188979"/>
              <a:gd name="connsiteX2" fmla="*/ 109180 w 331882"/>
              <a:gd name="connsiteY2" fmla="*/ 67015 h 188979"/>
              <a:gd name="connsiteX3" fmla="*/ 109180 w 331882"/>
              <a:gd name="connsiteY3" fmla="*/ 104423 h 188979"/>
              <a:gd name="connsiteX4" fmla="*/ 147237 w 331882"/>
              <a:gd name="connsiteY4" fmla="*/ 104423 h 188979"/>
              <a:gd name="connsiteX5" fmla="*/ 147237 w 331882"/>
              <a:gd name="connsiteY5" fmla="*/ 142480 h 188979"/>
              <a:gd name="connsiteX6" fmla="*/ 184645 w 331882"/>
              <a:gd name="connsiteY6" fmla="*/ 142480 h 188979"/>
              <a:gd name="connsiteX7" fmla="*/ 184645 w 331882"/>
              <a:gd name="connsiteY7" fmla="*/ 104423 h 188979"/>
              <a:gd name="connsiteX8" fmla="*/ 222702 w 331882"/>
              <a:gd name="connsiteY8" fmla="*/ 104423 h 188979"/>
              <a:gd name="connsiteX9" fmla="*/ 222702 w 331882"/>
              <a:gd name="connsiteY9" fmla="*/ 67015 h 188979"/>
              <a:gd name="connsiteX10" fmla="*/ 184645 w 331882"/>
              <a:gd name="connsiteY10" fmla="*/ 67015 h 188979"/>
              <a:gd name="connsiteX11" fmla="*/ 184645 w 331882"/>
              <a:gd name="connsiteY11" fmla="*/ 28958 h 188979"/>
              <a:gd name="connsiteX12" fmla="*/ 167928 w 331882"/>
              <a:gd name="connsiteY12" fmla="*/ 13 h 188979"/>
              <a:gd name="connsiteX13" fmla="*/ 249994 w 331882"/>
              <a:gd name="connsiteY13" fmla="*/ 27492 h 188979"/>
              <a:gd name="connsiteX14" fmla="*/ 292581 w 331882"/>
              <a:gd name="connsiteY14" fmla="*/ 77472 h 188979"/>
              <a:gd name="connsiteX15" fmla="*/ 292863 w 331882"/>
              <a:gd name="connsiteY15" fmla="*/ 78607 h 188979"/>
              <a:gd name="connsiteX16" fmla="*/ 252105 w 331882"/>
              <a:gd name="connsiteY16" fmla="*/ 78607 h 188979"/>
              <a:gd name="connsiteX17" fmla="*/ 252105 w 331882"/>
              <a:gd name="connsiteY17" fmla="*/ 92831 h 188979"/>
              <a:gd name="connsiteX18" fmla="*/ 296401 w 331882"/>
              <a:gd name="connsiteY18" fmla="*/ 92831 h 188979"/>
              <a:gd name="connsiteX19" fmla="*/ 308169 w 331882"/>
              <a:gd name="connsiteY19" fmla="*/ 140145 h 188979"/>
              <a:gd name="connsiteX20" fmla="*/ 307966 w 331882"/>
              <a:gd name="connsiteY20" fmla="*/ 141567 h 188979"/>
              <a:gd name="connsiteX21" fmla="*/ 331882 w 331882"/>
              <a:gd name="connsiteY21" fmla="*/ 141567 h 188979"/>
              <a:gd name="connsiteX22" fmla="*/ 331882 w 331882"/>
              <a:gd name="connsiteY22" fmla="*/ 188979 h 188979"/>
              <a:gd name="connsiteX23" fmla="*/ 0 w 331882"/>
              <a:gd name="connsiteY23" fmla="*/ 188979 h 188979"/>
              <a:gd name="connsiteX24" fmla="*/ 0 w 331882"/>
              <a:gd name="connsiteY24" fmla="*/ 141567 h 188979"/>
              <a:gd name="connsiteX25" fmla="*/ 24443 w 331882"/>
              <a:gd name="connsiteY25" fmla="*/ 141567 h 188979"/>
              <a:gd name="connsiteX26" fmla="*/ 23826 w 331882"/>
              <a:gd name="connsiteY26" fmla="*/ 136173 h 188979"/>
              <a:gd name="connsiteX27" fmla="*/ 35902 w 331882"/>
              <a:gd name="connsiteY27" fmla="*/ 92831 h 188979"/>
              <a:gd name="connsiteX28" fmla="*/ 79777 w 331882"/>
              <a:gd name="connsiteY28" fmla="*/ 92831 h 188979"/>
              <a:gd name="connsiteX29" fmla="*/ 79777 w 331882"/>
              <a:gd name="connsiteY29" fmla="*/ 78607 h 188979"/>
              <a:gd name="connsiteX30" fmla="*/ 39865 w 331882"/>
              <a:gd name="connsiteY30" fmla="*/ 78607 h 188979"/>
              <a:gd name="connsiteX31" fmla="*/ 41159 w 331882"/>
              <a:gd name="connsiteY31" fmla="*/ 73960 h 188979"/>
              <a:gd name="connsiteX32" fmla="*/ 85125 w 331882"/>
              <a:gd name="connsiteY32" fmla="*/ 25189 h 188979"/>
              <a:gd name="connsiteX33" fmla="*/ 167928 w 331882"/>
              <a:gd name="connsiteY33" fmla="*/ 13 h 18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82" h="188979">
                <a:moveTo>
                  <a:pt x="147237" y="28958"/>
                </a:moveTo>
                <a:lnTo>
                  <a:pt x="147237" y="67015"/>
                </a:lnTo>
                <a:lnTo>
                  <a:pt x="109180" y="67015"/>
                </a:lnTo>
                <a:lnTo>
                  <a:pt x="109180" y="104423"/>
                </a:lnTo>
                <a:lnTo>
                  <a:pt x="147237" y="104423"/>
                </a:lnTo>
                <a:lnTo>
                  <a:pt x="147237" y="142480"/>
                </a:lnTo>
                <a:lnTo>
                  <a:pt x="184645" y="142480"/>
                </a:lnTo>
                <a:lnTo>
                  <a:pt x="184645" y="104423"/>
                </a:lnTo>
                <a:lnTo>
                  <a:pt x="222702" y="104423"/>
                </a:lnTo>
                <a:lnTo>
                  <a:pt x="222702" y="67015"/>
                </a:lnTo>
                <a:lnTo>
                  <a:pt x="184645" y="67015"/>
                </a:lnTo>
                <a:lnTo>
                  <a:pt x="184645" y="28958"/>
                </a:lnTo>
                <a:close/>
                <a:moveTo>
                  <a:pt x="167928" y="13"/>
                </a:moveTo>
                <a:cubicBezTo>
                  <a:pt x="196807" y="417"/>
                  <a:pt x="225564" y="9596"/>
                  <a:pt x="249994" y="27492"/>
                </a:cubicBezTo>
                <a:cubicBezTo>
                  <a:pt x="268317" y="40914"/>
                  <a:pt x="282699" y="58135"/>
                  <a:pt x="292581" y="77472"/>
                </a:cubicBezTo>
                <a:lnTo>
                  <a:pt x="292863" y="78607"/>
                </a:lnTo>
                <a:lnTo>
                  <a:pt x="252105" y="78607"/>
                </a:lnTo>
                <a:lnTo>
                  <a:pt x="252105" y="92831"/>
                </a:lnTo>
                <a:lnTo>
                  <a:pt x="296401" y="92831"/>
                </a:lnTo>
                <a:lnTo>
                  <a:pt x="308169" y="140145"/>
                </a:lnTo>
                <a:lnTo>
                  <a:pt x="307966" y="141567"/>
                </a:lnTo>
                <a:lnTo>
                  <a:pt x="331882" y="141567"/>
                </a:lnTo>
                <a:lnTo>
                  <a:pt x="331882" y="188979"/>
                </a:lnTo>
                <a:lnTo>
                  <a:pt x="0" y="188979"/>
                </a:lnTo>
                <a:lnTo>
                  <a:pt x="0" y="141567"/>
                </a:lnTo>
                <a:lnTo>
                  <a:pt x="24443" y="141567"/>
                </a:lnTo>
                <a:lnTo>
                  <a:pt x="23826" y="136173"/>
                </a:lnTo>
                <a:lnTo>
                  <a:pt x="35902" y="92831"/>
                </a:lnTo>
                <a:lnTo>
                  <a:pt x="79777" y="92831"/>
                </a:lnTo>
                <a:lnTo>
                  <a:pt x="79777" y="78607"/>
                </a:lnTo>
                <a:lnTo>
                  <a:pt x="39865" y="78607"/>
                </a:lnTo>
                <a:lnTo>
                  <a:pt x="41159" y="73960"/>
                </a:lnTo>
                <a:cubicBezTo>
                  <a:pt x="51578" y="54907"/>
                  <a:pt x="66435" y="38094"/>
                  <a:pt x="85125" y="25189"/>
                </a:cubicBezTo>
                <a:cubicBezTo>
                  <a:pt x="110046" y="7982"/>
                  <a:pt x="139048" y="-390"/>
                  <a:pt x="167928" y="13"/>
                </a:cubicBezTo>
                <a:close/>
              </a:path>
            </a:pathLst>
          </a:cu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050" baseline="0" dirty="0">
              <a:latin typeface="Calibri" panose="020F0502020204030204" pitchFamily="34" charset="0"/>
              <a:cs typeface="Calibri" panose="020F0502020204030204" pitchFamily="34" charset="0"/>
            </a:endParaRPr>
          </a:p>
        </p:txBody>
      </p:sp>
      <p:sp>
        <p:nvSpPr>
          <p:cNvPr id="46" name="正方形/長方形 45">
            <a:extLst>
              <a:ext uri="{FF2B5EF4-FFF2-40B4-BE49-F238E27FC236}">
                <a16:creationId xmlns:a16="http://schemas.microsoft.com/office/drawing/2014/main" id="{40333AD9-66C1-CF48-8C3F-6566DB610756}"/>
              </a:ext>
            </a:extLst>
          </p:cNvPr>
          <p:cNvSpPr/>
          <p:nvPr/>
        </p:nvSpPr>
        <p:spPr bwMode="gray">
          <a:xfrm>
            <a:off x="1198561" y="1464357"/>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lvl="0" algn="ctr">
              <a:defRPr/>
            </a:pPr>
            <a:r>
              <a:rPr kumimoji="1" lang="ja-JP" altLang="en-US" sz="1200">
                <a:latin typeface="MS PGothic" panose="020B0600070205080204" pitchFamily="34" charset="-128"/>
                <a:ea typeface="MS PGothic" panose="020B0600070205080204" pitchFamily="34" charset="-128"/>
                <a:cs typeface="Calibri" panose="020F0502020204030204" pitchFamily="34" charset="0"/>
              </a:rPr>
              <a:t>賃金の不足・未払、生活賃金</a:t>
            </a:r>
          </a:p>
        </p:txBody>
      </p:sp>
      <p:sp>
        <p:nvSpPr>
          <p:cNvPr id="47" name="正方形/長方形 46">
            <a:extLst>
              <a:ext uri="{FF2B5EF4-FFF2-40B4-BE49-F238E27FC236}">
                <a16:creationId xmlns:a16="http://schemas.microsoft.com/office/drawing/2014/main" id="{900DBB36-69E6-F44A-86F3-7AFED9F287DC}"/>
              </a:ext>
            </a:extLst>
          </p:cNvPr>
          <p:cNvSpPr/>
          <p:nvPr/>
        </p:nvSpPr>
        <p:spPr bwMode="gray">
          <a:xfrm>
            <a:off x="1198561" y="2031951"/>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過剰・不当な労働時間</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48" name="正方形/長方形 47">
            <a:extLst>
              <a:ext uri="{FF2B5EF4-FFF2-40B4-BE49-F238E27FC236}">
                <a16:creationId xmlns:a16="http://schemas.microsoft.com/office/drawing/2014/main" id="{9237F0B3-259F-B34B-B682-D8869D9A2198}"/>
              </a:ext>
            </a:extLst>
          </p:cNvPr>
          <p:cNvSpPr/>
          <p:nvPr/>
        </p:nvSpPr>
        <p:spPr bwMode="gray">
          <a:xfrm>
            <a:off x="1198561" y="2599545"/>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労働安全衛生</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49" name="正方形/長方形 48">
            <a:extLst>
              <a:ext uri="{FF2B5EF4-FFF2-40B4-BE49-F238E27FC236}">
                <a16:creationId xmlns:a16="http://schemas.microsoft.com/office/drawing/2014/main" id="{C0759893-696C-764E-97F5-27A32541EB72}"/>
              </a:ext>
            </a:extLst>
          </p:cNvPr>
          <p:cNvSpPr/>
          <p:nvPr/>
        </p:nvSpPr>
        <p:spPr bwMode="gray">
          <a:xfrm>
            <a:off x="1198561" y="3734733"/>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パワーハラスメント</a:t>
            </a:r>
            <a:endParaRPr kumimoji="1" lang="en-US" altLang="ja-JP" sz="1200" dirty="0">
              <a:latin typeface="MS PGothic" panose="020B0600070205080204" pitchFamily="34" charset="-128"/>
              <a:ea typeface="MS PGothic" panose="020B0600070205080204" pitchFamily="34" charset="-128"/>
              <a:cs typeface="Calibri" panose="020F0502020204030204" pitchFamily="34" charset="0"/>
            </a:endParaRPr>
          </a:p>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（パワハラ）</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50" name="正方形/長方形 49">
            <a:extLst>
              <a:ext uri="{FF2B5EF4-FFF2-40B4-BE49-F238E27FC236}">
                <a16:creationId xmlns:a16="http://schemas.microsoft.com/office/drawing/2014/main" id="{56735B3C-A091-2E42-9B42-B5135CC04DDE}"/>
              </a:ext>
            </a:extLst>
          </p:cNvPr>
          <p:cNvSpPr/>
          <p:nvPr/>
        </p:nvSpPr>
        <p:spPr bwMode="gray">
          <a:xfrm>
            <a:off x="1198561" y="4302327"/>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セクシュアルハラスメント</a:t>
            </a:r>
            <a:endParaRPr kumimoji="1" lang="en-US" altLang="ja-JP" sz="1200" dirty="0">
              <a:latin typeface="MS PGothic" panose="020B0600070205080204" pitchFamily="34" charset="-128"/>
              <a:ea typeface="MS PGothic" panose="020B0600070205080204" pitchFamily="34" charset="-128"/>
              <a:cs typeface="Calibri" panose="020F0502020204030204" pitchFamily="34" charset="0"/>
            </a:endParaRPr>
          </a:p>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（セクハラ）</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51" name="正方形/長方形 50">
            <a:extLst>
              <a:ext uri="{FF2B5EF4-FFF2-40B4-BE49-F238E27FC236}">
                <a16:creationId xmlns:a16="http://schemas.microsoft.com/office/drawing/2014/main" id="{B4F3947F-4521-D14C-B38B-E8B09AB36D18}"/>
              </a:ext>
            </a:extLst>
          </p:cNvPr>
          <p:cNvSpPr/>
          <p:nvPr/>
        </p:nvSpPr>
        <p:spPr bwMode="gray">
          <a:xfrm>
            <a:off x="1198561" y="4869921"/>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マタニティハラスメント／</a:t>
            </a:r>
            <a:endParaRPr kumimoji="1" lang="en-US" altLang="ja-JP" sz="1200" dirty="0">
              <a:latin typeface="MS PGothic" panose="020B0600070205080204" pitchFamily="34" charset="-128"/>
              <a:ea typeface="MS PGothic" panose="020B0600070205080204" pitchFamily="34" charset="-128"/>
              <a:cs typeface="Calibri" panose="020F0502020204030204" pitchFamily="34" charset="0"/>
            </a:endParaRPr>
          </a:p>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パタニティハラスメント</a:t>
            </a:r>
            <a:endParaRPr kumimoji="1" lang="en-US" altLang="ja-JP"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52" name="正方形/長方形 51">
            <a:extLst>
              <a:ext uri="{FF2B5EF4-FFF2-40B4-BE49-F238E27FC236}">
                <a16:creationId xmlns:a16="http://schemas.microsoft.com/office/drawing/2014/main" id="{0555DEEC-5CD1-6E46-80B3-A7319BF0F3B9}"/>
              </a:ext>
            </a:extLst>
          </p:cNvPr>
          <p:cNvSpPr/>
          <p:nvPr/>
        </p:nvSpPr>
        <p:spPr bwMode="gray">
          <a:xfrm>
            <a:off x="1198561" y="5437512"/>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dirty="0">
                <a:latin typeface="MS PGothic" panose="020B0600070205080204" pitchFamily="34" charset="-128"/>
                <a:ea typeface="MS PGothic" panose="020B0600070205080204" pitchFamily="34" charset="-128"/>
                <a:cs typeface="Calibri" panose="020F0502020204030204" pitchFamily="34" charset="0"/>
              </a:rPr>
              <a:t>介護ハラスメント</a:t>
            </a:r>
            <a:endParaRPr kumimoji="1" lang="en-US" altLang="ja-JP" sz="1200" dirty="0">
              <a:latin typeface="MS PGothic" panose="020B0600070205080204" pitchFamily="34" charset="-128"/>
              <a:ea typeface="MS PGothic" panose="020B0600070205080204" pitchFamily="34" charset="-128"/>
              <a:cs typeface="Calibri" panose="020F0502020204030204" pitchFamily="34" charset="0"/>
            </a:endParaRPr>
          </a:p>
          <a:p>
            <a:pPr algn="ctr"/>
            <a:r>
              <a:rPr kumimoji="1" lang="ja-JP" altLang="en-US" sz="1200" dirty="0">
                <a:latin typeface="MS PGothic" panose="020B0600070205080204" pitchFamily="34" charset="-128"/>
                <a:ea typeface="MS PGothic" panose="020B0600070205080204" pitchFamily="34" charset="-128"/>
                <a:cs typeface="Calibri" panose="020F0502020204030204" pitchFamily="34" charset="0"/>
              </a:rPr>
              <a:t>（ケアハラスメント）</a:t>
            </a:r>
            <a:endParaRPr kumimoji="1" lang="en-US" altLang="ja-JP"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76" name="正方形/長方形 75">
            <a:extLst>
              <a:ext uri="{FF2B5EF4-FFF2-40B4-BE49-F238E27FC236}">
                <a16:creationId xmlns:a16="http://schemas.microsoft.com/office/drawing/2014/main" id="{3A091122-EDD5-FB4B-A67B-7623DFFA8F2D}"/>
              </a:ext>
            </a:extLst>
          </p:cNvPr>
          <p:cNvSpPr/>
          <p:nvPr/>
        </p:nvSpPr>
        <p:spPr bwMode="gray">
          <a:xfrm>
            <a:off x="1194895" y="6014354"/>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強制的な労働</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77" name="正方形/長方形 76">
            <a:extLst>
              <a:ext uri="{FF2B5EF4-FFF2-40B4-BE49-F238E27FC236}">
                <a16:creationId xmlns:a16="http://schemas.microsoft.com/office/drawing/2014/main" id="{9F0FFA85-7FAB-3846-B368-542D26D49750}"/>
              </a:ext>
            </a:extLst>
          </p:cNvPr>
          <p:cNvSpPr/>
          <p:nvPr/>
        </p:nvSpPr>
        <p:spPr bwMode="gray">
          <a:xfrm>
            <a:off x="4312017" y="1454236"/>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居住移転の自由</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78" name="正方形/長方形 77">
            <a:extLst>
              <a:ext uri="{FF2B5EF4-FFF2-40B4-BE49-F238E27FC236}">
                <a16:creationId xmlns:a16="http://schemas.microsoft.com/office/drawing/2014/main" id="{A95D6343-3505-1546-90C5-071B7E58C6A1}"/>
              </a:ext>
            </a:extLst>
          </p:cNvPr>
          <p:cNvSpPr/>
          <p:nvPr/>
        </p:nvSpPr>
        <p:spPr bwMode="gray">
          <a:xfrm>
            <a:off x="4312017" y="2021128"/>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結社の自由</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79" name="正方形/長方形 78">
            <a:extLst>
              <a:ext uri="{FF2B5EF4-FFF2-40B4-BE49-F238E27FC236}">
                <a16:creationId xmlns:a16="http://schemas.microsoft.com/office/drawing/2014/main" id="{7D41D586-82AF-F54A-801A-9E29C1F85A9D}"/>
              </a:ext>
            </a:extLst>
          </p:cNvPr>
          <p:cNvSpPr/>
          <p:nvPr/>
        </p:nvSpPr>
        <p:spPr bwMode="gray">
          <a:xfrm>
            <a:off x="4312017" y="3154912"/>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児童労働</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80" name="正方形/長方形 79">
            <a:extLst>
              <a:ext uri="{FF2B5EF4-FFF2-40B4-BE49-F238E27FC236}">
                <a16:creationId xmlns:a16="http://schemas.microsoft.com/office/drawing/2014/main" id="{95EF7B7B-CED9-5A49-8729-C8B5C792ECE1}"/>
              </a:ext>
            </a:extLst>
          </p:cNvPr>
          <p:cNvSpPr/>
          <p:nvPr/>
        </p:nvSpPr>
        <p:spPr bwMode="gray">
          <a:xfrm>
            <a:off x="4312017" y="2588020"/>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外国人労働者の権利</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81" name="正方形/長方形 80">
            <a:extLst>
              <a:ext uri="{FF2B5EF4-FFF2-40B4-BE49-F238E27FC236}">
                <a16:creationId xmlns:a16="http://schemas.microsoft.com/office/drawing/2014/main" id="{C457F7BC-DE79-5446-AB95-554856788D7F}"/>
              </a:ext>
            </a:extLst>
          </p:cNvPr>
          <p:cNvSpPr/>
          <p:nvPr/>
        </p:nvSpPr>
        <p:spPr bwMode="gray">
          <a:xfrm>
            <a:off x="4312017" y="3721804"/>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テクノロジー・</a:t>
            </a:r>
            <a:r>
              <a:rPr kumimoji="1" lang="en-US" altLang="ja-JP" sz="1200" dirty="0">
                <a:latin typeface="MS PGothic" panose="020B0600070205080204" pitchFamily="34" charset="-128"/>
                <a:ea typeface="MS PGothic" panose="020B0600070205080204" pitchFamily="34" charset="-128"/>
                <a:cs typeface="Calibri" panose="020F0502020204030204" pitchFamily="34" charset="0"/>
              </a:rPr>
              <a:t>AI</a:t>
            </a:r>
            <a:r>
              <a:rPr kumimoji="1" lang="ja-JP" altLang="en-US" sz="1200">
                <a:latin typeface="MS PGothic" panose="020B0600070205080204" pitchFamily="34" charset="-128"/>
                <a:ea typeface="MS PGothic" panose="020B0600070205080204" pitchFamily="34" charset="-128"/>
                <a:cs typeface="Calibri" panose="020F0502020204030204" pitchFamily="34" charset="0"/>
              </a:rPr>
              <a:t>に関する</a:t>
            </a:r>
            <a:endParaRPr kumimoji="1" lang="en-US" altLang="ja-JP" sz="1200" dirty="0">
              <a:latin typeface="MS PGothic" panose="020B0600070205080204" pitchFamily="34" charset="-128"/>
              <a:ea typeface="MS PGothic" panose="020B0600070205080204" pitchFamily="34" charset="-128"/>
              <a:cs typeface="Calibri" panose="020F0502020204030204" pitchFamily="34" charset="0"/>
            </a:endParaRPr>
          </a:p>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人権問題</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83" name="正方形/長方形 82">
            <a:extLst>
              <a:ext uri="{FF2B5EF4-FFF2-40B4-BE49-F238E27FC236}">
                <a16:creationId xmlns:a16="http://schemas.microsoft.com/office/drawing/2014/main" id="{B9BF87E2-79F3-BE4F-AD58-665BC3DD9198}"/>
              </a:ext>
            </a:extLst>
          </p:cNvPr>
          <p:cNvSpPr/>
          <p:nvPr/>
        </p:nvSpPr>
        <p:spPr bwMode="gray">
          <a:xfrm>
            <a:off x="4312017" y="4288696"/>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プライバシーの権利</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84" name="正方形/長方形 83">
            <a:extLst>
              <a:ext uri="{FF2B5EF4-FFF2-40B4-BE49-F238E27FC236}">
                <a16:creationId xmlns:a16="http://schemas.microsoft.com/office/drawing/2014/main" id="{79EF4611-92D0-914C-A91E-954C65975DC2}"/>
              </a:ext>
            </a:extLst>
          </p:cNvPr>
          <p:cNvSpPr/>
          <p:nvPr/>
        </p:nvSpPr>
        <p:spPr bwMode="gray">
          <a:xfrm>
            <a:off x="4312017" y="4855588"/>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消費者の安全と知る権利</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111" name="正方形/長方形 110">
            <a:extLst>
              <a:ext uri="{FF2B5EF4-FFF2-40B4-BE49-F238E27FC236}">
                <a16:creationId xmlns:a16="http://schemas.microsoft.com/office/drawing/2014/main" id="{161D1315-3BEA-5141-AF93-25C5E8D7F0C0}"/>
              </a:ext>
            </a:extLst>
          </p:cNvPr>
          <p:cNvSpPr/>
          <p:nvPr/>
        </p:nvSpPr>
        <p:spPr bwMode="gray">
          <a:xfrm>
            <a:off x="4312017" y="5422480"/>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差別</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112" name="正方形/長方形 111">
            <a:extLst>
              <a:ext uri="{FF2B5EF4-FFF2-40B4-BE49-F238E27FC236}">
                <a16:creationId xmlns:a16="http://schemas.microsoft.com/office/drawing/2014/main" id="{98F8C688-EC04-2C48-8AD5-047174FFD9E7}"/>
              </a:ext>
            </a:extLst>
          </p:cNvPr>
          <p:cNvSpPr/>
          <p:nvPr/>
        </p:nvSpPr>
        <p:spPr bwMode="gray">
          <a:xfrm>
            <a:off x="4312017" y="5989371"/>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ジェンダー（性的マイノリティを</a:t>
            </a:r>
            <a:endParaRPr kumimoji="1" lang="en-US" altLang="ja-JP" sz="1200" dirty="0">
              <a:latin typeface="MS PGothic" panose="020B0600070205080204" pitchFamily="34" charset="-128"/>
              <a:ea typeface="MS PGothic" panose="020B0600070205080204" pitchFamily="34" charset="-128"/>
              <a:cs typeface="Calibri" panose="020F0502020204030204" pitchFamily="34" charset="0"/>
            </a:endParaRPr>
          </a:p>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含む）に関する人権問題</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113" name="正方形/長方形 112">
            <a:extLst>
              <a:ext uri="{FF2B5EF4-FFF2-40B4-BE49-F238E27FC236}">
                <a16:creationId xmlns:a16="http://schemas.microsoft.com/office/drawing/2014/main" id="{9E43EFF2-0276-9B45-81CE-A2977633D6FF}"/>
              </a:ext>
            </a:extLst>
          </p:cNvPr>
          <p:cNvSpPr/>
          <p:nvPr/>
        </p:nvSpPr>
        <p:spPr bwMode="gray">
          <a:xfrm>
            <a:off x="7486766" y="1481918"/>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表現の自由</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114" name="正方形/長方形 113">
            <a:extLst>
              <a:ext uri="{FF2B5EF4-FFF2-40B4-BE49-F238E27FC236}">
                <a16:creationId xmlns:a16="http://schemas.microsoft.com/office/drawing/2014/main" id="{8E06BFC7-878F-AC4E-AFDD-E53129C3A09E}"/>
              </a:ext>
            </a:extLst>
          </p:cNvPr>
          <p:cNvSpPr/>
          <p:nvPr/>
        </p:nvSpPr>
        <p:spPr bwMode="gray">
          <a:xfrm>
            <a:off x="7486766" y="2043511"/>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先住民族・地域住民の権利</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115" name="正方形/長方形 114">
            <a:extLst>
              <a:ext uri="{FF2B5EF4-FFF2-40B4-BE49-F238E27FC236}">
                <a16:creationId xmlns:a16="http://schemas.microsoft.com/office/drawing/2014/main" id="{DB6CF32A-FC1E-434A-9BF0-BF1F9CE1BE42}"/>
              </a:ext>
            </a:extLst>
          </p:cNvPr>
          <p:cNvSpPr/>
          <p:nvPr/>
        </p:nvSpPr>
        <p:spPr bwMode="gray">
          <a:xfrm>
            <a:off x="7486766" y="4851477"/>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救済へアクセスする権利</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116" name="正方形/長方形 115">
            <a:extLst>
              <a:ext uri="{FF2B5EF4-FFF2-40B4-BE49-F238E27FC236}">
                <a16:creationId xmlns:a16="http://schemas.microsoft.com/office/drawing/2014/main" id="{776E3CFB-6844-3449-A6A4-E62A2AE8D2B7}"/>
              </a:ext>
            </a:extLst>
          </p:cNvPr>
          <p:cNvSpPr/>
          <p:nvPr/>
        </p:nvSpPr>
        <p:spPr bwMode="gray">
          <a:xfrm>
            <a:off x="7486766" y="3166697"/>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知的財産権</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117" name="正方形/長方形 116">
            <a:extLst>
              <a:ext uri="{FF2B5EF4-FFF2-40B4-BE49-F238E27FC236}">
                <a16:creationId xmlns:a16="http://schemas.microsoft.com/office/drawing/2014/main" id="{9C0E56D3-23CF-8442-816E-1138C1210462}"/>
              </a:ext>
            </a:extLst>
          </p:cNvPr>
          <p:cNvSpPr/>
          <p:nvPr/>
        </p:nvSpPr>
        <p:spPr bwMode="gray">
          <a:xfrm>
            <a:off x="7486766" y="3728290"/>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賄賂・腐敗</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118" name="正方形/長方形 117">
            <a:extLst>
              <a:ext uri="{FF2B5EF4-FFF2-40B4-BE49-F238E27FC236}">
                <a16:creationId xmlns:a16="http://schemas.microsoft.com/office/drawing/2014/main" id="{54ED88EF-D529-D749-BF35-280F3BA6D24A}"/>
              </a:ext>
            </a:extLst>
          </p:cNvPr>
          <p:cNvSpPr/>
          <p:nvPr/>
        </p:nvSpPr>
        <p:spPr bwMode="gray">
          <a:xfrm>
            <a:off x="7486766" y="4289883"/>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サプライチェーン上の人権問題</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119" name="正方形/長方形 118">
            <a:extLst>
              <a:ext uri="{FF2B5EF4-FFF2-40B4-BE49-F238E27FC236}">
                <a16:creationId xmlns:a16="http://schemas.microsoft.com/office/drawing/2014/main" id="{EDB1FCB9-9751-AD4B-B2AF-8E3733457041}"/>
              </a:ext>
            </a:extLst>
          </p:cNvPr>
          <p:cNvSpPr/>
          <p:nvPr/>
        </p:nvSpPr>
        <p:spPr bwMode="gray">
          <a:xfrm>
            <a:off x="7486766" y="2605104"/>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環境・気候変動に関する</a:t>
            </a:r>
            <a:endParaRPr kumimoji="1" lang="en-US" altLang="ja-JP" sz="1200" dirty="0">
              <a:latin typeface="MS PGothic" panose="020B0600070205080204" pitchFamily="34" charset="-128"/>
              <a:ea typeface="MS PGothic" panose="020B0600070205080204" pitchFamily="34" charset="-128"/>
              <a:cs typeface="Calibri" panose="020F0502020204030204" pitchFamily="34" charset="0"/>
            </a:endParaRPr>
          </a:p>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人権問題</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120" name="正方形/長方形 119">
            <a:extLst>
              <a:ext uri="{FF2B5EF4-FFF2-40B4-BE49-F238E27FC236}">
                <a16:creationId xmlns:a16="http://schemas.microsoft.com/office/drawing/2014/main" id="{6B288326-907B-FD43-93FB-3F6AB69C3D96}"/>
              </a:ext>
            </a:extLst>
          </p:cNvPr>
          <p:cNvSpPr/>
          <p:nvPr/>
        </p:nvSpPr>
        <p:spPr bwMode="gray">
          <a:xfrm>
            <a:off x="1198561" y="3167139"/>
            <a:ext cx="2088000" cy="468000"/>
          </a:xfrm>
          <a:prstGeom prst="rect">
            <a:avLst/>
          </a:prstGeom>
          <a:noFill/>
          <a:ln w="12700" algn="ctr">
            <a:solidFill>
              <a:schemeClr val="accent5">
                <a:lumMod val="75000"/>
              </a:schemeClr>
            </a:solidFill>
            <a:miter lim="800000"/>
            <a:headEnd/>
            <a:tailEnd/>
          </a:ln>
        </p:spPr>
        <p:txBody>
          <a:bodyPr wrap="square" lIns="36000" tIns="36000" rIns="36000" bIns="36000" rtlCol="0" anchor="ctr"/>
          <a:lstStyle/>
          <a:p>
            <a:pPr algn="ctr"/>
            <a:r>
              <a:rPr kumimoji="1" lang="ja-JP" altLang="en-US" sz="1200">
                <a:latin typeface="MS PGothic" panose="020B0600070205080204" pitchFamily="34" charset="-128"/>
                <a:ea typeface="MS PGothic" panose="020B0600070205080204" pitchFamily="34" charset="-128"/>
                <a:cs typeface="Calibri" panose="020F0502020204030204" pitchFamily="34" charset="0"/>
              </a:rPr>
              <a:t>社会保障を受ける権利</a:t>
            </a:r>
            <a:endParaRPr kumimoji="1" lang="ja-JP" altLang="en-US" sz="12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94" name="角丸四角形 93">
            <a:extLst>
              <a:ext uri="{FF2B5EF4-FFF2-40B4-BE49-F238E27FC236}">
                <a16:creationId xmlns:a16="http://schemas.microsoft.com/office/drawing/2014/main" id="{289F0659-A0A2-0149-A3A8-AAC5FC64164B}"/>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a:solidFill>
                  <a:schemeClr val="bg1"/>
                </a:solidFill>
                <a:latin typeface="+mn-ea"/>
                <a:cs typeface="Calibri" panose="020F0502020204030204" pitchFamily="34" charset="0"/>
              </a:rPr>
              <a:t> 企業の人権尊重責任</a:t>
            </a:r>
          </a:p>
        </p:txBody>
      </p:sp>
      <p:pic>
        <p:nvPicPr>
          <p:cNvPr id="4" name="図 3">
            <a:extLst>
              <a:ext uri="{FF2B5EF4-FFF2-40B4-BE49-F238E27FC236}">
                <a16:creationId xmlns:a16="http://schemas.microsoft.com/office/drawing/2014/main" id="{19639B1F-DF47-4648-93A6-4D53717122CF}"/>
              </a:ext>
            </a:extLst>
          </p:cNvPr>
          <p:cNvPicPr>
            <a:picLocks noChangeAspect="1"/>
          </p:cNvPicPr>
          <p:nvPr/>
        </p:nvPicPr>
        <p:blipFill>
          <a:blip r:embed="rId3"/>
          <a:stretch>
            <a:fillRect/>
          </a:stretch>
        </p:blipFill>
        <p:spPr>
          <a:xfrm>
            <a:off x="343923" y="1428832"/>
            <a:ext cx="847843" cy="535413"/>
          </a:xfrm>
          <a:prstGeom prst="rect">
            <a:avLst/>
          </a:prstGeom>
        </p:spPr>
      </p:pic>
      <p:pic>
        <p:nvPicPr>
          <p:cNvPr id="6" name="図 5">
            <a:extLst>
              <a:ext uri="{FF2B5EF4-FFF2-40B4-BE49-F238E27FC236}">
                <a16:creationId xmlns:a16="http://schemas.microsoft.com/office/drawing/2014/main" id="{F6215C5C-B9B7-4622-A2B1-D18F665566C4}"/>
              </a:ext>
            </a:extLst>
          </p:cNvPr>
          <p:cNvPicPr>
            <a:picLocks noChangeAspect="1"/>
          </p:cNvPicPr>
          <p:nvPr/>
        </p:nvPicPr>
        <p:blipFill>
          <a:blip r:embed="rId4"/>
          <a:stretch>
            <a:fillRect/>
          </a:stretch>
        </p:blipFill>
        <p:spPr>
          <a:xfrm>
            <a:off x="331234" y="2008908"/>
            <a:ext cx="847843" cy="524714"/>
          </a:xfrm>
          <a:prstGeom prst="rect">
            <a:avLst/>
          </a:prstGeom>
        </p:spPr>
      </p:pic>
      <p:pic>
        <p:nvPicPr>
          <p:cNvPr id="10" name="図 9">
            <a:extLst>
              <a:ext uri="{FF2B5EF4-FFF2-40B4-BE49-F238E27FC236}">
                <a16:creationId xmlns:a16="http://schemas.microsoft.com/office/drawing/2014/main" id="{D36F009D-E924-4507-AACD-E6C1D98BB522}"/>
              </a:ext>
            </a:extLst>
          </p:cNvPr>
          <p:cNvPicPr>
            <a:picLocks noChangeAspect="1"/>
          </p:cNvPicPr>
          <p:nvPr/>
        </p:nvPicPr>
        <p:blipFill>
          <a:blip r:embed="rId5"/>
          <a:stretch>
            <a:fillRect/>
          </a:stretch>
        </p:blipFill>
        <p:spPr>
          <a:xfrm>
            <a:off x="337252" y="2553322"/>
            <a:ext cx="847843" cy="524715"/>
          </a:xfrm>
          <a:prstGeom prst="rect">
            <a:avLst/>
          </a:prstGeom>
        </p:spPr>
      </p:pic>
      <p:pic>
        <p:nvPicPr>
          <p:cNvPr id="24" name="図 23">
            <a:extLst>
              <a:ext uri="{FF2B5EF4-FFF2-40B4-BE49-F238E27FC236}">
                <a16:creationId xmlns:a16="http://schemas.microsoft.com/office/drawing/2014/main" id="{6CDFC5FA-B75A-462A-BCC6-313F22E7BE6B}"/>
              </a:ext>
            </a:extLst>
          </p:cNvPr>
          <p:cNvPicPr>
            <a:picLocks noChangeAspect="1"/>
          </p:cNvPicPr>
          <p:nvPr/>
        </p:nvPicPr>
        <p:blipFill>
          <a:blip r:embed="rId6"/>
          <a:stretch>
            <a:fillRect/>
          </a:stretch>
        </p:blipFill>
        <p:spPr>
          <a:xfrm>
            <a:off x="324718" y="3120659"/>
            <a:ext cx="838317" cy="528956"/>
          </a:xfrm>
          <a:prstGeom prst="rect">
            <a:avLst/>
          </a:prstGeom>
        </p:spPr>
      </p:pic>
      <p:pic>
        <p:nvPicPr>
          <p:cNvPr id="27" name="図 26">
            <a:extLst>
              <a:ext uri="{FF2B5EF4-FFF2-40B4-BE49-F238E27FC236}">
                <a16:creationId xmlns:a16="http://schemas.microsoft.com/office/drawing/2014/main" id="{2184388C-87EB-4A57-8F32-DCD96B1935E1}"/>
              </a:ext>
            </a:extLst>
          </p:cNvPr>
          <p:cNvPicPr>
            <a:picLocks noChangeAspect="1"/>
          </p:cNvPicPr>
          <p:nvPr/>
        </p:nvPicPr>
        <p:blipFill>
          <a:blip r:embed="rId7"/>
          <a:stretch>
            <a:fillRect/>
          </a:stretch>
        </p:blipFill>
        <p:spPr>
          <a:xfrm>
            <a:off x="335996" y="3671575"/>
            <a:ext cx="838317" cy="524715"/>
          </a:xfrm>
          <a:prstGeom prst="rect">
            <a:avLst/>
          </a:prstGeom>
        </p:spPr>
      </p:pic>
      <p:pic>
        <p:nvPicPr>
          <p:cNvPr id="29" name="図 28">
            <a:extLst>
              <a:ext uri="{FF2B5EF4-FFF2-40B4-BE49-F238E27FC236}">
                <a16:creationId xmlns:a16="http://schemas.microsoft.com/office/drawing/2014/main" id="{DECECD28-9394-4746-817C-0759230399E1}"/>
              </a:ext>
            </a:extLst>
          </p:cNvPr>
          <p:cNvPicPr>
            <a:picLocks noChangeAspect="1"/>
          </p:cNvPicPr>
          <p:nvPr/>
        </p:nvPicPr>
        <p:blipFill>
          <a:blip r:embed="rId8"/>
          <a:stretch>
            <a:fillRect/>
          </a:stretch>
        </p:blipFill>
        <p:spPr>
          <a:xfrm>
            <a:off x="326470" y="4820998"/>
            <a:ext cx="847843" cy="528957"/>
          </a:xfrm>
          <a:prstGeom prst="rect">
            <a:avLst/>
          </a:prstGeom>
        </p:spPr>
      </p:pic>
      <p:pic>
        <p:nvPicPr>
          <p:cNvPr id="34" name="図 33">
            <a:extLst>
              <a:ext uri="{FF2B5EF4-FFF2-40B4-BE49-F238E27FC236}">
                <a16:creationId xmlns:a16="http://schemas.microsoft.com/office/drawing/2014/main" id="{93BA491C-C029-488B-B904-58EFD8BB539D}"/>
              </a:ext>
            </a:extLst>
          </p:cNvPr>
          <p:cNvPicPr>
            <a:picLocks noChangeAspect="1"/>
          </p:cNvPicPr>
          <p:nvPr/>
        </p:nvPicPr>
        <p:blipFill>
          <a:blip r:embed="rId9"/>
          <a:stretch>
            <a:fillRect/>
          </a:stretch>
        </p:blipFill>
        <p:spPr>
          <a:xfrm>
            <a:off x="335996" y="4260871"/>
            <a:ext cx="838317" cy="528957"/>
          </a:xfrm>
          <a:prstGeom prst="rect">
            <a:avLst/>
          </a:prstGeom>
        </p:spPr>
      </p:pic>
      <p:pic>
        <p:nvPicPr>
          <p:cNvPr id="38" name="図 37">
            <a:extLst>
              <a:ext uri="{FF2B5EF4-FFF2-40B4-BE49-F238E27FC236}">
                <a16:creationId xmlns:a16="http://schemas.microsoft.com/office/drawing/2014/main" id="{9BC4A38A-BF09-4E3F-BD3A-69EE69B0FDE3}"/>
              </a:ext>
            </a:extLst>
          </p:cNvPr>
          <p:cNvPicPr>
            <a:picLocks noChangeAspect="1"/>
          </p:cNvPicPr>
          <p:nvPr/>
        </p:nvPicPr>
        <p:blipFill>
          <a:blip r:embed="rId10"/>
          <a:stretch>
            <a:fillRect/>
          </a:stretch>
        </p:blipFill>
        <p:spPr>
          <a:xfrm>
            <a:off x="335996" y="5392001"/>
            <a:ext cx="838317" cy="528958"/>
          </a:xfrm>
          <a:prstGeom prst="rect">
            <a:avLst/>
          </a:prstGeom>
        </p:spPr>
      </p:pic>
      <p:pic>
        <p:nvPicPr>
          <p:cNvPr id="42" name="図 41">
            <a:extLst>
              <a:ext uri="{FF2B5EF4-FFF2-40B4-BE49-F238E27FC236}">
                <a16:creationId xmlns:a16="http://schemas.microsoft.com/office/drawing/2014/main" id="{A15463F3-E863-4B50-B8D8-856E0EB135B6}"/>
              </a:ext>
            </a:extLst>
          </p:cNvPr>
          <p:cNvPicPr>
            <a:picLocks noChangeAspect="1"/>
          </p:cNvPicPr>
          <p:nvPr/>
        </p:nvPicPr>
        <p:blipFill>
          <a:blip r:embed="rId11"/>
          <a:stretch>
            <a:fillRect/>
          </a:stretch>
        </p:blipFill>
        <p:spPr>
          <a:xfrm>
            <a:off x="331234" y="5974663"/>
            <a:ext cx="847843" cy="528956"/>
          </a:xfrm>
          <a:prstGeom prst="rect">
            <a:avLst/>
          </a:prstGeom>
        </p:spPr>
      </p:pic>
      <p:pic>
        <p:nvPicPr>
          <p:cNvPr id="53" name="図 52">
            <a:extLst>
              <a:ext uri="{FF2B5EF4-FFF2-40B4-BE49-F238E27FC236}">
                <a16:creationId xmlns:a16="http://schemas.microsoft.com/office/drawing/2014/main" id="{FF6E1E07-32DB-4F98-8699-D06E9DC5B263}"/>
              </a:ext>
            </a:extLst>
          </p:cNvPr>
          <p:cNvPicPr>
            <a:picLocks noChangeAspect="1"/>
          </p:cNvPicPr>
          <p:nvPr/>
        </p:nvPicPr>
        <p:blipFill>
          <a:blip r:embed="rId12"/>
          <a:stretch>
            <a:fillRect/>
          </a:stretch>
        </p:blipFill>
        <p:spPr>
          <a:xfrm>
            <a:off x="3422172" y="1416696"/>
            <a:ext cx="847843" cy="528956"/>
          </a:xfrm>
          <a:prstGeom prst="rect">
            <a:avLst/>
          </a:prstGeom>
        </p:spPr>
      </p:pic>
      <p:pic>
        <p:nvPicPr>
          <p:cNvPr id="64" name="図 63">
            <a:extLst>
              <a:ext uri="{FF2B5EF4-FFF2-40B4-BE49-F238E27FC236}">
                <a16:creationId xmlns:a16="http://schemas.microsoft.com/office/drawing/2014/main" id="{BFB4FC0C-F0B1-4F06-B400-FF1B32BEB3A6}"/>
              </a:ext>
            </a:extLst>
          </p:cNvPr>
          <p:cNvPicPr>
            <a:picLocks noChangeAspect="1"/>
          </p:cNvPicPr>
          <p:nvPr/>
        </p:nvPicPr>
        <p:blipFill>
          <a:blip r:embed="rId13"/>
          <a:stretch>
            <a:fillRect/>
          </a:stretch>
        </p:blipFill>
        <p:spPr>
          <a:xfrm>
            <a:off x="3431698" y="1981761"/>
            <a:ext cx="838317" cy="528957"/>
          </a:xfrm>
          <a:prstGeom prst="rect">
            <a:avLst/>
          </a:prstGeom>
        </p:spPr>
      </p:pic>
      <p:pic>
        <p:nvPicPr>
          <p:cNvPr id="69" name="図 68">
            <a:extLst>
              <a:ext uri="{FF2B5EF4-FFF2-40B4-BE49-F238E27FC236}">
                <a16:creationId xmlns:a16="http://schemas.microsoft.com/office/drawing/2014/main" id="{E692D443-D406-406B-855E-7633F7A78D8D}"/>
              </a:ext>
            </a:extLst>
          </p:cNvPr>
          <p:cNvPicPr>
            <a:picLocks noChangeAspect="1"/>
          </p:cNvPicPr>
          <p:nvPr/>
        </p:nvPicPr>
        <p:blipFill>
          <a:blip r:embed="rId14"/>
          <a:stretch>
            <a:fillRect/>
          </a:stretch>
        </p:blipFill>
        <p:spPr>
          <a:xfrm>
            <a:off x="3431698" y="2553322"/>
            <a:ext cx="847843" cy="528956"/>
          </a:xfrm>
          <a:prstGeom prst="rect">
            <a:avLst/>
          </a:prstGeom>
        </p:spPr>
      </p:pic>
      <p:pic>
        <p:nvPicPr>
          <p:cNvPr id="74" name="図 73">
            <a:extLst>
              <a:ext uri="{FF2B5EF4-FFF2-40B4-BE49-F238E27FC236}">
                <a16:creationId xmlns:a16="http://schemas.microsoft.com/office/drawing/2014/main" id="{43E74D27-2319-4226-8D89-B35FB5874E70}"/>
              </a:ext>
            </a:extLst>
          </p:cNvPr>
          <p:cNvPicPr>
            <a:picLocks noChangeAspect="1"/>
          </p:cNvPicPr>
          <p:nvPr/>
        </p:nvPicPr>
        <p:blipFill>
          <a:blip r:embed="rId15"/>
          <a:stretch>
            <a:fillRect/>
          </a:stretch>
        </p:blipFill>
        <p:spPr>
          <a:xfrm>
            <a:off x="3431698" y="3118388"/>
            <a:ext cx="828791" cy="500749"/>
          </a:xfrm>
          <a:prstGeom prst="rect">
            <a:avLst/>
          </a:prstGeom>
        </p:spPr>
      </p:pic>
      <p:pic>
        <p:nvPicPr>
          <p:cNvPr id="97" name="図 96">
            <a:extLst>
              <a:ext uri="{FF2B5EF4-FFF2-40B4-BE49-F238E27FC236}">
                <a16:creationId xmlns:a16="http://schemas.microsoft.com/office/drawing/2014/main" id="{6A8A5C53-33A2-4477-89CD-866326352532}"/>
              </a:ext>
            </a:extLst>
          </p:cNvPr>
          <p:cNvPicPr>
            <a:picLocks noChangeAspect="1"/>
          </p:cNvPicPr>
          <p:nvPr/>
        </p:nvPicPr>
        <p:blipFill>
          <a:blip r:embed="rId16"/>
          <a:stretch>
            <a:fillRect/>
          </a:stretch>
        </p:blipFill>
        <p:spPr>
          <a:xfrm>
            <a:off x="3426934" y="3689055"/>
            <a:ext cx="838317" cy="500749"/>
          </a:xfrm>
          <a:prstGeom prst="rect">
            <a:avLst/>
          </a:prstGeom>
        </p:spPr>
      </p:pic>
      <p:pic>
        <p:nvPicPr>
          <p:cNvPr id="102" name="図 101">
            <a:extLst>
              <a:ext uri="{FF2B5EF4-FFF2-40B4-BE49-F238E27FC236}">
                <a16:creationId xmlns:a16="http://schemas.microsoft.com/office/drawing/2014/main" id="{48FDB742-D3E3-4A90-AAC8-69E2D0357C0B}"/>
              </a:ext>
            </a:extLst>
          </p:cNvPr>
          <p:cNvPicPr>
            <a:picLocks noChangeAspect="1"/>
          </p:cNvPicPr>
          <p:nvPr/>
        </p:nvPicPr>
        <p:blipFill>
          <a:blip r:embed="rId17"/>
          <a:stretch>
            <a:fillRect/>
          </a:stretch>
        </p:blipFill>
        <p:spPr>
          <a:xfrm>
            <a:off x="3431698" y="4241370"/>
            <a:ext cx="847843" cy="528957"/>
          </a:xfrm>
          <a:prstGeom prst="rect">
            <a:avLst/>
          </a:prstGeom>
        </p:spPr>
      </p:pic>
      <p:pic>
        <p:nvPicPr>
          <p:cNvPr id="106" name="図 105">
            <a:extLst>
              <a:ext uri="{FF2B5EF4-FFF2-40B4-BE49-F238E27FC236}">
                <a16:creationId xmlns:a16="http://schemas.microsoft.com/office/drawing/2014/main" id="{79EA81D7-5078-4E85-BB73-022A55469B7D}"/>
              </a:ext>
            </a:extLst>
          </p:cNvPr>
          <p:cNvPicPr>
            <a:picLocks noChangeAspect="1"/>
          </p:cNvPicPr>
          <p:nvPr/>
        </p:nvPicPr>
        <p:blipFill>
          <a:blip r:embed="rId18"/>
          <a:stretch>
            <a:fillRect/>
          </a:stretch>
        </p:blipFill>
        <p:spPr>
          <a:xfrm>
            <a:off x="3426933" y="4820998"/>
            <a:ext cx="838317" cy="516923"/>
          </a:xfrm>
          <a:prstGeom prst="rect">
            <a:avLst/>
          </a:prstGeom>
        </p:spPr>
      </p:pic>
      <p:pic>
        <p:nvPicPr>
          <p:cNvPr id="108" name="図 107">
            <a:extLst>
              <a:ext uri="{FF2B5EF4-FFF2-40B4-BE49-F238E27FC236}">
                <a16:creationId xmlns:a16="http://schemas.microsoft.com/office/drawing/2014/main" id="{1061AD77-6224-4E3E-BB83-E64D8F1681CF}"/>
              </a:ext>
            </a:extLst>
          </p:cNvPr>
          <p:cNvPicPr>
            <a:picLocks noChangeAspect="1"/>
          </p:cNvPicPr>
          <p:nvPr/>
        </p:nvPicPr>
        <p:blipFill>
          <a:blip r:embed="rId19"/>
          <a:stretch>
            <a:fillRect/>
          </a:stretch>
        </p:blipFill>
        <p:spPr>
          <a:xfrm>
            <a:off x="3436460" y="5386064"/>
            <a:ext cx="838317" cy="528957"/>
          </a:xfrm>
          <a:prstGeom prst="rect">
            <a:avLst/>
          </a:prstGeom>
        </p:spPr>
      </p:pic>
      <p:pic>
        <p:nvPicPr>
          <p:cNvPr id="122" name="図 121">
            <a:extLst>
              <a:ext uri="{FF2B5EF4-FFF2-40B4-BE49-F238E27FC236}">
                <a16:creationId xmlns:a16="http://schemas.microsoft.com/office/drawing/2014/main" id="{19B2424C-49A6-4F56-AABD-D52F654A942C}"/>
              </a:ext>
            </a:extLst>
          </p:cNvPr>
          <p:cNvPicPr>
            <a:picLocks noChangeAspect="1"/>
          </p:cNvPicPr>
          <p:nvPr/>
        </p:nvPicPr>
        <p:blipFill>
          <a:blip r:embed="rId20"/>
          <a:stretch>
            <a:fillRect/>
          </a:stretch>
        </p:blipFill>
        <p:spPr>
          <a:xfrm>
            <a:off x="3426932" y="5953397"/>
            <a:ext cx="838317" cy="528957"/>
          </a:xfrm>
          <a:prstGeom prst="rect">
            <a:avLst/>
          </a:prstGeom>
        </p:spPr>
      </p:pic>
      <p:pic>
        <p:nvPicPr>
          <p:cNvPr id="124" name="図 123">
            <a:extLst>
              <a:ext uri="{FF2B5EF4-FFF2-40B4-BE49-F238E27FC236}">
                <a16:creationId xmlns:a16="http://schemas.microsoft.com/office/drawing/2014/main" id="{58BEB933-9321-4D72-8674-26CF5C52FF88}"/>
              </a:ext>
            </a:extLst>
          </p:cNvPr>
          <p:cNvPicPr>
            <a:picLocks noChangeAspect="1"/>
          </p:cNvPicPr>
          <p:nvPr/>
        </p:nvPicPr>
        <p:blipFill>
          <a:blip r:embed="rId21"/>
          <a:stretch>
            <a:fillRect/>
          </a:stretch>
        </p:blipFill>
        <p:spPr>
          <a:xfrm>
            <a:off x="6603273" y="1443790"/>
            <a:ext cx="838317" cy="518658"/>
          </a:xfrm>
          <a:prstGeom prst="rect">
            <a:avLst/>
          </a:prstGeom>
        </p:spPr>
      </p:pic>
      <p:pic>
        <p:nvPicPr>
          <p:cNvPr id="126" name="図 125">
            <a:extLst>
              <a:ext uri="{FF2B5EF4-FFF2-40B4-BE49-F238E27FC236}">
                <a16:creationId xmlns:a16="http://schemas.microsoft.com/office/drawing/2014/main" id="{6088011A-6A9C-4DAA-867E-0C3362EDF206}"/>
              </a:ext>
            </a:extLst>
          </p:cNvPr>
          <p:cNvPicPr>
            <a:picLocks noChangeAspect="1"/>
          </p:cNvPicPr>
          <p:nvPr/>
        </p:nvPicPr>
        <p:blipFill>
          <a:blip r:embed="rId22"/>
          <a:stretch>
            <a:fillRect/>
          </a:stretch>
        </p:blipFill>
        <p:spPr>
          <a:xfrm>
            <a:off x="6598509" y="2013033"/>
            <a:ext cx="847843" cy="518657"/>
          </a:xfrm>
          <a:prstGeom prst="rect">
            <a:avLst/>
          </a:prstGeom>
        </p:spPr>
      </p:pic>
      <p:pic>
        <p:nvPicPr>
          <p:cNvPr id="128" name="図 127">
            <a:extLst>
              <a:ext uri="{FF2B5EF4-FFF2-40B4-BE49-F238E27FC236}">
                <a16:creationId xmlns:a16="http://schemas.microsoft.com/office/drawing/2014/main" id="{8FFC2A2C-CCA5-4B82-8E56-55A58938B2D4}"/>
              </a:ext>
            </a:extLst>
          </p:cNvPr>
          <p:cNvPicPr>
            <a:picLocks noChangeAspect="1"/>
          </p:cNvPicPr>
          <p:nvPr/>
        </p:nvPicPr>
        <p:blipFill>
          <a:blip r:embed="rId23"/>
          <a:stretch>
            <a:fillRect/>
          </a:stretch>
        </p:blipFill>
        <p:spPr>
          <a:xfrm>
            <a:off x="6603273" y="2561426"/>
            <a:ext cx="838317" cy="518657"/>
          </a:xfrm>
          <a:prstGeom prst="rect">
            <a:avLst/>
          </a:prstGeom>
        </p:spPr>
      </p:pic>
      <p:pic>
        <p:nvPicPr>
          <p:cNvPr id="130" name="図 129">
            <a:extLst>
              <a:ext uri="{FF2B5EF4-FFF2-40B4-BE49-F238E27FC236}">
                <a16:creationId xmlns:a16="http://schemas.microsoft.com/office/drawing/2014/main" id="{9FFDC4A6-D635-4E5C-9EE1-D3E1247DC6CD}"/>
              </a:ext>
            </a:extLst>
          </p:cNvPr>
          <p:cNvPicPr>
            <a:picLocks noChangeAspect="1"/>
          </p:cNvPicPr>
          <p:nvPr/>
        </p:nvPicPr>
        <p:blipFill>
          <a:blip r:embed="rId24"/>
          <a:stretch>
            <a:fillRect/>
          </a:stretch>
        </p:blipFill>
        <p:spPr>
          <a:xfrm>
            <a:off x="6603273" y="3124004"/>
            <a:ext cx="838317" cy="528956"/>
          </a:xfrm>
          <a:prstGeom prst="rect">
            <a:avLst/>
          </a:prstGeom>
        </p:spPr>
      </p:pic>
      <p:pic>
        <p:nvPicPr>
          <p:cNvPr id="132" name="図 131">
            <a:extLst>
              <a:ext uri="{FF2B5EF4-FFF2-40B4-BE49-F238E27FC236}">
                <a16:creationId xmlns:a16="http://schemas.microsoft.com/office/drawing/2014/main" id="{3A626328-3B0B-4890-B253-21D2C8B530C6}"/>
              </a:ext>
            </a:extLst>
          </p:cNvPr>
          <p:cNvPicPr>
            <a:picLocks noChangeAspect="1"/>
          </p:cNvPicPr>
          <p:nvPr/>
        </p:nvPicPr>
        <p:blipFill>
          <a:blip r:embed="rId25"/>
          <a:stretch>
            <a:fillRect/>
          </a:stretch>
        </p:blipFill>
        <p:spPr>
          <a:xfrm>
            <a:off x="6608034" y="3696881"/>
            <a:ext cx="828791" cy="515783"/>
          </a:xfrm>
          <a:prstGeom prst="rect">
            <a:avLst/>
          </a:prstGeom>
        </p:spPr>
      </p:pic>
      <p:pic>
        <p:nvPicPr>
          <p:cNvPr id="134" name="図 133">
            <a:extLst>
              <a:ext uri="{FF2B5EF4-FFF2-40B4-BE49-F238E27FC236}">
                <a16:creationId xmlns:a16="http://schemas.microsoft.com/office/drawing/2014/main" id="{A00F4FE1-820B-482F-AF8A-B4A3B1CD8584}"/>
              </a:ext>
            </a:extLst>
          </p:cNvPr>
          <p:cNvPicPr>
            <a:picLocks noChangeAspect="1"/>
          </p:cNvPicPr>
          <p:nvPr/>
        </p:nvPicPr>
        <p:blipFill>
          <a:blip r:embed="rId26"/>
          <a:stretch>
            <a:fillRect/>
          </a:stretch>
        </p:blipFill>
        <p:spPr>
          <a:xfrm>
            <a:off x="6608035" y="4271211"/>
            <a:ext cx="838317" cy="499116"/>
          </a:xfrm>
          <a:prstGeom prst="rect">
            <a:avLst/>
          </a:prstGeom>
        </p:spPr>
      </p:pic>
      <p:pic>
        <p:nvPicPr>
          <p:cNvPr id="136" name="図 135">
            <a:extLst>
              <a:ext uri="{FF2B5EF4-FFF2-40B4-BE49-F238E27FC236}">
                <a16:creationId xmlns:a16="http://schemas.microsoft.com/office/drawing/2014/main" id="{0B5E7230-4F65-448A-80A4-EB8B8191378C}"/>
              </a:ext>
            </a:extLst>
          </p:cNvPr>
          <p:cNvPicPr>
            <a:picLocks noChangeAspect="1"/>
          </p:cNvPicPr>
          <p:nvPr/>
        </p:nvPicPr>
        <p:blipFill>
          <a:blip r:embed="rId27"/>
          <a:stretch>
            <a:fillRect/>
          </a:stretch>
        </p:blipFill>
        <p:spPr>
          <a:xfrm>
            <a:off x="6608034" y="4812632"/>
            <a:ext cx="847843" cy="522756"/>
          </a:xfrm>
          <a:prstGeom prst="rect">
            <a:avLst/>
          </a:prstGeom>
        </p:spPr>
      </p:pic>
    </p:spTree>
    <p:extLst>
      <p:ext uri="{BB962C8B-B14F-4D97-AF65-F5344CB8AC3E}">
        <p14:creationId xmlns:p14="http://schemas.microsoft.com/office/powerpoint/2010/main" val="394748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1F253AC0-F65F-C241-90B9-2B7E9E225345}"/>
              </a:ext>
            </a:extLst>
          </p:cNvPr>
          <p:cNvSpPr/>
          <p:nvPr/>
        </p:nvSpPr>
        <p:spPr bwMode="gray">
          <a:xfrm>
            <a:off x="5469539" y="5646807"/>
            <a:ext cx="3939541" cy="545501"/>
          </a:xfrm>
          <a:prstGeom prst="rect">
            <a:avLst/>
          </a:prstGeom>
          <a:solidFill>
            <a:schemeClr val="bg1"/>
          </a:solidFill>
          <a:ln w="19050" algn="ctr">
            <a:noFill/>
            <a:miter lim="800000"/>
            <a:headEnd/>
            <a:tailEnd/>
          </a:ln>
        </p:spPr>
        <p:txBody>
          <a:bodyPr wrap="square" lIns="36000" tIns="36000" rIns="36000" bIns="36000" rtlCol="0" anchor="t"/>
          <a:lstStyle/>
          <a:p>
            <a:pPr marL="274638" indent="-176213">
              <a:spcBef>
                <a:spcPts val="200"/>
              </a:spcBef>
              <a:buFont typeface="Arial" panose="020B0604020202020204" pitchFamily="34" charset="0"/>
              <a:buChar char="•"/>
              <a:defRPr/>
            </a:pPr>
            <a:r>
              <a:rPr lang="ja-JP" altLang="en-US" sz="1400">
                <a:solidFill>
                  <a:prstClr val="black"/>
                </a:solidFill>
                <a:latin typeface="Calibri" panose="020F0502020204030204" pitchFamily="34" charset="0"/>
                <a:cs typeface="Calibri" panose="020F0502020204030204" pitchFamily="34" charset="0"/>
              </a:rPr>
              <a:t>労働者に対し、契約上合意された業務災害手当を給付しない</a:t>
            </a:r>
            <a:endParaRPr lang="en-US" altLang="ja-JP" sz="1400" dirty="0">
              <a:solidFill>
                <a:prstClr val="black"/>
              </a:solidFill>
              <a:latin typeface="Calibri" panose="020F0502020204030204" pitchFamily="34" charset="0"/>
              <a:cs typeface="Calibri" panose="020F0502020204030204" pitchFamily="34" charset="0"/>
            </a:endParaRPr>
          </a:p>
        </p:txBody>
      </p:sp>
      <p:sp>
        <p:nvSpPr>
          <p:cNvPr id="3" name="スライド番号プレースホルダー 2">
            <a:extLst>
              <a:ext uri="{FF2B5EF4-FFF2-40B4-BE49-F238E27FC236}">
                <a16:creationId xmlns:a16="http://schemas.microsoft.com/office/drawing/2014/main" id="{9C488D95-AA45-1144-B840-76CE765F7B92}"/>
              </a:ext>
            </a:extLst>
          </p:cNvPr>
          <p:cNvSpPr>
            <a:spLocks noGrp="1"/>
          </p:cNvSpPr>
          <p:nvPr>
            <p:ph type="sldNum" sz="quarter" idx="11"/>
          </p:nvPr>
        </p:nvSpPr>
        <p:spPr/>
        <p:txBody>
          <a:bodyPr/>
          <a:lstStyle/>
          <a:p>
            <a:fld id="{AA5FCFE5-FE56-4EF1-80A8-07776887C2A1}" type="slidenum">
              <a:rPr lang="ja-JP" altLang="en-US" smtClean="0"/>
              <a:pPr/>
              <a:t>11</a:t>
            </a:fld>
            <a:endParaRPr lang="ja-JP" altLang="en-US" dirty="0"/>
          </a:p>
        </p:txBody>
      </p:sp>
      <p:sp>
        <p:nvSpPr>
          <p:cNvPr id="8" name="タイトル 7">
            <a:extLst>
              <a:ext uri="{FF2B5EF4-FFF2-40B4-BE49-F238E27FC236}">
                <a16:creationId xmlns:a16="http://schemas.microsoft.com/office/drawing/2014/main" id="{66EB6384-E6D0-BF42-9D72-E79D2A596126}"/>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a:latin typeface="Calibri" panose="020F0502020204030204" pitchFamily="34" charset="0"/>
              </a:rPr>
              <a:t>企業が尊重すべき主要な人権と人権に関するリスクの詳細（</a:t>
            </a:r>
            <a:r>
              <a:rPr lang="en-US" altLang="ja-JP" b="0" dirty="0">
                <a:latin typeface="Calibri" panose="020F0502020204030204" pitchFamily="34" charset="0"/>
              </a:rPr>
              <a:t>1/7</a:t>
            </a:r>
            <a:r>
              <a:rPr lang="ja-JP" altLang="en-US" b="0">
                <a:latin typeface="Calibri" panose="020F0502020204030204" pitchFamily="34" charset="0"/>
              </a:rPr>
              <a:t>）</a:t>
            </a:r>
            <a:endParaRPr lang="ja-JP" altLang="en-US" b="0" dirty="0">
              <a:latin typeface="Calibri" panose="020F0502020204030204" pitchFamily="34" charset="0"/>
            </a:endParaRPr>
          </a:p>
        </p:txBody>
      </p:sp>
      <p:cxnSp>
        <p:nvCxnSpPr>
          <p:cNvPr id="9" name="直線コネクタ 8">
            <a:extLst>
              <a:ext uri="{FF2B5EF4-FFF2-40B4-BE49-F238E27FC236}">
                <a16:creationId xmlns:a16="http://schemas.microsoft.com/office/drawing/2014/main" id="{90EC1B85-3959-D14B-A57E-83A92C05321D}"/>
              </a:ext>
            </a:extLst>
          </p:cNvPr>
          <p:cNvCxnSpPr>
            <a:cxnSpLocks/>
          </p:cNvCxnSpPr>
          <p:nvPr/>
        </p:nvCxnSpPr>
        <p:spPr>
          <a:xfrm>
            <a:off x="129396" y="670704"/>
            <a:ext cx="734785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8C2D1591-6E80-4E40-8136-E412E60BACD6}"/>
              </a:ext>
            </a:extLst>
          </p:cNvPr>
          <p:cNvSpPr/>
          <p:nvPr/>
        </p:nvSpPr>
        <p:spPr bwMode="gray">
          <a:xfrm>
            <a:off x="259892" y="1867393"/>
            <a:ext cx="4311568" cy="1027433"/>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使用者があらかじめ労働契約や就業規則で</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u="sng" dirty="0">
                <a:solidFill>
                  <a:prstClr val="black"/>
                </a:solidFill>
                <a:latin typeface="Calibri" panose="020F0502020204030204" pitchFamily="34" charset="0"/>
                <a:cs typeface="Calibri" panose="020F0502020204030204" pitchFamily="34" charset="0"/>
              </a:rPr>
              <a:t>定められた賃金</a:t>
            </a:r>
            <a:r>
              <a:rPr lang="ja-JP" altLang="en-US" sz="1400" u="sng">
                <a:solidFill>
                  <a:prstClr val="black"/>
                </a:solidFill>
                <a:latin typeface="Calibri" panose="020F0502020204030204" pitchFamily="34" charset="0"/>
                <a:cs typeface="Calibri" panose="020F0502020204030204" pitchFamily="34" charset="0"/>
              </a:rPr>
              <a:t>を</a:t>
            </a:r>
            <a:r>
              <a:rPr lang="ja-JP" altLang="en-US" sz="1400">
                <a:solidFill>
                  <a:prstClr val="black"/>
                </a:solidFill>
                <a:latin typeface="Calibri" panose="020F0502020204030204" pitchFamily="34" charset="0"/>
                <a:cs typeface="Calibri" panose="020F0502020204030204" pitchFamily="34" charset="0"/>
              </a:rPr>
              <a:t>、</a:t>
            </a:r>
            <a:r>
              <a:rPr lang="ja-JP" altLang="en-US" sz="1400" u="sng">
                <a:solidFill>
                  <a:prstClr val="black"/>
                </a:solidFill>
                <a:latin typeface="Calibri" panose="020F0502020204030204" pitchFamily="34" charset="0"/>
                <a:cs typeface="Calibri" panose="020F0502020204030204" pitchFamily="34" charset="0"/>
              </a:rPr>
              <a:t>所定</a:t>
            </a:r>
            <a:r>
              <a:rPr lang="ja-JP" altLang="en-US" sz="1400" u="sng" dirty="0">
                <a:solidFill>
                  <a:prstClr val="black"/>
                </a:solidFill>
                <a:latin typeface="Calibri" panose="020F0502020204030204" pitchFamily="34" charset="0"/>
                <a:cs typeface="Calibri" panose="020F0502020204030204" pitchFamily="34" charset="0"/>
              </a:rPr>
              <a:t>の支払日</a:t>
            </a:r>
            <a:r>
              <a:rPr lang="ja-JP" altLang="en-US" sz="1400" dirty="0">
                <a:solidFill>
                  <a:prstClr val="black"/>
                </a:solidFill>
                <a:latin typeface="Calibri" panose="020F0502020204030204" pitchFamily="34" charset="0"/>
                <a:cs typeface="Calibri" panose="020F0502020204030204" pitchFamily="34" charset="0"/>
              </a:rPr>
              <a:t>に</a:t>
            </a:r>
            <a:r>
              <a:rPr lang="ja-JP" altLang="en-US" sz="1400">
                <a:solidFill>
                  <a:prstClr val="black"/>
                </a:solidFill>
                <a:latin typeface="Calibri" panose="020F0502020204030204" pitchFamily="34" charset="0"/>
                <a:cs typeface="Calibri" panose="020F0502020204030204" pitchFamily="34" charset="0"/>
              </a:rPr>
              <a:t>支払わないこと</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労働者とその家族の基本的ニーズを満たすために</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十分な賃金の支払を行わないこと</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16" name="正方形/長方形 15">
            <a:extLst>
              <a:ext uri="{FF2B5EF4-FFF2-40B4-BE49-F238E27FC236}">
                <a16:creationId xmlns:a16="http://schemas.microsoft.com/office/drawing/2014/main" id="{E0317CF5-BA6B-2A48-93DE-BE599CC2903A}"/>
              </a:ext>
            </a:extLst>
          </p:cNvPr>
          <p:cNvSpPr/>
          <p:nvPr/>
        </p:nvSpPr>
        <p:spPr bwMode="gray">
          <a:xfrm>
            <a:off x="677974" y="2970220"/>
            <a:ext cx="3595864" cy="548269"/>
          </a:xfrm>
          <a:prstGeom prst="rect">
            <a:avLst/>
          </a:prstGeom>
          <a:solidFill>
            <a:schemeClr val="bg1"/>
          </a:solidFill>
          <a:ln w="19050" algn="ctr">
            <a:noFill/>
            <a:miter lim="800000"/>
            <a:headEnd/>
            <a:tailEnd/>
          </a:ln>
        </p:spPr>
        <p:txBody>
          <a:bodyPr wrap="square" lIns="36000" tIns="36000" rIns="36000" bIns="36000" rtlCol="0" anchor="t"/>
          <a:lstStyle/>
          <a:p>
            <a:pPr marL="363538" lvl="0" indent="-182563">
              <a:spcBef>
                <a:spcPts val="200"/>
              </a:spcBef>
              <a:buFont typeface="Arial" panose="020B0604020202020204" pitchFamily="34" charset="0"/>
              <a:buChar char="•"/>
              <a:defRPr/>
            </a:pPr>
            <a:r>
              <a:rPr lang="ja-JP" altLang="en-US" sz="1400">
                <a:solidFill>
                  <a:prstClr val="black"/>
                </a:solidFill>
                <a:latin typeface="Calibri" panose="020F0502020204030204" pitchFamily="34" charset="0"/>
                <a:cs typeface="Calibri" panose="020F0502020204030204" pitchFamily="34" charset="0"/>
              </a:rPr>
              <a:t>残業中</a:t>
            </a:r>
            <a:r>
              <a:rPr lang="ja-JP" altLang="en-US" sz="1400" dirty="0">
                <a:solidFill>
                  <a:prstClr val="black"/>
                </a:solidFill>
                <a:latin typeface="Calibri" panose="020F0502020204030204" pitchFamily="34" charset="0"/>
                <a:cs typeface="Calibri" panose="020F0502020204030204" pitchFamily="34" charset="0"/>
              </a:rPr>
              <a:t>の労働者のタイムカードを</a:t>
            </a:r>
            <a:r>
              <a:rPr lang="ja-JP" altLang="en-US" sz="1400">
                <a:solidFill>
                  <a:prstClr val="black"/>
                </a:solidFill>
                <a:latin typeface="Calibri" panose="020F0502020204030204" pitchFamily="34" charset="0"/>
                <a:cs typeface="Calibri" panose="020F0502020204030204" pitchFamily="34" charset="0"/>
              </a:rPr>
              <a:t>通常の終業</a:t>
            </a:r>
            <a:r>
              <a:rPr lang="ja-JP" altLang="en-US" sz="1400" dirty="0">
                <a:solidFill>
                  <a:prstClr val="black"/>
                </a:solidFill>
                <a:latin typeface="Calibri" panose="020F0502020204030204" pitchFamily="34" charset="0"/>
                <a:cs typeface="Calibri" panose="020F0502020204030204" pitchFamily="34" charset="0"/>
              </a:rPr>
              <a:t>時刻に打刻し、残業代</a:t>
            </a:r>
            <a:r>
              <a:rPr lang="ja-JP" altLang="en-US" sz="1400">
                <a:solidFill>
                  <a:prstClr val="black"/>
                </a:solidFill>
                <a:latin typeface="Calibri" panose="020F0502020204030204" pitchFamily="34" charset="0"/>
                <a:cs typeface="Calibri" panose="020F0502020204030204" pitchFamily="34" charset="0"/>
              </a:rPr>
              <a:t>を支払わない</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0" name="正方形/長方形 19">
            <a:extLst>
              <a:ext uri="{FF2B5EF4-FFF2-40B4-BE49-F238E27FC236}">
                <a16:creationId xmlns:a16="http://schemas.microsoft.com/office/drawing/2014/main" id="{FBFA2981-9ECF-374B-AC1D-61347BE45F38}"/>
              </a:ext>
            </a:extLst>
          </p:cNvPr>
          <p:cNvSpPr/>
          <p:nvPr/>
        </p:nvSpPr>
        <p:spPr bwMode="gray">
          <a:xfrm>
            <a:off x="4991111" y="1867393"/>
            <a:ext cx="4357688" cy="989733"/>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週</a:t>
            </a:r>
            <a:r>
              <a:rPr lang="en-US" altLang="ja-JP" sz="1400" dirty="0">
                <a:solidFill>
                  <a:prstClr val="black"/>
                </a:solidFill>
                <a:latin typeface="Calibri" panose="020F0502020204030204" pitchFamily="34" charset="0"/>
                <a:cs typeface="Calibri" panose="020F0502020204030204" pitchFamily="34" charset="0"/>
              </a:rPr>
              <a:t>8</a:t>
            </a:r>
            <a:r>
              <a:rPr lang="ja-JP" altLang="en-US" sz="1400" dirty="0">
                <a:solidFill>
                  <a:prstClr val="black"/>
                </a:solidFill>
                <a:latin typeface="Calibri" panose="020F0502020204030204" pitchFamily="34" charset="0"/>
                <a:cs typeface="Calibri" panose="020F0502020204030204" pitchFamily="34" charset="0"/>
              </a:rPr>
              <a:t>時間</a:t>
            </a:r>
            <a:r>
              <a:rPr lang="en-US" altLang="ja-JP" sz="1400" dirty="0">
                <a:solidFill>
                  <a:prstClr val="black"/>
                </a:solidFill>
                <a:latin typeface="Calibri" panose="020F0502020204030204" pitchFamily="34" charset="0"/>
                <a:cs typeface="Calibri" panose="020F0502020204030204" pitchFamily="34" charset="0"/>
              </a:rPr>
              <a:t>×5</a:t>
            </a:r>
            <a:r>
              <a:rPr lang="ja-JP" altLang="en-US" sz="1400" dirty="0">
                <a:solidFill>
                  <a:prstClr val="black"/>
                </a:solidFill>
                <a:latin typeface="Calibri" panose="020F0502020204030204" pitchFamily="34" charset="0"/>
                <a:cs typeface="Calibri" panose="020F0502020204030204" pitchFamily="34" charset="0"/>
              </a:rPr>
              <a:t>日の労働時間に加え、</a:t>
            </a:r>
            <a:br>
              <a:rPr lang="en-US" altLang="ja-JP" sz="1400" dirty="0">
                <a:solidFill>
                  <a:prstClr val="black"/>
                </a:solidFill>
                <a:latin typeface="Calibri" panose="020F0502020204030204" pitchFamily="34" charset="0"/>
                <a:cs typeface="Calibri" panose="020F0502020204030204" pitchFamily="34" charset="0"/>
              </a:rPr>
            </a:br>
            <a:r>
              <a:rPr lang="en-US" altLang="ja-JP" sz="1400" u="sng" dirty="0">
                <a:solidFill>
                  <a:prstClr val="black"/>
                </a:solidFill>
                <a:latin typeface="Calibri" panose="020F0502020204030204" pitchFamily="34" charset="0"/>
                <a:cs typeface="Calibri" panose="020F0502020204030204" pitchFamily="34" charset="0"/>
              </a:rPr>
              <a:t>36</a:t>
            </a:r>
            <a:r>
              <a:rPr lang="ja-JP" altLang="en-US" sz="1400" u="sng" dirty="0">
                <a:solidFill>
                  <a:prstClr val="black"/>
                </a:solidFill>
                <a:latin typeface="Calibri" panose="020F0502020204030204" pitchFamily="34" charset="0"/>
                <a:cs typeface="Calibri" panose="020F0502020204030204" pitchFamily="34" charset="0"/>
              </a:rPr>
              <a:t>協定</a:t>
            </a:r>
            <a:r>
              <a:rPr lang="ja-JP" altLang="en-US" sz="1400" dirty="0">
                <a:solidFill>
                  <a:prstClr val="black"/>
                </a:solidFill>
                <a:latin typeface="Calibri" panose="020F0502020204030204" pitchFamily="34" charset="0"/>
                <a:cs typeface="Calibri" panose="020F0502020204030204" pitchFamily="34" charset="0"/>
              </a:rPr>
              <a:t>で定める時間外労働</a:t>
            </a:r>
            <a:r>
              <a:rPr lang="ja-JP" altLang="en-US" sz="1400">
                <a:solidFill>
                  <a:prstClr val="black"/>
                </a:solidFill>
                <a:latin typeface="Calibri" panose="020F0502020204030204" pitchFamily="34" charset="0"/>
                <a:cs typeface="Calibri" panose="020F0502020204030204" pitchFamily="34" charset="0"/>
              </a:rPr>
              <a:t>の上限</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a:t>
            </a:r>
            <a:r>
              <a:rPr lang="ja-JP" altLang="en-US" sz="1400" dirty="0">
                <a:solidFill>
                  <a:prstClr val="black"/>
                </a:solidFill>
                <a:latin typeface="Calibri" panose="020F0502020204030204" pitchFamily="34" charset="0"/>
                <a:cs typeface="Calibri" panose="020F0502020204030204" pitchFamily="34" charset="0"/>
              </a:rPr>
              <a:t>月</a:t>
            </a:r>
            <a:r>
              <a:rPr lang="en-US" altLang="ja-JP" sz="1400" dirty="0">
                <a:solidFill>
                  <a:prstClr val="black"/>
                </a:solidFill>
                <a:latin typeface="Calibri" panose="020F0502020204030204" pitchFamily="34" charset="0"/>
                <a:cs typeface="Calibri" panose="020F0502020204030204" pitchFamily="34" charset="0"/>
              </a:rPr>
              <a:t>45</a:t>
            </a:r>
            <a:r>
              <a:rPr lang="ja-JP" altLang="en-US" sz="1400" dirty="0">
                <a:solidFill>
                  <a:prstClr val="black"/>
                </a:solidFill>
                <a:latin typeface="Calibri" panose="020F0502020204030204" pitchFamily="34" charset="0"/>
                <a:cs typeface="Calibri" panose="020F0502020204030204" pitchFamily="34" charset="0"/>
              </a:rPr>
              <a:t>時間・年</a:t>
            </a:r>
            <a:r>
              <a:rPr lang="en-US" altLang="ja-JP" sz="1400" dirty="0">
                <a:solidFill>
                  <a:prstClr val="black"/>
                </a:solidFill>
                <a:latin typeface="Calibri" panose="020F0502020204030204" pitchFamily="34" charset="0"/>
                <a:cs typeface="Calibri" panose="020F0502020204030204" pitchFamily="34" charset="0"/>
              </a:rPr>
              <a:t>360</a:t>
            </a:r>
            <a:r>
              <a:rPr lang="ja-JP" altLang="en-US" sz="1400" dirty="0">
                <a:solidFill>
                  <a:prstClr val="black"/>
                </a:solidFill>
                <a:latin typeface="Calibri" panose="020F0502020204030204" pitchFamily="34" charset="0"/>
                <a:cs typeface="Calibri" panose="020F0502020204030204" pitchFamily="34" charset="0"/>
              </a:rPr>
              <a:t>時間）</a:t>
            </a:r>
            <a:r>
              <a:rPr lang="ja-JP" altLang="en-US" sz="1400">
                <a:solidFill>
                  <a:prstClr val="black"/>
                </a:solidFill>
                <a:latin typeface="Calibri" panose="020F0502020204030204" pitchFamily="34" charset="0"/>
                <a:cs typeface="Calibri" panose="020F0502020204030204" pitchFamily="34" charset="0"/>
              </a:rPr>
              <a:t>を超えて、</a:t>
            </a:r>
            <a:r>
              <a:rPr lang="ja-JP" altLang="en-US" sz="1400" dirty="0">
                <a:solidFill>
                  <a:prstClr val="black"/>
                </a:solidFill>
                <a:latin typeface="Calibri" panose="020F0502020204030204" pitchFamily="34" charset="0"/>
                <a:cs typeface="Calibri" panose="020F0502020204030204" pitchFamily="34" charset="0"/>
              </a:rPr>
              <a:t>労働</a:t>
            </a:r>
            <a:r>
              <a:rPr lang="ja-JP" altLang="en-US" sz="1400">
                <a:solidFill>
                  <a:prstClr val="black"/>
                </a:solidFill>
                <a:latin typeface="Calibri" panose="020F0502020204030204" pitchFamily="34" charset="0"/>
                <a:cs typeface="Calibri" panose="020F0502020204030204" pitchFamily="34" charset="0"/>
              </a:rPr>
              <a:t>させること</a:t>
            </a:r>
            <a:br>
              <a:rPr lang="en-US" altLang="ja-JP" sz="1400" dirty="0">
                <a:solidFill>
                  <a:prstClr val="black"/>
                </a:solidFill>
                <a:latin typeface="Calibri" panose="020F0502020204030204" pitchFamily="34" charset="0"/>
                <a:cs typeface="Calibri" panose="020F0502020204030204" pitchFamily="34" charset="0"/>
              </a:rPr>
            </a:br>
            <a:r>
              <a:rPr lang="ja-JP" altLang="en-US" sz="1400" dirty="0">
                <a:solidFill>
                  <a:prstClr val="black"/>
                </a:solidFill>
                <a:latin typeface="Calibri" panose="020F0502020204030204" pitchFamily="34" charset="0"/>
                <a:cs typeface="Calibri" panose="020F0502020204030204" pitchFamily="34" charset="0"/>
              </a:rPr>
              <a:t>適切な休憩の取得を</a:t>
            </a:r>
            <a:r>
              <a:rPr lang="ja-JP" altLang="en-US" sz="1400">
                <a:solidFill>
                  <a:prstClr val="black"/>
                </a:solidFill>
                <a:latin typeface="Calibri" panose="020F0502020204030204" pitchFamily="34" charset="0"/>
                <a:cs typeface="Calibri" panose="020F0502020204030204" pitchFamily="34" charset="0"/>
              </a:rPr>
              <a:t>妨げること</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1" name="正方形/長方形 20">
            <a:extLst>
              <a:ext uri="{FF2B5EF4-FFF2-40B4-BE49-F238E27FC236}">
                <a16:creationId xmlns:a16="http://schemas.microsoft.com/office/drawing/2014/main" id="{71545B25-4F31-0E4B-B8F3-99367424571E}"/>
              </a:ext>
            </a:extLst>
          </p:cNvPr>
          <p:cNvSpPr/>
          <p:nvPr/>
        </p:nvSpPr>
        <p:spPr bwMode="gray">
          <a:xfrm>
            <a:off x="5375569" y="2937871"/>
            <a:ext cx="4079742" cy="737909"/>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人</a:t>
            </a:r>
            <a:r>
              <a:rPr lang="ja-JP" altLang="en-US" sz="1400" dirty="0">
                <a:solidFill>
                  <a:prstClr val="black"/>
                </a:solidFill>
                <a:latin typeface="Calibri" panose="020F0502020204030204" pitchFamily="34" charset="0"/>
                <a:cs typeface="Calibri" panose="020F0502020204030204" pitchFamily="34" charset="0"/>
              </a:rPr>
              <a:t>手不足</a:t>
            </a:r>
            <a:r>
              <a:rPr lang="ja-JP" altLang="en-US" sz="1400">
                <a:solidFill>
                  <a:prstClr val="black"/>
                </a:solidFill>
                <a:latin typeface="Calibri" panose="020F0502020204030204" pitchFamily="34" charset="0"/>
                <a:cs typeface="Calibri" panose="020F0502020204030204" pitchFamily="34" charset="0"/>
              </a:rPr>
              <a:t>により</a:t>
            </a:r>
            <a:r>
              <a:rPr lang="en-US" altLang="ja-JP" sz="1400" dirty="0">
                <a:solidFill>
                  <a:prstClr val="black"/>
                </a:solidFill>
                <a:latin typeface="Calibri" panose="020F0502020204030204" pitchFamily="34" charset="0"/>
                <a:cs typeface="Calibri" panose="020F0502020204030204" pitchFamily="34" charset="0"/>
              </a:rPr>
              <a:t>8</a:t>
            </a:r>
            <a:r>
              <a:rPr lang="ja-JP" altLang="en-US" sz="1400">
                <a:solidFill>
                  <a:prstClr val="black"/>
                </a:solidFill>
                <a:latin typeface="Calibri" panose="020F0502020204030204" pitchFamily="34" charset="0"/>
                <a:cs typeface="Calibri" panose="020F0502020204030204" pitchFamily="34" charset="0"/>
              </a:rPr>
              <a:t>時間以上連続</a:t>
            </a:r>
            <a:r>
              <a:rPr lang="ja-JP" altLang="en-US" sz="1400" dirty="0">
                <a:solidFill>
                  <a:prstClr val="black"/>
                </a:solidFill>
                <a:latin typeface="Calibri" panose="020F0502020204030204" pitchFamily="34" charset="0"/>
                <a:cs typeface="Calibri" panose="020F0502020204030204" pitchFamily="34" charset="0"/>
              </a:rPr>
              <a:t>して業務が</a:t>
            </a:r>
            <a:r>
              <a:rPr lang="ja-JP" altLang="en-US" sz="1400">
                <a:solidFill>
                  <a:prstClr val="black"/>
                </a:solidFill>
                <a:latin typeface="Calibri" panose="020F0502020204030204" pitchFamily="34" charset="0"/>
                <a:cs typeface="Calibri" panose="020F0502020204030204" pitchFamily="34" charset="0"/>
              </a:rPr>
              <a:t>続き、適切な休憩を取得できない</a:t>
            </a:r>
            <a:endParaRPr lang="en-US" altLang="ja-JP" sz="1400" dirty="0">
              <a:solidFill>
                <a:prstClr val="black"/>
              </a:solidFill>
              <a:latin typeface="Calibri" panose="020F0502020204030204" pitchFamily="34" charset="0"/>
              <a:cs typeface="Calibri" panose="020F0502020204030204" pitchFamily="34" charset="0"/>
            </a:endParaRPr>
          </a:p>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繁忙期に長時間労働が続いた結果、鬱病を発病</a:t>
            </a:r>
            <a:endParaRPr lang="en-US" altLang="ja-JP" sz="1400" dirty="0">
              <a:solidFill>
                <a:prstClr val="black"/>
              </a:solidFill>
              <a:latin typeface="Calibri" panose="020F0502020204030204" pitchFamily="34" charset="0"/>
              <a:cs typeface="Calibri" panose="020F0502020204030204" pitchFamily="34" charset="0"/>
            </a:endParaRPr>
          </a:p>
          <a:p>
            <a:pPr marL="363538" indent="-182563">
              <a:spcBef>
                <a:spcPts val="200"/>
              </a:spcBef>
              <a:buFont typeface="Arial" panose="020B0604020202020204" pitchFamily="34" charset="0"/>
              <a:buChar char="•"/>
            </a:pP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4" name="正方形/長方形 23">
            <a:extLst>
              <a:ext uri="{FF2B5EF4-FFF2-40B4-BE49-F238E27FC236}">
                <a16:creationId xmlns:a16="http://schemas.microsoft.com/office/drawing/2014/main" id="{404AF814-E07D-4F43-91C3-E34D79653313}"/>
              </a:ext>
            </a:extLst>
          </p:cNvPr>
          <p:cNvSpPr/>
          <p:nvPr/>
        </p:nvSpPr>
        <p:spPr bwMode="gray">
          <a:xfrm>
            <a:off x="259892" y="4711261"/>
            <a:ext cx="4311568" cy="838201"/>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労働に関係して</a:t>
            </a:r>
            <a:r>
              <a:rPr lang="ja-JP" altLang="en-US" sz="1400" u="sng" dirty="0">
                <a:solidFill>
                  <a:prstClr val="black"/>
                </a:solidFill>
                <a:latin typeface="Calibri" panose="020F0502020204030204" pitchFamily="34" charset="0"/>
                <a:cs typeface="Calibri" panose="020F0502020204030204" pitchFamily="34" charset="0"/>
              </a:rPr>
              <a:t>負傷</a:t>
            </a:r>
            <a:r>
              <a:rPr lang="ja-JP" altLang="en-US" sz="1400" u="sng">
                <a:solidFill>
                  <a:prstClr val="black"/>
                </a:solidFill>
                <a:latin typeface="Calibri" panose="020F0502020204030204" pitchFamily="34" charset="0"/>
                <a:cs typeface="Calibri" panose="020F0502020204030204" pitchFamily="34" charset="0"/>
              </a:rPr>
              <a:t>及び疾病</a:t>
            </a:r>
            <a:r>
              <a:rPr lang="ja-JP" altLang="en-US" sz="1400">
                <a:solidFill>
                  <a:prstClr val="black"/>
                </a:solidFill>
                <a:latin typeface="Calibri" panose="020F0502020204030204" pitchFamily="34" charset="0"/>
                <a:cs typeface="Calibri" panose="020F0502020204030204" pitchFamily="34" charset="0"/>
              </a:rPr>
              <a:t>が</a:t>
            </a:r>
            <a:r>
              <a:rPr lang="ja-JP" altLang="en-US" sz="1400" dirty="0">
                <a:solidFill>
                  <a:prstClr val="black"/>
                </a:solidFill>
                <a:latin typeface="Calibri" panose="020F0502020204030204" pitchFamily="34" charset="0"/>
                <a:cs typeface="Calibri" panose="020F0502020204030204" pitchFamily="34" charset="0"/>
              </a:rPr>
              <a:t>発生すること</a:t>
            </a:r>
          </a:p>
        </p:txBody>
      </p:sp>
      <p:sp>
        <p:nvSpPr>
          <p:cNvPr id="25" name="正方形/長方形 24">
            <a:extLst>
              <a:ext uri="{FF2B5EF4-FFF2-40B4-BE49-F238E27FC236}">
                <a16:creationId xmlns:a16="http://schemas.microsoft.com/office/drawing/2014/main" id="{1614F9C3-5EBC-8E42-8689-04CAC30E037E}"/>
              </a:ext>
            </a:extLst>
          </p:cNvPr>
          <p:cNvSpPr/>
          <p:nvPr/>
        </p:nvSpPr>
        <p:spPr bwMode="gray">
          <a:xfrm>
            <a:off x="576561" y="5586934"/>
            <a:ext cx="4140000" cy="510226"/>
          </a:xfrm>
          <a:prstGeom prst="rect">
            <a:avLst/>
          </a:prstGeom>
          <a:solidFill>
            <a:schemeClr val="bg1"/>
          </a:solidFill>
          <a:ln w="19050" algn="ctr">
            <a:noFill/>
            <a:miter lim="800000"/>
            <a:headEnd/>
            <a:tailEnd/>
          </a:ln>
        </p:spPr>
        <p:txBody>
          <a:bodyPr wrap="square" lIns="36000" tIns="36000" rIns="36000" bIns="36000" rtlCol="0" anchor="t"/>
          <a:lstStyle/>
          <a:p>
            <a:pPr marL="269875" lvl="0" indent="-88900">
              <a:spcBef>
                <a:spcPts val="200"/>
              </a:spcBef>
              <a:buFont typeface="Arial" panose="020B0604020202020204" pitchFamily="34" charset="0"/>
              <a:buChar char="•"/>
              <a:defRPr/>
            </a:pPr>
            <a:r>
              <a:rPr lang="ja-JP" altLang="en-US" sz="1400">
                <a:solidFill>
                  <a:prstClr val="black"/>
                </a:solidFill>
                <a:latin typeface="Calibri" panose="020F0502020204030204" pitchFamily="34" charset="0"/>
                <a:cs typeface="Calibri" panose="020F0502020204030204" pitchFamily="34" charset="0"/>
              </a:rPr>
              <a:t>定期</a:t>
            </a:r>
            <a:r>
              <a:rPr lang="ja-JP" altLang="en-US" sz="1400" dirty="0">
                <a:solidFill>
                  <a:prstClr val="black"/>
                </a:solidFill>
                <a:latin typeface="Calibri" panose="020F0502020204030204" pitchFamily="34" charset="0"/>
                <a:cs typeface="Calibri" panose="020F0502020204030204" pitchFamily="34" charset="0"/>
              </a:rPr>
              <a:t>健康診断の</a:t>
            </a:r>
            <a:r>
              <a:rPr lang="ja-JP" altLang="en-US" sz="1400">
                <a:solidFill>
                  <a:prstClr val="black"/>
                </a:solidFill>
                <a:latin typeface="Calibri" panose="020F0502020204030204" pitchFamily="34" charset="0"/>
                <a:cs typeface="Calibri" panose="020F0502020204030204" pitchFamily="34" charset="0"/>
              </a:rPr>
              <a:t>受診漏れ</a:t>
            </a:r>
            <a:endParaRPr lang="en-US" altLang="ja-JP" sz="1400" dirty="0">
              <a:solidFill>
                <a:prstClr val="black"/>
              </a:solidFill>
              <a:latin typeface="Calibri" panose="020F0502020204030204" pitchFamily="34" charset="0"/>
              <a:cs typeface="Calibri" panose="020F0502020204030204" pitchFamily="34" charset="0"/>
            </a:endParaRPr>
          </a:p>
          <a:p>
            <a:pPr marL="269875" indent="-88900">
              <a:spcBef>
                <a:spcPts val="200"/>
              </a:spcBef>
              <a:buFont typeface="Arial" panose="020B0604020202020204" pitchFamily="34" charset="0"/>
              <a:buChar char="•"/>
              <a:defRPr/>
            </a:pPr>
            <a:r>
              <a:rPr lang="ja-JP" altLang="en-US" sz="1400">
                <a:solidFill>
                  <a:prstClr val="black"/>
                </a:solidFill>
                <a:latin typeface="Calibri" panose="020F0502020204030204" pitchFamily="34" charset="0"/>
                <a:cs typeface="Calibri" panose="020F0502020204030204" pitchFamily="34" charset="0"/>
              </a:rPr>
              <a:t>就業中の転倒、転落、怪我、衛生状態の悪化</a:t>
            </a:r>
          </a:p>
        </p:txBody>
      </p:sp>
      <p:sp>
        <p:nvSpPr>
          <p:cNvPr id="28" name="正方形/長方形 27">
            <a:extLst>
              <a:ext uri="{FF2B5EF4-FFF2-40B4-BE49-F238E27FC236}">
                <a16:creationId xmlns:a16="http://schemas.microsoft.com/office/drawing/2014/main" id="{D107FCA2-EECD-0A4F-8600-AA243C8B5836}"/>
              </a:ext>
            </a:extLst>
          </p:cNvPr>
          <p:cNvSpPr/>
          <p:nvPr/>
        </p:nvSpPr>
        <p:spPr bwMode="gray">
          <a:xfrm>
            <a:off x="4991111" y="4748733"/>
            <a:ext cx="4357688" cy="838201"/>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傷病や失業、退職などで生活が不安定になった時に、</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社会保障にアクセスする権利が侵害されること</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6" name="角丸四角形 25">
            <a:extLst>
              <a:ext uri="{FF2B5EF4-FFF2-40B4-BE49-F238E27FC236}">
                <a16:creationId xmlns:a16="http://schemas.microsoft.com/office/drawing/2014/main" id="{C19CC9CC-6B05-5546-8962-485AD43E876E}"/>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a:solidFill>
                  <a:schemeClr val="bg1"/>
                </a:solidFill>
                <a:latin typeface="+mn-ea"/>
                <a:cs typeface="Calibri" panose="020F0502020204030204" pitchFamily="34" charset="0"/>
              </a:rPr>
              <a:t> 企業の人権尊重責任</a:t>
            </a:r>
          </a:p>
        </p:txBody>
      </p:sp>
      <p:sp>
        <p:nvSpPr>
          <p:cNvPr id="47" name="フリーフォーム 46">
            <a:extLst>
              <a:ext uri="{FF2B5EF4-FFF2-40B4-BE49-F238E27FC236}">
                <a16:creationId xmlns:a16="http://schemas.microsoft.com/office/drawing/2014/main" id="{100AEF49-BEC7-274B-A211-61668A701EEB}"/>
              </a:ext>
            </a:extLst>
          </p:cNvPr>
          <p:cNvSpPr/>
          <p:nvPr/>
        </p:nvSpPr>
        <p:spPr bwMode="gray">
          <a:xfrm>
            <a:off x="576561" y="1550117"/>
            <a:ext cx="507386" cy="220598"/>
          </a:xfrm>
          <a:custGeom>
            <a:avLst/>
            <a:gdLst>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5760 w 506730"/>
              <a:gd name="connsiteY5" fmla="*/ 129540 h 247650"/>
              <a:gd name="connsiteX6" fmla="*/ 264795 w 506730"/>
              <a:gd name="connsiteY6" fmla="*/ 99060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5760 w 506730"/>
              <a:gd name="connsiteY5" fmla="*/ 129540 h 247650"/>
              <a:gd name="connsiteX6" fmla="*/ 259080 w 506730"/>
              <a:gd name="connsiteY6" fmla="*/ 104775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1950 w 506730"/>
              <a:gd name="connsiteY5" fmla="*/ 139065 h 247650"/>
              <a:gd name="connsiteX6" fmla="*/ 259080 w 506730"/>
              <a:gd name="connsiteY6" fmla="*/ 104775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1950 w 506730"/>
              <a:gd name="connsiteY5" fmla="*/ 139065 h 247650"/>
              <a:gd name="connsiteX6" fmla="*/ 251460 w 506730"/>
              <a:gd name="connsiteY6" fmla="*/ 116205 h 247650"/>
              <a:gd name="connsiteX7" fmla="*/ 274320 w 506730"/>
              <a:gd name="connsiteY7" fmla="*/ 66675 h 247650"/>
              <a:gd name="connsiteX8" fmla="*/ 369570 w 506730"/>
              <a:gd name="connsiteY8" fmla="*/ 83820 h 247650"/>
              <a:gd name="connsiteX9" fmla="*/ 369570 w 506730"/>
              <a:gd name="connsiteY9" fmla="*/ 41910 h 247650"/>
              <a:gd name="connsiteX10" fmla="*/ 238125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9525 w 506730"/>
              <a:gd name="connsiteY0" fmla="*/ 247650 h 247650"/>
              <a:gd name="connsiteX1" fmla="*/ 163830 w 506730"/>
              <a:gd name="connsiteY1" fmla="*/ 198120 h 247650"/>
              <a:gd name="connsiteX2" fmla="*/ 327660 w 506730"/>
              <a:gd name="connsiteY2" fmla="*/ 238125 h 247650"/>
              <a:gd name="connsiteX3" fmla="*/ 506730 w 506730"/>
              <a:gd name="connsiteY3" fmla="*/ 135255 h 247650"/>
              <a:gd name="connsiteX4" fmla="*/ 493395 w 506730"/>
              <a:gd name="connsiteY4" fmla="*/ 85725 h 247650"/>
              <a:gd name="connsiteX5" fmla="*/ 361950 w 506730"/>
              <a:gd name="connsiteY5" fmla="*/ 139065 h 247650"/>
              <a:gd name="connsiteX6" fmla="*/ 251460 w 506730"/>
              <a:gd name="connsiteY6" fmla="*/ 116205 h 247650"/>
              <a:gd name="connsiteX7" fmla="*/ 274320 w 506730"/>
              <a:gd name="connsiteY7" fmla="*/ 66675 h 247650"/>
              <a:gd name="connsiteX8" fmla="*/ 369570 w 506730"/>
              <a:gd name="connsiteY8" fmla="*/ 83820 h 247650"/>
              <a:gd name="connsiteX9" fmla="*/ 369570 w 506730"/>
              <a:gd name="connsiteY9" fmla="*/ 41910 h 247650"/>
              <a:gd name="connsiteX10" fmla="*/ 232410 w 506730"/>
              <a:gd name="connsiteY10" fmla="*/ 0 h 247650"/>
              <a:gd name="connsiteX11" fmla="*/ 114300 w 506730"/>
              <a:gd name="connsiteY11" fmla="*/ 34290 h 247650"/>
              <a:gd name="connsiteX12" fmla="*/ 0 w 506730"/>
              <a:gd name="connsiteY12" fmla="*/ 121920 h 247650"/>
              <a:gd name="connsiteX13" fmla="*/ 9525 w 506730"/>
              <a:gd name="connsiteY13" fmla="*/ 247650 h 247650"/>
              <a:gd name="connsiteX0" fmla="*/ 0 w 497205"/>
              <a:gd name="connsiteY0" fmla="*/ 247650 h 247650"/>
              <a:gd name="connsiteX1" fmla="*/ 154305 w 497205"/>
              <a:gd name="connsiteY1" fmla="*/ 198120 h 247650"/>
              <a:gd name="connsiteX2" fmla="*/ 318135 w 497205"/>
              <a:gd name="connsiteY2" fmla="*/ 238125 h 247650"/>
              <a:gd name="connsiteX3" fmla="*/ 497205 w 497205"/>
              <a:gd name="connsiteY3" fmla="*/ 135255 h 247650"/>
              <a:gd name="connsiteX4" fmla="*/ 483870 w 497205"/>
              <a:gd name="connsiteY4" fmla="*/ 85725 h 247650"/>
              <a:gd name="connsiteX5" fmla="*/ 352425 w 497205"/>
              <a:gd name="connsiteY5" fmla="*/ 139065 h 247650"/>
              <a:gd name="connsiteX6" fmla="*/ 241935 w 497205"/>
              <a:gd name="connsiteY6" fmla="*/ 116205 h 247650"/>
              <a:gd name="connsiteX7" fmla="*/ 264795 w 497205"/>
              <a:gd name="connsiteY7" fmla="*/ 66675 h 247650"/>
              <a:gd name="connsiteX8" fmla="*/ 360045 w 497205"/>
              <a:gd name="connsiteY8" fmla="*/ 83820 h 247650"/>
              <a:gd name="connsiteX9" fmla="*/ 360045 w 497205"/>
              <a:gd name="connsiteY9" fmla="*/ 41910 h 247650"/>
              <a:gd name="connsiteX10" fmla="*/ 222885 w 497205"/>
              <a:gd name="connsiteY10" fmla="*/ 0 h 247650"/>
              <a:gd name="connsiteX11" fmla="*/ 104775 w 497205"/>
              <a:gd name="connsiteY11" fmla="*/ 34290 h 247650"/>
              <a:gd name="connsiteX12" fmla="*/ 1905 w 497205"/>
              <a:gd name="connsiteY12" fmla="*/ 110490 h 247650"/>
              <a:gd name="connsiteX13" fmla="*/ 0 w 497205"/>
              <a:gd name="connsiteY13" fmla="*/ 247650 h 247650"/>
              <a:gd name="connsiteX0" fmla="*/ 7620 w 504825"/>
              <a:gd name="connsiteY0" fmla="*/ 247650 h 247650"/>
              <a:gd name="connsiteX1" fmla="*/ 161925 w 504825"/>
              <a:gd name="connsiteY1" fmla="*/ 198120 h 247650"/>
              <a:gd name="connsiteX2" fmla="*/ 325755 w 504825"/>
              <a:gd name="connsiteY2" fmla="*/ 238125 h 247650"/>
              <a:gd name="connsiteX3" fmla="*/ 504825 w 504825"/>
              <a:gd name="connsiteY3" fmla="*/ 135255 h 247650"/>
              <a:gd name="connsiteX4" fmla="*/ 491490 w 504825"/>
              <a:gd name="connsiteY4" fmla="*/ 85725 h 247650"/>
              <a:gd name="connsiteX5" fmla="*/ 360045 w 504825"/>
              <a:gd name="connsiteY5" fmla="*/ 139065 h 247650"/>
              <a:gd name="connsiteX6" fmla="*/ 249555 w 504825"/>
              <a:gd name="connsiteY6" fmla="*/ 116205 h 247650"/>
              <a:gd name="connsiteX7" fmla="*/ 272415 w 504825"/>
              <a:gd name="connsiteY7" fmla="*/ 66675 h 247650"/>
              <a:gd name="connsiteX8" fmla="*/ 367665 w 504825"/>
              <a:gd name="connsiteY8" fmla="*/ 83820 h 247650"/>
              <a:gd name="connsiteX9" fmla="*/ 367665 w 504825"/>
              <a:gd name="connsiteY9" fmla="*/ 41910 h 247650"/>
              <a:gd name="connsiteX10" fmla="*/ 230505 w 504825"/>
              <a:gd name="connsiteY10" fmla="*/ 0 h 247650"/>
              <a:gd name="connsiteX11" fmla="*/ 112395 w 504825"/>
              <a:gd name="connsiteY11" fmla="*/ 34290 h 247650"/>
              <a:gd name="connsiteX12" fmla="*/ 0 w 504825"/>
              <a:gd name="connsiteY12" fmla="*/ 97155 h 247650"/>
              <a:gd name="connsiteX13" fmla="*/ 7620 w 504825"/>
              <a:gd name="connsiteY13" fmla="*/ 247650 h 247650"/>
              <a:gd name="connsiteX0" fmla="*/ 7620 w 504825"/>
              <a:gd name="connsiteY0" fmla="*/ 247650 h 247650"/>
              <a:gd name="connsiteX1" fmla="*/ 133350 w 504825"/>
              <a:gd name="connsiteY1" fmla="*/ 173355 h 247650"/>
              <a:gd name="connsiteX2" fmla="*/ 325755 w 504825"/>
              <a:gd name="connsiteY2" fmla="*/ 238125 h 247650"/>
              <a:gd name="connsiteX3" fmla="*/ 504825 w 504825"/>
              <a:gd name="connsiteY3" fmla="*/ 135255 h 247650"/>
              <a:gd name="connsiteX4" fmla="*/ 491490 w 504825"/>
              <a:gd name="connsiteY4" fmla="*/ 85725 h 247650"/>
              <a:gd name="connsiteX5" fmla="*/ 360045 w 504825"/>
              <a:gd name="connsiteY5" fmla="*/ 139065 h 247650"/>
              <a:gd name="connsiteX6" fmla="*/ 249555 w 504825"/>
              <a:gd name="connsiteY6" fmla="*/ 116205 h 247650"/>
              <a:gd name="connsiteX7" fmla="*/ 272415 w 504825"/>
              <a:gd name="connsiteY7" fmla="*/ 66675 h 247650"/>
              <a:gd name="connsiteX8" fmla="*/ 367665 w 504825"/>
              <a:gd name="connsiteY8" fmla="*/ 83820 h 247650"/>
              <a:gd name="connsiteX9" fmla="*/ 367665 w 504825"/>
              <a:gd name="connsiteY9" fmla="*/ 41910 h 247650"/>
              <a:gd name="connsiteX10" fmla="*/ 230505 w 504825"/>
              <a:gd name="connsiteY10" fmla="*/ 0 h 247650"/>
              <a:gd name="connsiteX11" fmla="*/ 112395 w 504825"/>
              <a:gd name="connsiteY11" fmla="*/ 34290 h 247650"/>
              <a:gd name="connsiteX12" fmla="*/ 0 w 504825"/>
              <a:gd name="connsiteY12" fmla="*/ 97155 h 247650"/>
              <a:gd name="connsiteX13" fmla="*/ 7620 w 504825"/>
              <a:gd name="connsiteY13" fmla="*/ 247650 h 247650"/>
              <a:gd name="connsiteX0" fmla="*/ 0 w 504825"/>
              <a:gd name="connsiteY0" fmla="*/ 243840 h 243840"/>
              <a:gd name="connsiteX1" fmla="*/ 133350 w 504825"/>
              <a:gd name="connsiteY1" fmla="*/ 173355 h 243840"/>
              <a:gd name="connsiteX2" fmla="*/ 325755 w 504825"/>
              <a:gd name="connsiteY2" fmla="*/ 238125 h 243840"/>
              <a:gd name="connsiteX3" fmla="*/ 504825 w 504825"/>
              <a:gd name="connsiteY3" fmla="*/ 135255 h 243840"/>
              <a:gd name="connsiteX4" fmla="*/ 491490 w 504825"/>
              <a:gd name="connsiteY4" fmla="*/ 85725 h 243840"/>
              <a:gd name="connsiteX5" fmla="*/ 360045 w 504825"/>
              <a:gd name="connsiteY5" fmla="*/ 139065 h 243840"/>
              <a:gd name="connsiteX6" fmla="*/ 249555 w 504825"/>
              <a:gd name="connsiteY6" fmla="*/ 116205 h 243840"/>
              <a:gd name="connsiteX7" fmla="*/ 272415 w 504825"/>
              <a:gd name="connsiteY7" fmla="*/ 66675 h 243840"/>
              <a:gd name="connsiteX8" fmla="*/ 367665 w 504825"/>
              <a:gd name="connsiteY8" fmla="*/ 83820 h 243840"/>
              <a:gd name="connsiteX9" fmla="*/ 367665 w 504825"/>
              <a:gd name="connsiteY9" fmla="*/ 41910 h 243840"/>
              <a:gd name="connsiteX10" fmla="*/ 230505 w 504825"/>
              <a:gd name="connsiteY10" fmla="*/ 0 h 243840"/>
              <a:gd name="connsiteX11" fmla="*/ 112395 w 504825"/>
              <a:gd name="connsiteY11" fmla="*/ 34290 h 243840"/>
              <a:gd name="connsiteX12" fmla="*/ 0 w 504825"/>
              <a:gd name="connsiteY12" fmla="*/ 97155 h 243840"/>
              <a:gd name="connsiteX13" fmla="*/ 0 w 504825"/>
              <a:gd name="connsiteY13" fmla="*/ 243840 h 243840"/>
              <a:gd name="connsiteX0" fmla="*/ 0 w 504825"/>
              <a:gd name="connsiteY0" fmla="*/ 243840 h 243840"/>
              <a:gd name="connsiteX1" fmla="*/ 133350 w 504825"/>
              <a:gd name="connsiteY1" fmla="*/ 173355 h 243840"/>
              <a:gd name="connsiteX2" fmla="*/ 325755 w 504825"/>
              <a:gd name="connsiteY2" fmla="*/ 238125 h 243840"/>
              <a:gd name="connsiteX3" fmla="*/ 504825 w 504825"/>
              <a:gd name="connsiteY3" fmla="*/ 135255 h 243840"/>
              <a:gd name="connsiteX4" fmla="*/ 491490 w 504825"/>
              <a:gd name="connsiteY4" fmla="*/ 85725 h 243840"/>
              <a:gd name="connsiteX5" fmla="*/ 360045 w 504825"/>
              <a:gd name="connsiteY5" fmla="*/ 139065 h 243840"/>
              <a:gd name="connsiteX6" fmla="*/ 249555 w 504825"/>
              <a:gd name="connsiteY6" fmla="*/ 116205 h 243840"/>
              <a:gd name="connsiteX7" fmla="*/ 272415 w 504825"/>
              <a:gd name="connsiteY7" fmla="*/ 66675 h 243840"/>
              <a:gd name="connsiteX8" fmla="*/ 367665 w 504825"/>
              <a:gd name="connsiteY8" fmla="*/ 83820 h 243840"/>
              <a:gd name="connsiteX9" fmla="*/ 367665 w 504825"/>
              <a:gd name="connsiteY9" fmla="*/ 41910 h 243840"/>
              <a:gd name="connsiteX10" fmla="*/ 230505 w 504825"/>
              <a:gd name="connsiteY10" fmla="*/ 0 h 243840"/>
              <a:gd name="connsiteX11" fmla="*/ 112395 w 504825"/>
              <a:gd name="connsiteY11" fmla="*/ 34290 h 243840"/>
              <a:gd name="connsiteX12" fmla="*/ 0 w 504825"/>
              <a:gd name="connsiteY12" fmla="*/ 97155 h 243840"/>
              <a:gd name="connsiteX13" fmla="*/ 0 w 504825"/>
              <a:gd name="connsiteY13"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112395 w 509270"/>
              <a:gd name="connsiteY11" fmla="*/ 34290 h 243840"/>
              <a:gd name="connsiteX12" fmla="*/ 0 w 509270"/>
              <a:gd name="connsiteY12" fmla="*/ 97155 h 243840"/>
              <a:gd name="connsiteX13" fmla="*/ 0 w 509270"/>
              <a:gd name="connsiteY13"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67665 w 509270"/>
              <a:gd name="connsiteY8" fmla="*/ 8382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60045 w 509270"/>
              <a:gd name="connsiteY5" fmla="*/ 139065 h 243840"/>
              <a:gd name="connsiteX6" fmla="*/ 249555 w 509270"/>
              <a:gd name="connsiteY6" fmla="*/ 116205 h 243840"/>
              <a:gd name="connsiteX7" fmla="*/ 272415 w 509270"/>
              <a:gd name="connsiteY7" fmla="*/ 66675 h 243840"/>
              <a:gd name="connsiteX8" fmla="*/ 377190 w 509270"/>
              <a:gd name="connsiteY8" fmla="*/ 8763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354330 w 509270"/>
              <a:gd name="connsiteY5" fmla="*/ 139065 h 243840"/>
              <a:gd name="connsiteX6" fmla="*/ 249555 w 509270"/>
              <a:gd name="connsiteY6" fmla="*/ 116205 h 243840"/>
              <a:gd name="connsiteX7" fmla="*/ 272415 w 509270"/>
              <a:gd name="connsiteY7" fmla="*/ 66675 h 243840"/>
              <a:gd name="connsiteX8" fmla="*/ 377190 w 509270"/>
              <a:gd name="connsiteY8" fmla="*/ 87630 h 243840"/>
              <a:gd name="connsiteX9" fmla="*/ 367665 w 509270"/>
              <a:gd name="connsiteY9" fmla="*/ 41910 h 243840"/>
              <a:gd name="connsiteX10" fmla="*/ 230505 w 509270"/>
              <a:gd name="connsiteY10" fmla="*/ 0 h 243840"/>
              <a:gd name="connsiteX11" fmla="*/ 0 w 509270"/>
              <a:gd name="connsiteY11" fmla="*/ 97155 h 243840"/>
              <a:gd name="connsiteX12" fmla="*/ 0 w 509270"/>
              <a:gd name="connsiteY12"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249555 w 509270"/>
              <a:gd name="connsiteY5" fmla="*/ 116205 h 243840"/>
              <a:gd name="connsiteX6" fmla="*/ 272415 w 509270"/>
              <a:gd name="connsiteY6" fmla="*/ 66675 h 243840"/>
              <a:gd name="connsiteX7" fmla="*/ 377190 w 509270"/>
              <a:gd name="connsiteY7" fmla="*/ 87630 h 243840"/>
              <a:gd name="connsiteX8" fmla="*/ 367665 w 509270"/>
              <a:gd name="connsiteY8" fmla="*/ 41910 h 243840"/>
              <a:gd name="connsiteX9" fmla="*/ 230505 w 509270"/>
              <a:gd name="connsiteY9" fmla="*/ 0 h 243840"/>
              <a:gd name="connsiteX10" fmla="*/ 0 w 509270"/>
              <a:gd name="connsiteY10" fmla="*/ 97155 h 243840"/>
              <a:gd name="connsiteX11" fmla="*/ 0 w 509270"/>
              <a:gd name="connsiteY11"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249555 w 509270"/>
              <a:gd name="connsiteY5" fmla="*/ 116205 h 243840"/>
              <a:gd name="connsiteX6" fmla="*/ 272415 w 509270"/>
              <a:gd name="connsiteY6" fmla="*/ 66675 h 243840"/>
              <a:gd name="connsiteX7" fmla="*/ 377190 w 509270"/>
              <a:gd name="connsiteY7" fmla="*/ 87630 h 243840"/>
              <a:gd name="connsiteX8" fmla="*/ 367665 w 509270"/>
              <a:gd name="connsiteY8" fmla="*/ 41910 h 243840"/>
              <a:gd name="connsiteX9" fmla="*/ 230505 w 509270"/>
              <a:gd name="connsiteY9" fmla="*/ 0 h 243840"/>
              <a:gd name="connsiteX10" fmla="*/ 0 w 509270"/>
              <a:gd name="connsiteY10" fmla="*/ 97155 h 243840"/>
              <a:gd name="connsiteX11" fmla="*/ 0 w 509270"/>
              <a:gd name="connsiteY11" fmla="*/ 243840 h 243840"/>
              <a:gd name="connsiteX0" fmla="*/ 0 w 509270"/>
              <a:gd name="connsiteY0" fmla="*/ 243840 h 243840"/>
              <a:gd name="connsiteX1" fmla="*/ 133350 w 509270"/>
              <a:gd name="connsiteY1" fmla="*/ 173355 h 243840"/>
              <a:gd name="connsiteX2" fmla="*/ 325755 w 509270"/>
              <a:gd name="connsiteY2" fmla="*/ 238125 h 243840"/>
              <a:gd name="connsiteX3" fmla="*/ 504825 w 509270"/>
              <a:gd name="connsiteY3" fmla="*/ 135255 h 243840"/>
              <a:gd name="connsiteX4" fmla="*/ 491490 w 509270"/>
              <a:gd name="connsiteY4" fmla="*/ 85725 h 243840"/>
              <a:gd name="connsiteX5" fmla="*/ 249555 w 509270"/>
              <a:gd name="connsiteY5" fmla="*/ 116205 h 243840"/>
              <a:gd name="connsiteX6" fmla="*/ 272415 w 509270"/>
              <a:gd name="connsiteY6" fmla="*/ 66675 h 243840"/>
              <a:gd name="connsiteX7" fmla="*/ 377190 w 509270"/>
              <a:gd name="connsiteY7" fmla="*/ 87630 h 243840"/>
              <a:gd name="connsiteX8" fmla="*/ 367665 w 509270"/>
              <a:gd name="connsiteY8" fmla="*/ 41910 h 243840"/>
              <a:gd name="connsiteX9" fmla="*/ 230505 w 509270"/>
              <a:gd name="connsiteY9" fmla="*/ 0 h 243840"/>
              <a:gd name="connsiteX10" fmla="*/ 0 w 509270"/>
              <a:gd name="connsiteY10" fmla="*/ 97155 h 243840"/>
              <a:gd name="connsiteX11" fmla="*/ 0 w 509270"/>
              <a:gd name="connsiteY11" fmla="*/ 243840 h 243840"/>
              <a:gd name="connsiteX0" fmla="*/ 0 w 515439"/>
              <a:gd name="connsiteY0" fmla="*/ 243840 h 243840"/>
              <a:gd name="connsiteX1" fmla="*/ 133350 w 515439"/>
              <a:gd name="connsiteY1" fmla="*/ 173355 h 243840"/>
              <a:gd name="connsiteX2" fmla="*/ 325755 w 515439"/>
              <a:gd name="connsiteY2" fmla="*/ 238125 h 243840"/>
              <a:gd name="connsiteX3" fmla="*/ 512445 w 515439"/>
              <a:gd name="connsiteY3" fmla="*/ 135255 h 243840"/>
              <a:gd name="connsiteX4" fmla="*/ 491490 w 515439"/>
              <a:gd name="connsiteY4" fmla="*/ 85725 h 243840"/>
              <a:gd name="connsiteX5" fmla="*/ 249555 w 515439"/>
              <a:gd name="connsiteY5" fmla="*/ 116205 h 243840"/>
              <a:gd name="connsiteX6" fmla="*/ 272415 w 515439"/>
              <a:gd name="connsiteY6" fmla="*/ 66675 h 243840"/>
              <a:gd name="connsiteX7" fmla="*/ 377190 w 515439"/>
              <a:gd name="connsiteY7" fmla="*/ 87630 h 243840"/>
              <a:gd name="connsiteX8" fmla="*/ 367665 w 515439"/>
              <a:gd name="connsiteY8" fmla="*/ 41910 h 243840"/>
              <a:gd name="connsiteX9" fmla="*/ 230505 w 515439"/>
              <a:gd name="connsiteY9" fmla="*/ 0 h 243840"/>
              <a:gd name="connsiteX10" fmla="*/ 0 w 515439"/>
              <a:gd name="connsiteY10" fmla="*/ 97155 h 243840"/>
              <a:gd name="connsiteX11" fmla="*/ 0 w 515439"/>
              <a:gd name="connsiteY11"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0 w 515439"/>
              <a:gd name="connsiteY0" fmla="*/ 243840 h 243840"/>
              <a:gd name="connsiteX1" fmla="*/ 133350 w 515439"/>
              <a:gd name="connsiteY1" fmla="*/ 173355 h 243840"/>
              <a:gd name="connsiteX2" fmla="*/ 512445 w 515439"/>
              <a:gd name="connsiteY2" fmla="*/ 135255 h 243840"/>
              <a:gd name="connsiteX3" fmla="*/ 491490 w 515439"/>
              <a:gd name="connsiteY3" fmla="*/ 85725 h 243840"/>
              <a:gd name="connsiteX4" fmla="*/ 249555 w 515439"/>
              <a:gd name="connsiteY4" fmla="*/ 116205 h 243840"/>
              <a:gd name="connsiteX5" fmla="*/ 272415 w 515439"/>
              <a:gd name="connsiteY5" fmla="*/ 66675 h 243840"/>
              <a:gd name="connsiteX6" fmla="*/ 377190 w 515439"/>
              <a:gd name="connsiteY6" fmla="*/ 87630 h 243840"/>
              <a:gd name="connsiteX7" fmla="*/ 367665 w 515439"/>
              <a:gd name="connsiteY7" fmla="*/ 41910 h 243840"/>
              <a:gd name="connsiteX8" fmla="*/ 230505 w 515439"/>
              <a:gd name="connsiteY8" fmla="*/ 0 h 243840"/>
              <a:gd name="connsiteX9" fmla="*/ 0 w 515439"/>
              <a:gd name="connsiteY9" fmla="*/ 97155 h 243840"/>
              <a:gd name="connsiteX10" fmla="*/ 0 w 515439"/>
              <a:gd name="connsiteY10" fmla="*/ 243840 h 243840"/>
              <a:gd name="connsiteX0" fmla="*/ 1905 w 515439"/>
              <a:gd name="connsiteY0" fmla="*/ 251460 h 251460"/>
              <a:gd name="connsiteX1" fmla="*/ 133350 w 515439"/>
              <a:gd name="connsiteY1" fmla="*/ 173355 h 251460"/>
              <a:gd name="connsiteX2" fmla="*/ 512445 w 515439"/>
              <a:gd name="connsiteY2" fmla="*/ 135255 h 251460"/>
              <a:gd name="connsiteX3" fmla="*/ 491490 w 515439"/>
              <a:gd name="connsiteY3" fmla="*/ 85725 h 251460"/>
              <a:gd name="connsiteX4" fmla="*/ 249555 w 515439"/>
              <a:gd name="connsiteY4" fmla="*/ 116205 h 251460"/>
              <a:gd name="connsiteX5" fmla="*/ 272415 w 515439"/>
              <a:gd name="connsiteY5" fmla="*/ 66675 h 251460"/>
              <a:gd name="connsiteX6" fmla="*/ 377190 w 515439"/>
              <a:gd name="connsiteY6" fmla="*/ 87630 h 251460"/>
              <a:gd name="connsiteX7" fmla="*/ 367665 w 515439"/>
              <a:gd name="connsiteY7" fmla="*/ 41910 h 251460"/>
              <a:gd name="connsiteX8" fmla="*/ 230505 w 515439"/>
              <a:gd name="connsiteY8" fmla="*/ 0 h 251460"/>
              <a:gd name="connsiteX9" fmla="*/ 0 w 515439"/>
              <a:gd name="connsiteY9" fmla="*/ 97155 h 251460"/>
              <a:gd name="connsiteX10" fmla="*/ 1905 w 515439"/>
              <a:gd name="connsiteY10" fmla="*/ 25146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439" h="251460">
                <a:moveTo>
                  <a:pt x="1905" y="251460"/>
                </a:moveTo>
                <a:lnTo>
                  <a:pt x="133350" y="173355"/>
                </a:lnTo>
                <a:cubicBezTo>
                  <a:pt x="318770" y="297815"/>
                  <a:pt x="359410" y="212725"/>
                  <a:pt x="512445" y="135255"/>
                </a:cubicBezTo>
                <a:cubicBezTo>
                  <a:pt x="521335" y="116840"/>
                  <a:pt x="509270" y="96520"/>
                  <a:pt x="491490" y="85725"/>
                </a:cubicBezTo>
                <a:cubicBezTo>
                  <a:pt x="391795" y="126365"/>
                  <a:pt x="335915" y="168910"/>
                  <a:pt x="249555" y="116205"/>
                </a:cubicBezTo>
                <a:cubicBezTo>
                  <a:pt x="240030" y="92075"/>
                  <a:pt x="251460" y="77470"/>
                  <a:pt x="272415" y="66675"/>
                </a:cubicBezTo>
                <a:lnTo>
                  <a:pt x="377190" y="87630"/>
                </a:lnTo>
                <a:cubicBezTo>
                  <a:pt x="382905" y="73660"/>
                  <a:pt x="382905" y="59690"/>
                  <a:pt x="367665" y="41910"/>
                </a:cubicBezTo>
                <a:cubicBezTo>
                  <a:pt x="321945" y="27940"/>
                  <a:pt x="287655" y="6350"/>
                  <a:pt x="230505" y="0"/>
                </a:cubicBezTo>
                <a:cubicBezTo>
                  <a:pt x="155575" y="13335"/>
                  <a:pt x="105410" y="24765"/>
                  <a:pt x="0" y="97155"/>
                </a:cubicBezTo>
                <a:lnTo>
                  <a:pt x="1905" y="251460"/>
                </a:lnTo>
                <a:close/>
              </a:path>
            </a:pathLst>
          </a:cu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050" baseline="0" dirty="0">
              <a:latin typeface="Calibri" panose="020F0502020204030204" pitchFamily="34" charset="0"/>
              <a:cs typeface="Calibri" panose="020F0502020204030204" pitchFamily="34" charset="0"/>
            </a:endParaRPr>
          </a:p>
        </p:txBody>
      </p:sp>
      <p:sp>
        <p:nvSpPr>
          <p:cNvPr id="57" name="正方形/長方形 56">
            <a:extLst>
              <a:ext uri="{FF2B5EF4-FFF2-40B4-BE49-F238E27FC236}">
                <a16:creationId xmlns:a16="http://schemas.microsoft.com/office/drawing/2014/main" id="{C45B9323-555A-5241-881A-ABA90C04597E}"/>
              </a:ext>
            </a:extLst>
          </p:cNvPr>
          <p:cNvSpPr/>
          <p:nvPr/>
        </p:nvSpPr>
        <p:spPr bwMode="gray">
          <a:xfrm>
            <a:off x="1350591" y="1288424"/>
            <a:ext cx="3338024" cy="468000"/>
          </a:xfrm>
          <a:prstGeom prst="rect">
            <a:avLst/>
          </a:prstGeom>
          <a:noFill/>
          <a:ln w="12700" algn="ctr">
            <a:noFill/>
            <a:miter lim="800000"/>
            <a:headEnd/>
            <a:tailEnd/>
          </a:ln>
        </p:spPr>
        <p:txBody>
          <a:bodyPr wrap="square" lIns="36000" tIns="36000" rIns="36000" bIns="36000" rtlCol="0" anchor="ctr"/>
          <a:lstStyle/>
          <a:p>
            <a:pPr lvl="0">
              <a:defRPr/>
            </a:pPr>
            <a:r>
              <a:rPr kumimoji="1" lang="ja-JP" altLang="en-US" sz="1600">
                <a:latin typeface="MS PGothic" panose="020B0600070205080204" pitchFamily="34" charset="-128"/>
                <a:ea typeface="MS PGothic" panose="020B0600070205080204" pitchFamily="34" charset="-128"/>
                <a:cs typeface="Calibri" panose="020F0502020204030204" pitchFamily="34" charset="0"/>
              </a:rPr>
              <a:t>賃金の不足・未払、生活賃金</a:t>
            </a:r>
          </a:p>
        </p:txBody>
      </p:sp>
      <p:sp>
        <p:nvSpPr>
          <p:cNvPr id="58" name="正方形/長方形 57">
            <a:extLst>
              <a:ext uri="{FF2B5EF4-FFF2-40B4-BE49-F238E27FC236}">
                <a16:creationId xmlns:a16="http://schemas.microsoft.com/office/drawing/2014/main" id="{CB3E8AA5-03F3-604D-818B-CBD951C360EF}"/>
              </a:ext>
            </a:extLst>
          </p:cNvPr>
          <p:cNvSpPr/>
          <p:nvPr/>
        </p:nvSpPr>
        <p:spPr bwMode="gray">
          <a:xfrm>
            <a:off x="6095285" y="1288424"/>
            <a:ext cx="3338024"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過剰・不当な労働時間</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59" name="正方形/長方形 58">
            <a:extLst>
              <a:ext uri="{FF2B5EF4-FFF2-40B4-BE49-F238E27FC236}">
                <a16:creationId xmlns:a16="http://schemas.microsoft.com/office/drawing/2014/main" id="{C143308A-1133-964E-80CD-85327C0BD8F1}"/>
              </a:ext>
            </a:extLst>
          </p:cNvPr>
          <p:cNvSpPr/>
          <p:nvPr/>
        </p:nvSpPr>
        <p:spPr bwMode="gray">
          <a:xfrm>
            <a:off x="1316434" y="4093864"/>
            <a:ext cx="3338024"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労働安全衛生</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60" name="正方形/長方形 59">
            <a:extLst>
              <a:ext uri="{FF2B5EF4-FFF2-40B4-BE49-F238E27FC236}">
                <a16:creationId xmlns:a16="http://schemas.microsoft.com/office/drawing/2014/main" id="{1AA5E1E1-36E6-D347-B03B-E4DAD114F2EC}"/>
              </a:ext>
            </a:extLst>
          </p:cNvPr>
          <p:cNvSpPr/>
          <p:nvPr/>
        </p:nvSpPr>
        <p:spPr bwMode="gray">
          <a:xfrm>
            <a:off x="6080875" y="4066140"/>
            <a:ext cx="3338024"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社会保障を受ける権利</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4" name="テキスト ボックス 3">
            <a:extLst>
              <a:ext uri="{FF2B5EF4-FFF2-40B4-BE49-F238E27FC236}">
                <a16:creationId xmlns:a16="http://schemas.microsoft.com/office/drawing/2014/main" id="{81C019BE-7059-6E46-ABD0-AEFB0B22F1D6}"/>
              </a:ext>
            </a:extLst>
          </p:cNvPr>
          <p:cNvSpPr txBox="1"/>
          <p:nvPr/>
        </p:nvSpPr>
        <p:spPr>
          <a:xfrm>
            <a:off x="3992449" y="2630747"/>
            <a:ext cx="544135"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baseline="0">
                <a:latin typeface="+mn-lt"/>
              </a:rPr>
              <a:t>など</a:t>
            </a:r>
            <a:endParaRPr kumimoji="1" lang="ja-JP" altLang="en-US" sz="1200" baseline="0" dirty="0">
              <a:latin typeface="+mn-lt"/>
            </a:endParaRPr>
          </a:p>
        </p:txBody>
      </p:sp>
      <p:sp>
        <p:nvSpPr>
          <p:cNvPr id="31" name="テキスト ボックス 30">
            <a:extLst>
              <a:ext uri="{FF2B5EF4-FFF2-40B4-BE49-F238E27FC236}">
                <a16:creationId xmlns:a16="http://schemas.microsoft.com/office/drawing/2014/main" id="{B9FB4A78-D459-474F-B8FB-5C31DC5C976C}"/>
              </a:ext>
            </a:extLst>
          </p:cNvPr>
          <p:cNvSpPr txBox="1"/>
          <p:nvPr/>
        </p:nvSpPr>
        <p:spPr>
          <a:xfrm>
            <a:off x="3992449" y="5276859"/>
            <a:ext cx="544135"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baseline="0">
                <a:latin typeface="+mn-lt"/>
              </a:rPr>
              <a:t>など</a:t>
            </a:r>
            <a:endParaRPr kumimoji="1" lang="ja-JP" altLang="en-US" sz="1200" baseline="0" dirty="0">
              <a:latin typeface="+mn-lt"/>
            </a:endParaRPr>
          </a:p>
        </p:txBody>
      </p:sp>
      <p:sp>
        <p:nvSpPr>
          <p:cNvPr id="35" name="楕円 204">
            <a:extLst>
              <a:ext uri="{FF2B5EF4-FFF2-40B4-BE49-F238E27FC236}">
                <a16:creationId xmlns:a16="http://schemas.microsoft.com/office/drawing/2014/main" id="{DB405DC8-3B2E-4A49-A1F0-626C88A96840}"/>
              </a:ext>
            </a:extLst>
          </p:cNvPr>
          <p:cNvSpPr>
            <a:spLocks noChangeAspect="1"/>
          </p:cNvSpPr>
          <p:nvPr/>
        </p:nvSpPr>
        <p:spPr bwMode="gray">
          <a:xfrm>
            <a:off x="225017" y="2993287"/>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36" name="楕円 204">
            <a:extLst>
              <a:ext uri="{FF2B5EF4-FFF2-40B4-BE49-F238E27FC236}">
                <a16:creationId xmlns:a16="http://schemas.microsoft.com/office/drawing/2014/main" id="{6B766A75-1CE1-D34B-9516-C36B8EAC2848}"/>
              </a:ext>
            </a:extLst>
          </p:cNvPr>
          <p:cNvSpPr>
            <a:spLocks noChangeAspect="1"/>
          </p:cNvSpPr>
          <p:nvPr/>
        </p:nvSpPr>
        <p:spPr bwMode="gray">
          <a:xfrm>
            <a:off x="4974484" y="2993286"/>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37" name="楕円 204">
            <a:extLst>
              <a:ext uri="{FF2B5EF4-FFF2-40B4-BE49-F238E27FC236}">
                <a16:creationId xmlns:a16="http://schemas.microsoft.com/office/drawing/2014/main" id="{DD37952E-072C-8345-A118-872159740BF7}"/>
              </a:ext>
            </a:extLst>
          </p:cNvPr>
          <p:cNvSpPr>
            <a:spLocks noChangeAspect="1"/>
          </p:cNvSpPr>
          <p:nvPr/>
        </p:nvSpPr>
        <p:spPr bwMode="gray">
          <a:xfrm>
            <a:off x="221715" y="5608630"/>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38" name="楕円 204">
            <a:extLst>
              <a:ext uri="{FF2B5EF4-FFF2-40B4-BE49-F238E27FC236}">
                <a16:creationId xmlns:a16="http://schemas.microsoft.com/office/drawing/2014/main" id="{DE19CD90-4D3B-1941-BA40-96EF87141CB3}"/>
              </a:ext>
            </a:extLst>
          </p:cNvPr>
          <p:cNvSpPr>
            <a:spLocks noChangeAspect="1"/>
          </p:cNvSpPr>
          <p:nvPr/>
        </p:nvSpPr>
        <p:spPr bwMode="gray">
          <a:xfrm>
            <a:off x="4991398" y="5646807"/>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pic>
        <p:nvPicPr>
          <p:cNvPr id="39" name="図 38">
            <a:extLst>
              <a:ext uri="{FF2B5EF4-FFF2-40B4-BE49-F238E27FC236}">
                <a16:creationId xmlns:a16="http://schemas.microsoft.com/office/drawing/2014/main" id="{2D0E2B82-E786-4B96-ACCD-1BFC899D8BBF}"/>
              </a:ext>
            </a:extLst>
          </p:cNvPr>
          <p:cNvPicPr>
            <a:picLocks noChangeAspect="1"/>
          </p:cNvPicPr>
          <p:nvPr/>
        </p:nvPicPr>
        <p:blipFill>
          <a:blip r:embed="rId2"/>
          <a:stretch>
            <a:fillRect/>
          </a:stretch>
        </p:blipFill>
        <p:spPr>
          <a:xfrm>
            <a:off x="259892" y="1272812"/>
            <a:ext cx="847843" cy="535413"/>
          </a:xfrm>
          <a:prstGeom prst="rect">
            <a:avLst/>
          </a:prstGeom>
        </p:spPr>
      </p:pic>
      <p:pic>
        <p:nvPicPr>
          <p:cNvPr id="40" name="図 39">
            <a:extLst>
              <a:ext uri="{FF2B5EF4-FFF2-40B4-BE49-F238E27FC236}">
                <a16:creationId xmlns:a16="http://schemas.microsoft.com/office/drawing/2014/main" id="{A44524B9-5D40-48F2-9085-EED6D3073CC0}"/>
              </a:ext>
            </a:extLst>
          </p:cNvPr>
          <p:cNvPicPr>
            <a:picLocks noChangeAspect="1"/>
          </p:cNvPicPr>
          <p:nvPr/>
        </p:nvPicPr>
        <p:blipFill>
          <a:blip r:embed="rId3"/>
          <a:stretch>
            <a:fillRect/>
          </a:stretch>
        </p:blipFill>
        <p:spPr>
          <a:xfrm>
            <a:off x="236104" y="4160556"/>
            <a:ext cx="847843" cy="524714"/>
          </a:xfrm>
          <a:prstGeom prst="rect">
            <a:avLst/>
          </a:prstGeom>
        </p:spPr>
      </p:pic>
      <p:pic>
        <p:nvPicPr>
          <p:cNvPr id="41" name="図 40">
            <a:extLst>
              <a:ext uri="{FF2B5EF4-FFF2-40B4-BE49-F238E27FC236}">
                <a16:creationId xmlns:a16="http://schemas.microsoft.com/office/drawing/2014/main" id="{2E3E3869-42D7-4B5C-BEF8-26675BB8BDF9}"/>
              </a:ext>
            </a:extLst>
          </p:cNvPr>
          <p:cNvPicPr>
            <a:picLocks noChangeAspect="1"/>
          </p:cNvPicPr>
          <p:nvPr/>
        </p:nvPicPr>
        <p:blipFill>
          <a:blip r:embed="rId4"/>
          <a:stretch>
            <a:fillRect/>
          </a:stretch>
        </p:blipFill>
        <p:spPr>
          <a:xfrm>
            <a:off x="4957206" y="1280520"/>
            <a:ext cx="847843" cy="524715"/>
          </a:xfrm>
          <a:prstGeom prst="rect">
            <a:avLst/>
          </a:prstGeom>
        </p:spPr>
      </p:pic>
      <p:pic>
        <p:nvPicPr>
          <p:cNvPr id="42" name="図 41">
            <a:extLst>
              <a:ext uri="{FF2B5EF4-FFF2-40B4-BE49-F238E27FC236}">
                <a16:creationId xmlns:a16="http://schemas.microsoft.com/office/drawing/2014/main" id="{6150308D-CB6C-484D-A743-1BE709CAD170}"/>
              </a:ext>
            </a:extLst>
          </p:cNvPr>
          <p:cNvPicPr>
            <a:picLocks noChangeAspect="1"/>
          </p:cNvPicPr>
          <p:nvPr/>
        </p:nvPicPr>
        <p:blipFill>
          <a:blip r:embed="rId5"/>
          <a:stretch>
            <a:fillRect/>
          </a:stretch>
        </p:blipFill>
        <p:spPr>
          <a:xfrm>
            <a:off x="4957206" y="4156314"/>
            <a:ext cx="838317" cy="528956"/>
          </a:xfrm>
          <a:prstGeom prst="rect">
            <a:avLst/>
          </a:prstGeom>
        </p:spPr>
      </p:pic>
    </p:spTree>
    <p:extLst>
      <p:ext uri="{BB962C8B-B14F-4D97-AF65-F5344CB8AC3E}">
        <p14:creationId xmlns:p14="http://schemas.microsoft.com/office/powerpoint/2010/main" val="924365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a:extLst>
              <a:ext uri="{FF2B5EF4-FFF2-40B4-BE49-F238E27FC236}">
                <a16:creationId xmlns:a16="http://schemas.microsoft.com/office/drawing/2014/main" id="{C7505A6A-FC5D-534B-80A6-4894E70CE6EB}"/>
              </a:ext>
            </a:extLst>
          </p:cNvPr>
          <p:cNvSpPr/>
          <p:nvPr/>
        </p:nvSpPr>
        <p:spPr>
          <a:xfrm>
            <a:off x="716581" y="5613156"/>
            <a:ext cx="3840124" cy="710229"/>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上司に妊娠を報告したところ「他の人を雇うので早めに辞めてもらうしかない」と言われた</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1" name="正方形/長方形 20">
            <a:extLst>
              <a:ext uri="{FF2B5EF4-FFF2-40B4-BE49-F238E27FC236}">
                <a16:creationId xmlns:a16="http://schemas.microsoft.com/office/drawing/2014/main" id="{9CC75194-85F1-994C-9ABA-33279B751195}"/>
              </a:ext>
            </a:extLst>
          </p:cNvPr>
          <p:cNvSpPr/>
          <p:nvPr/>
        </p:nvSpPr>
        <p:spPr bwMode="gray">
          <a:xfrm>
            <a:off x="5229858" y="2902103"/>
            <a:ext cx="4599833" cy="855247"/>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必要</a:t>
            </a:r>
            <a:r>
              <a:rPr lang="ja-JP" altLang="en-US" sz="1400" dirty="0">
                <a:solidFill>
                  <a:prstClr val="black"/>
                </a:solidFill>
                <a:latin typeface="Calibri" panose="020F0502020204030204" pitchFamily="34" charset="0"/>
                <a:cs typeface="Calibri" panose="020F0502020204030204" pitchFamily="34" charset="0"/>
              </a:rPr>
              <a:t>なく身体へ接触したり、食事やデートに執拗に誘う</a:t>
            </a:r>
          </a:p>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性的な事実関係を尋ねたり、</a:t>
            </a:r>
            <a:r>
              <a:rPr lang="ja-JP" altLang="en-US" sz="1400">
                <a:solidFill>
                  <a:prstClr val="black"/>
                </a:solidFill>
                <a:latin typeface="Calibri" panose="020F0502020204030204" pitchFamily="34" charset="0"/>
                <a:cs typeface="Calibri" panose="020F0502020204030204" pitchFamily="34" charset="0"/>
              </a:rPr>
              <a:t>個人的な性的</a:t>
            </a:r>
            <a:r>
              <a:rPr lang="ja-JP" altLang="en-US" sz="1400" dirty="0">
                <a:solidFill>
                  <a:prstClr val="black"/>
                </a:solidFill>
                <a:latin typeface="Calibri" panose="020F0502020204030204" pitchFamily="34" charset="0"/>
                <a:cs typeface="Calibri" panose="020F0502020204030204" pitchFamily="34" charset="0"/>
              </a:rPr>
              <a:t>体験談</a:t>
            </a:r>
            <a:r>
              <a:rPr lang="ja-JP" altLang="en-US" sz="1400">
                <a:solidFill>
                  <a:prstClr val="black"/>
                </a:solidFill>
                <a:latin typeface="Calibri" panose="020F0502020204030204" pitchFamily="34" charset="0"/>
                <a:cs typeface="Calibri" panose="020F0502020204030204" pitchFamily="34" charset="0"/>
              </a:rPr>
              <a:t>を話す</a:t>
            </a:r>
            <a:endParaRPr lang="en-US" altLang="ja-JP" sz="1400" dirty="0">
              <a:solidFill>
                <a:prstClr val="black"/>
              </a:solidFill>
              <a:latin typeface="Calibri" panose="020F0502020204030204" pitchFamily="34" charset="0"/>
              <a:cs typeface="Calibri" panose="020F0502020204030204" pitchFamily="34" charset="0"/>
            </a:endParaRPr>
          </a:p>
        </p:txBody>
      </p:sp>
      <p:sp>
        <p:nvSpPr>
          <p:cNvPr id="16" name="正方形/長方形 15">
            <a:extLst>
              <a:ext uri="{FF2B5EF4-FFF2-40B4-BE49-F238E27FC236}">
                <a16:creationId xmlns:a16="http://schemas.microsoft.com/office/drawing/2014/main" id="{C57A8E54-7133-9C4A-9BFB-1EA8604BB00C}"/>
              </a:ext>
            </a:extLst>
          </p:cNvPr>
          <p:cNvSpPr/>
          <p:nvPr/>
        </p:nvSpPr>
        <p:spPr bwMode="gray">
          <a:xfrm>
            <a:off x="873258" y="2991875"/>
            <a:ext cx="3900341" cy="579405"/>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皆の前で起立させたまま、大声で長時間</a:t>
            </a:r>
            <a:br>
              <a:rPr lang="en-US" altLang="ja-JP" sz="1400" dirty="0">
                <a:solidFill>
                  <a:prstClr val="black"/>
                </a:solidFill>
                <a:latin typeface="Calibri" panose="020F0502020204030204" pitchFamily="34" charset="0"/>
                <a:cs typeface="Calibri" panose="020F0502020204030204" pitchFamily="34" charset="0"/>
              </a:rPr>
            </a:br>
            <a:r>
              <a:rPr lang="ja-JP" altLang="en-US" sz="1400" dirty="0">
                <a:solidFill>
                  <a:prstClr val="black"/>
                </a:solidFill>
                <a:latin typeface="Calibri" panose="020F0502020204030204" pitchFamily="34" charset="0"/>
                <a:cs typeface="Calibri" panose="020F0502020204030204" pitchFamily="34" charset="0"/>
              </a:rPr>
              <a:t>怒鳴り続ける</a:t>
            </a:r>
            <a:endParaRPr lang="en-US" altLang="ja-JP" sz="1400" dirty="0">
              <a:solidFill>
                <a:prstClr val="black"/>
              </a:solidFill>
              <a:latin typeface="Calibri" panose="020F0502020204030204" pitchFamily="34" charset="0"/>
              <a:cs typeface="Calibri" panose="020F0502020204030204" pitchFamily="34" charset="0"/>
            </a:endParaRPr>
          </a:p>
        </p:txBody>
      </p:sp>
      <p:sp>
        <p:nvSpPr>
          <p:cNvPr id="3" name="スライド番号プレースホルダー 2">
            <a:extLst>
              <a:ext uri="{FF2B5EF4-FFF2-40B4-BE49-F238E27FC236}">
                <a16:creationId xmlns:a16="http://schemas.microsoft.com/office/drawing/2014/main" id="{2C81C45E-68B3-BC44-AD21-600605AB76F7}"/>
              </a:ext>
            </a:extLst>
          </p:cNvPr>
          <p:cNvSpPr>
            <a:spLocks noGrp="1"/>
          </p:cNvSpPr>
          <p:nvPr>
            <p:ph type="sldNum" sz="quarter" idx="11"/>
          </p:nvPr>
        </p:nvSpPr>
        <p:spPr/>
        <p:txBody>
          <a:bodyPr/>
          <a:lstStyle/>
          <a:p>
            <a:fld id="{AA5FCFE5-FE56-4EF1-80A8-07776887C2A1}" type="slidenum">
              <a:rPr lang="ja-JP" altLang="en-US" smtClean="0"/>
              <a:pPr/>
              <a:t>12</a:t>
            </a:fld>
            <a:endParaRPr lang="ja-JP" altLang="en-US" dirty="0"/>
          </a:p>
        </p:txBody>
      </p:sp>
      <p:sp>
        <p:nvSpPr>
          <p:cNvPr id="15" name="正方形/長方形 14">
            <a:extLst>
              <a:ext uri="{FF2B5EF4-FFF2-40B4-BE49-F238E27FC236}">
                <a16:creationId xmlns:a16="http://schemas.microsoft.com/office/drawing/2014/main" id="{5223EC59-7D81-3C46-AB86-20B47A14CD8F}"/>
              </a:ext>
            </a:extLst>
          </p:cNvPr>
          <p:cNvSpPr/>
          <p:nvPr/>
        </p:nvSpPr>
        <p:spPr bwMode="gray">
          <a:xfrm>
            <a:off x="416999" y="1742619"/>
            <a:ext cx="4139705" cy="1096039"/>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優越的な関係を背景とした言動であって、</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業務上必要かつ相当な範囲を超えたものであり、</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u="sng" dirty="0">
                <a:solidFill>
                  <a:prstClr val="black"/>
                </a:solidFill>
                <a:latin typeface="Calibri" panose="020F0502020204030204" pitchFamily="34" charset="0"/>
                <a:cs typeface="Calibri" panose="020F0502020204030204" pitchFamily="34" charset="0"/>
              </a:rPr>
              <a:t>労働者の就業環境が害される</a:t>
            </a:r>
            <a:r>
              <a:rPr lang="ja-JP" altLang="en-US" sz="1400" dirty="0">
                <a:solidFill>
                  <a:prstClr val="black"/>
                </a:solidFill>
                <a:latin typeface="Calibri" panose="020F0502020204030204" pitchFamily="34" charset="0"/>
                <a:cs typeface="Calibri" panose="020F0502020204030204" pitchFamily="34" charset="0"/>
              </a:rPr>
              <a:t>こと</a:t>
            </a:r>
          </a:p>
        </p:txBody>
      </p:sp>
      <p:sp>
        <p:nvSpPr>
          <p:cNvPr id="20" name="正方形/長方形 19">
            <a:extLst>
              <a:ext uri="{FF2B5EF4-FFF2-40B4-BE49-F238E27FC236}">
                <a16:creationId xmlns:a16="http://schemas.microsoft.com/office/drawing/2014/main" id="{6B0CECCD-BB20-654C-8952-7EFABA9462F0}"/>
              </a:ext>
            </a:extLst>
          </p:cNvPr>
          <p:cNvSpPr/>
          <p:nvPr/>
        </p:nvSpPr>
        <p:spPr bwMode="gray">
          <a:xfrm>
            <a:off x="4969345" y="1734989"/>
            <a:ext cx="4443063" cy="1096039"/>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労働者の意に反した</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u="sng" dirty="0">
                <a:solidFill>
                  <a:prstClr val="black"/>
                </a:solidFill>
                <a:latin typeface="Calibri" panose="020F0502020204030204" pitchFamily="34" charset="0"/>
                <a:cs typeface="Calibri" panose="020F0502020204030204" pitchFamily="34" charset="0"/>
              </a:rPr>
              <a:t>性的な言動</a:t>
            </a:r>
            <a:r>
              <a:rPr lang="ja-JP" altLang="en-US" sz="1400" dirty="0">
                <a:solidFill>
                  <a:prstClr val="black"/>
                </a:solidFill>
                <a:latin typeface="Calibri" panose="020F0502020204030204" pitchFamily="34" charset="0"/>
                <a:cs typeface="Calibri" panose="020F0502020204030204" pitchFamily="34" charset="0"/>
              </a:rPr>
              <a:t>に対する</a:t>
            </a:r>
            <a:r>
              <a:rPr lang="ja-JP" altLang="en-US" sz="1400" u="sng" dirty="0">
                <a:solidFill>
                  <a:prstClr val="black"/>
                </a:solidFill>
                <a:latin typeface="Calibri" panose="020F0502020204030204" pitchFamily="34" charset="0"/>
                <a:cs typeface="Calibri" panose="020F0502020204030204" pitchFamily="34" charset="0"/>
              </a:rPr>
              <a:t>労働者の対応</a:t>
            </a:r>
            <a:r>
              <a:rPr lang="ja-JP" altLang="en-US" sz="1400" dirty="0">
                <a:solidFill>
                  <a:prstClr val="black"/>
                </a:solidFill>
                <a:latin typeface="Calibri" panose="020F0502020204030204" pitchFamily="34" charset="0"/>
                <a:cs typeface="Calibri" panose="020F0502020204030204" pitchFamily="34" charset="0"/>
              </a:rPr>
              <a:t>により</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その労働者が</a:t>
            </a:r>
            <a:r>
              <a:rPr lang="ja-JP" altLang="en-US" sz="1400" u="sng" dirty="0">
                <a:solidFill>
                  <a:prstClr val="black"/>
                </a:solidFill>
                <a:latin typeface="Calibri" panose="020F0502020204030204" pitchFamily="34" charset="0"/>
                <a:cs typeface="Calibri" panose="020F0502020204030204" pitchFamily="34" charset="0"/>
              </a:rPr>
              <a:t>労働条件について不利益</a:t>
            </a:r>
            <a:r>
              <a:rPr lang="ja-JP" altLang="en-US" sz="1400" dirty="0">
                <a:solidFill>
                  <a:prstClr val="black"/>
                </a:solidFill>
                <a:latin typeface="Calibri" panose="020F0502020204030204" pitchFamily="34" charset="0"/>
                <a:cs typeface="Calibri" panose="020F0502020204030204" pitchFamily="34" charset="0"/>
              </a:rPr>
              <a:t>を受けたり、</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性的な言動により</a:t>
            </a:r>
            <a:r>
              <a:rPr lang="ja-JP" altLang="en-US" sz="1400" u="sng" dirty="0">
                <a:solidFill>
                  <a:prstClr val="black"/>
                </a:solidFill>
                <a:latin typeface="Calibri" panose="020F0502020204030204" pitchFamily="34" charset="0"/>
                <a:cs typeface="Calibri" panose="020F0502020204030204" pitchFamily="34" charset="0"/>
              </a:rPr>
              <a:t>就業環境が害される</a:t>
            </a:r>
            <a:r>
              <a:rPr lang="ja-JP" altLang="en-US" sz="1400" dirty="0">
                <a:solidFill>
                  <a:prstClr val="black"/>
                </a:solidFill>
                <a:latin typeface="Calibri" panose="020F0502020204030204" pitchFamily="34" charset="0"/>
                <a:cs typeface="Calibri" panose="020F0502020204030204" pitchFamily="34" charset="0"/>
              </a:rPr>
              <a:t>こと</a:t>
            </a:r>
            <a:endParaRPr lang="en-US" altLang="ja-JP" sz="1400" dirty="0">
              <a:solidFill>
                <a:prstClr val="black"/>
              </a:solidFill>
              <a:latin typeface="Calibri" panose="020F0502020204030204" pitchFamily="34" charset="0"/>
              <a:cs typeface="Calibri" panose="020F0502020204030204" pitchFamily="34" charset="0"/>
            </a:endParaRPr>
          </a:p>
        </p:txBody>
      </p:sp>
      <p:sp>
        <p:nvSpPr>
          <p:cNvPr id="25" name="正方形/長方形 24">
            <a:extLst>
              <a:ext uri="{FF2B5EF4-FFF2-40B4-BE49-F238E27FC236}">
                <a16:creationId xmlns:a16="http://schemas.microsoft.com/office/drawing/2014/main" id="{757DDE56-B8DE-F043-96EB-EC36DAF4F242}"/>
              </a:ext>
            </a:extLst>
          </p:cNvPr>
          <p:cNvSpPr/>
          <p:nvPr/>
        </p:nvSpPr>
        <p:spPr bwMode="gray">
          <a:xfrm>
            <a:off x="391504" y="4654342"/>
            <a:ext cx="4190694" cy="868842"/>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妊娠・出産したことや、</a:t>
            </a:r>
            <a:br>
              <a:rPr lang="en-US" altLang="ja-JP" sz="1400" dirty="0">
                <a:solidFill>
                  <a:prstClr val="black"/>
                </a:solidFill>
                <a:latin typeface="Calibri" panose="020F0502020204030204" pitchFamily="34" charset="0"/>
                <a:cs typeface="Calibri" panose="020F0502020204030204" pitchFamily="34" charset="0"/>
              </a:rPr>
            </a:br>
            <a:r>
              <a:rPr lang="ja-JP" altLang="en-US" sz="1400">
                <a:solidFill>
                  <a:prstClr val="black"/>
                </a:solidFill>
                <a:latin typeface="Calibri" panose="020F0502020204030204" pitchFamily="34" charset="0"/>
                <a:cs typeface="Calibri" panose="020F0502020204030204" pitchFamily="34" charset="0"/>
              </a:rPr>
              <a:t>育児休業</a:t>
            </a:r>
            <a:r>
              <a:rPr lang="ja-JP" altLang="en-US" sz="1400" dirty="0">
                <a:solidFill>
                  <a:prstClr val="black"/>
                </a:solidFill>
                <a:latin typeface="Calibri" panose="020F0502020204030204" pitchFamily="34" charset="0"/>
                <a:cs typeface="Calibri" panose="020F0502020204030204" pitchFamily="34" charset="0"/>
              </a:rPr>
              <a:t>等の利用</a:t>
            </a:r>
            <a:r>
              <a:rPr lang="ja-JP" altLang="en-US" sz="1400">
                <a:solidFill>
                  <a:prstClr val="black"/>
                </a:solidFill>
                <a:latin typeface="Calibri" panose="020F0502020204030204" pitchFamily="34" charset="0"/>
                <a:cs typeface="Calibri" panose="020F0502020204030204" pitchFamily="34" charset="0"/>
              </a:rPr>
              <a:t>に関する職場での言動により、</a:t>
            </a:r>
            <a:br>
              <a:rPr lang="en-US" altLang="ja-JP" sz="1400" dirty="0">
                <a:solidFill>
                  <a:prstClr val="black"/>
                </a:solidFill>
                <a:latin typeface="Calibri" panose="020F0502020204030204" pitchFamily="34" charset="0"/>
                <a:cs typeface="Calibri" panose="020F0502020204030204" pitchFamily="34" charset="0"/>
              </a:rPr>
            </a:br>
            <a:r>
              <a:rPr lang="ja-JP" altLang="en-US" sz="1400">
                <a:solidFill>
                  <a:prstClr val="black"/>
                </a:solidFill>
                <a:latin typeface="Calibri" panose="020F0502020204030204" pitchFamily="34" charset="0"/>
                <a:cs typeface="Calibri" panose="020F0502020204030204" pitchFamily="34" charset="0"/>
              </a:rPr>
              <a:t>当該労働者</a:t>
            </a:r>
            <a:r>
              <a:rPr lang="ja-JP" altLang="en-US" sz="1400" dirty="0">
                <a:solidFill>
                  <a:prstClr val="black"/>
                </a:solidFill>
                <a:latin typeface="Calibri" panose="020F0502020204030204" pitchFamily="34" charset="0"/>
                <a:cs typeface="Calibri" panose="020F0502020204030204" pitchFamily="34" charset="0"/>
              </a:rPr>
              <a:t>の就業環境が害されること</a:t>
            </a:r>
          </a:p>
        </p:txBody>
      </p:sp>
      <p:sp>
        <p:nvSpPr>
          <p:cNvPr id="29" name="正方形/長方形 28">
            <a:extLst>
              <a:ext uri="{FF2B5EF4-FFF2-40B4-BE49-F238E27FC236}">
                <a16:creationId xmlns:a16="http://schemas.microsoft.com/office/drawing/2014/main" id="{E969592E-F995-F84D-A571-EAA4EDB56DB0}"/>
              </a:ext>
            </a:extLst>
          </p:cNvPr>
          <p:cNvSpPr/>
          <p:nvPr/>
        </p:nvSpPr>
        <p:spPr bwMode="gray">
          <a:xfrm>
            <a:off x="4969345" y="4654342"/>
            <a:ext cx="4411362" cy="868842"/>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algn="ctr">
              <a:lnSpc>
                <a:spcPts val="1800"/>
              </a:lnSpc>
              <a:defRPr/>
            </a:pPr>
            <a:r>
              <a:rPr lang="ja-JP" altLang="en-US" sz="1400">
                <a:solidFill>
                  <a:prstClr val="black"/>
                </a:solidFill>
                <a:latin typeface="Calibri" panose="020F0502020204030204" pitchFamily="34" charset="0"/>
                <a:cs typeface="Calibri" panose="020F0502020204030204" pitchFamily="34" charset="0"/>
              </a:rPr>
              <a:t>介護休業等の利用を理由として、当該労働者が</a:t>
            </a:r>
            <a:br>
              <a:rPr lang="en-US" altLang="ja-JP" sz="1400" dirty="0">
                <a:solidFill>
                  <a:prstClr val="black"/>
                </a:solidFill>
                <a:latin typeface="Calibri" panose="020F0502020204030204" pitchFamily="34" charset="0"/>
                <a:cs typeface="Calibri" panose="020F0502020204030204" pitchFamily="34" charset="0"/>
              </a:rPr>
            </a:br>
            <a:r>
              <a:rPr lang="ja-JP" altLang="en-US" sz="1400">
                <a:solidFill>
                  <a:prstClr val="black"/>
                </a:solidFill>
                <a:latin typeface="Calibri" panose="020F0502020204030204" pitchFamily="34" charset="0"/>
                <a:cs typeface="Calibri" panose="020F0502020204030204" pitchFamily="34" charset="0"/>
              </a:rPr>
              <a:t>嫌がらせ等をされるなど</a:t>
            </a:r>
            <a:endParaRPr lang="en-US" altLang="ja-JP" sz="1400" dirty="0">
              <a:solidFill>
                <a:prstClr val="black"/>
              </a:solidFill>
              <a:latin typeface="Calibri" panose="020F0502020204030204" pitchFamily="34" charset="0"/>
              <a:cs typeface="Calibri" panose="020F0502020204030204" pitchFamily="34" charset="0"/>
            </a:endParaRPr>
          </a:p>
          <a:p>
            <a:pPr algn="ctr">
              <a:lnSpc>
                <a:spcPts val="1800"/>
              </a:lnSpc>
              <a:defRPr/>
            </a:pPr>
            <a:r>
              <a:rPr lang="ja-JP" altLang="en-US" sz="1400">
                <a:solidFill>
                  <a:prstClr val="black"/>
                </a:solidFill>
                <a:latin typeface="Calibri" panose="020F0502020204030204" pitchFamily="34" charset="0"/>
                <a:cs typeface="Calibri" panose="020F0502020204030204" pitchFamily="34" charset="0"/>
              </a:rPr>
              <a:t>当該労働者の就業環境が害されること</a:t>
            </a:r>
            <a:endParaRPr lang="en-US" altLang="ja-JP" sz="1400" dirty="0">
              <a:solidFill>
                <a:prstClr val="black"/>
              </a:solidFill>
              <a:latin typeface="Calibri" panose="020F0502020204030204" pitchFamily="34" charset="0"/>
              <a:cs typeface="Calibri" panose="020F0502020204030204" pitchFamily="34" charset="0"/>
            </a:endParaRPr>
          </a:p>
        </p:txBody>
      </p:sp>
      <p:sp>
        <p:nvSpPr>
          <p:cNvPr id="31" name="正方形/長方形 30">
            <a:extLst>
              <a:ext uri="{FF2B5EF4-FFF2-40B4-BE49-F238E27FC236}">
                <a16:creationId xmlns:a16="http://schemas.microsoft.com/office/drawing/2014/main" id="{45474F0A-3034-464A-A8D1-B861650F1A7A}"/>
              </a:ext>
            </a:extLst>
          </p:cNvPr>
          <p:cNvSpPr/>
          <p:nvPr/>
        </p:nvSpPr>
        <p:spPr>
          <a:xfrm>
            <a:off x="5301079" y="5584721"/>
            <a:ext cx="4187921" cy="738664"/>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介護休業を申請する旨を周囲に伝えたところ、</a:t>
            </a:r>
            <a:br>
              <a:rPr lang="en-US" altLang="ja-JP" sz="1400" dirty="0">
                <a:solidFill>
                  <a:prstClr val="black"/>
                </a:solidFill>
                <a:latin typeface="Calibri" panose="020F0502020204030204" pitchFamily="34" charset="0"/>
                <a:cs typeface="Calibri" panose="020F0502020204030204" pitchFamily="34" charset="0"/>
              </a:rPr>
            </a:br>
            <a:r>
              <a:rPr lang="ja-JP" altLang="en-US" sz="1400">
                <a:solidFill>
                  <a:prstClr val="black"/>
                </a:solidFill>
                <a:latin typeface="Calibri" panose="020F0502020204030204" pitchFamily="34" charset="0"/>
                <a:cs typeface="Calibri" panose="020F0502020204030204" pitchFamily="34" charset="0"/>
              </a:rPr>
              <a:t>同僚から繰り返し批判的な発言をされ、取得を</a:t>
            </a:r>
            <a:br>
              <a:rPr lang="en-US" altLang="ja-JP" sz="1400" dirty="0">
                <a:solidFill>
                  <a:prstClr val="black"/>
                </a:solidFill>
                <a:latin typeface="Calibri" panose="020F0502020204030204" pitchFamily="34" charset="0"/>
                <a:cs typeface="Calibri" panose="020F0502020204030204" pitchFamily="34" charset="0"/>
              </a:rPr>
            </a:br>
            <a:r>
              <a:rPr lang="ja-JP" altLang="en-US" sz="1400">
                <a:solidFill>
                  <a:prstClr val="black"/>
                </a:solidFill>
                <a:latin typeface="Calibri" panose="020F0502020204030204" pitchFamily="34" charset="0"/>
                <a:cs typeface="Calibri" panose="020F0502020204030204" pitchFamily="34" charset="0"/>
              </a:rPr>
              <a:t>諦めざるを得ない状況に追い込まれた</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6" name="角丸四角形 25">
            <a:extLst>
              <a:ext uri="{FF2B5EF4-FFF2-40B4-BE49-F238E27FC236}">
                <a16:creationId xmlns:a16="http://schemas.microsoft.com/office/drawing/2014/main" id="{0593A611-841E-7E47-9305-1BEF92420D25}"/>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a:solidFill>
                  <a:schemeClr val="bg1"/>
                </a:solidFill>
                <a:latin typeface="+mn-ea"/>
                <a:cs typeface="Calibri" panose="020F0502020204030204" pitchFamily="34" charset="0"/>
              </a:rPr>
              <a:t> 企業の人権尊重責任</a:t>
            </a:r>
          </a:p>
        </p:txBody>
      </p:sp>
      <p:sp>
        <p:nvSpPr>
          <p:cNvPr id="32" name="タイトル 7">
            <a:extLst>
              <a:ext uri="{FF2B5EF4-FFF2-40B4-BE49-F238E27FC236}">
                <a16:creationId xmlns:a16="http://schemas.microsoft.com/office/drawing/2014/main" id="{49E3E181-8291-E442-84FD-0E68CFE1D59C}"/>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a:latin typeface="Calibri" panose="020F0502020204030204" pitchFamily="34" charset="0"/>
              </a:rPr>
              <a:t>企業が尊重すべき主要な人権と人権に関するリスクの詳細（</a:t>
            </a:r>
            <a:r>
              <a:rPr lang="en-US" altLang="ja-JP" b="0" dirty="0">
                <a:latin typeface="Calibri" panose="020F0502020204030204" pitchFamily="34" charset="0"/>
              </a:rPr>
              <a:t>2/7</a:t>
            </a:r>
            <a:r>
              <a:rPr lang="ja-JP" altLang="en-US" b="0">
                <a:latin typeface="Calibri" panose="020F0502020204030204" pitchFamily="34" charset="0"/>
              </a:rPr>
              <a:t>）</a:t>
            </a:r>
            <a:endParaRPr lang="ja-JP" altLang="en-US" b="0" dirty="0">
              <a:latin typeface="Calibri" panose="020F0502020204030204" pitchFamily="34" charset="0"/>
            </a:endParaRPr>
          </a:p>
        </p:txBody>
      </p:sp>
      <p:cxnSp>
        <p:nvCxnSpPr>
          <p:cNvPr id="33" name="直線コネクタ 32">
            <a:extLst>
              <a:ext uri="{FF2B5EF4-FFF2-40B4-BE49-F238E27FC236}">
                <a16:creationId xmlns:a16="http://schemas.microsoft.com/office/drawing/2014/main" id="{31C7DBF3-C1D6-154D-BF9B-04EEDC2B950F}"/>
              </a:ext>
            </a:extLst>
          </p:cNvPr>
          <p:cNvCxnSpPr>
            <a:cxnSpLocks/>
          </p:cNvCxnSpPr>
          <p:nvPr/>
        </p:nvCxnSpPr>
        <p:spPr>
          <a:xfrm>
            <a:off x="129396" y="670704"/>
            <a:ext cx="734785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フリーフォーム 41">
            <a:extLst>
              <a:ext uri="{FF2B5EF4-FFF2-40B4-BE49-F238E27FC236}">
                <a16:creationId xmlns:a16="http://schemas.microsoft.com/office/drawing/2014/main" id="{EF102734-3D50-9949-8DDF-4E2AE51518C9}"/>
              </a:ext>
            </a:extLst>
          </p:cNvPr>
          <p:cNvSpPr/>
          <p:nvPr/>
        </p:nvSpPr>
        <p:spPr bwMode="gray">
          <a:xfrm rot="12000000">
            <a:off x="961862" y="4280598"/>
            <a:ext cx="305897" cy="403827"/>
          </a:xfrm>
          <a:custGeom>
            <a:avLst/>
            <a:gdLst>
              <a:gd name="connsiteX0" fmla="*/ 320972 w 466013"/>
              <a:gd name="connsiteY0" fmla="*/ 500281 h 661955"/>
              <a:gd name="connsiteX1" fmla="*/ 162084 w 466013"/>
              <a:gd name="connsiteY1" fmla="*/ 444749 h 661955"/>
              <a:gd name="connsiteX2" fmla="*/ 140254 w 466013"/>
              <a:gd name="connsiteY2" fmla="*/ 416862 h 661955"/>
              <a:gd name="connsiteX3" fmla="*/ 136699 w 466013"/>
              <a:gd name="connsiteY3" fmla="*/ 416283 h 661955"/>
              <a:gd name="connsiteX4" fmla="*/ 10838 w 466013"/>
              <a:gd name="connsiteY4" fmla="*/ 300030 h 661955"/>
              <a:gd name="connsiteX5" fmla="*/ 1579 w 466013"/>
              <a:gd name="connsiteY5" fmla="*/ 264012 h 661955"/>
              <a:gd name="connsiteX6" fmla="*/ 0 w 466013"/>
              <a:gd name="connsiteY6" fmla="*/ 236201 h 661955"/>
              <a:gd name="connsiteX7" fmla="*/ 123873 w 466013"/>
              <a:gd name="connsiteY7" fmla="*/ 191115 h 661955"/>
              <a:gd name="connsiteX8" fmla="*/ 96047 w 466013"/>
              <a:gd name="connsiteY8" fmla="*/ 60668 h 661955"/>
              <a:gd name="connsiteX9" fmla="*/ 124693 w 466013"/>
              <a:gd name="connsiteY9" fmla="*/ 2957 h 661955"/>
              <a:gd name="connsiteX10" fmla="*/ 183733 w 466013"/>
              <a:gd name="connsiteY10" fmla="*/ 28753 h 661955"/>
              <a:gd name="connsiteX11" fmla="*/ 228913 w 466013"/>
              <a:gd name="connsiteY11" fmla="*/ 152884 h 661955"/>
              <a:gd name="connsiteX12" fmla="*/ 244806 w 466013"/>
              <a:gd name="connsiteY12" fmla="*/ 147099 h 661955"/>
              <a:gd name="connsiteX13" fmla="*/ 352718 w 466013"/>
              <a:gd name="connsiteY13" fmla="*/ 444722 h 661955"/>
              <a:gd name="connsiteX14" fmla="*/ 320972 w 466013"/>
              <a:gd name="connsiteY14" fmla="*/ 500281 h 661955"/>
              <a:gd name="connsiteX15" fmla="*/ 373146 w 466013"/>
              <a:gd name="connsiteY15" fmla="*/ 657162 h 661955"/>
              <a:gd name="connsiteX16" fmla="*/ 277450 w 466013"/>
              <a:gd name="connsiteY16" fmla="*/ 615350 h 661955"/>
              <a:gd name="connsiteX17" fmla="*/ 323882 w 466013"/>
              <a:gd name="connsiteY17" fmla="*/ 521809 h 661955"/>
              <a:gd name="connsiteX18" fmla="*/ 404405 w 466013"/>
              <a:gd name="connsiteY18" fmla="*/ 539310 h 661955"/>
              <a:gd name="connsiteX19" fmla="*/ 411580 w 466013"/>
              <a:gd name="connsiteY19" fmla="*/ 550806 h 661955"/>
              <a:gd name="connsiteX20" fmla="*/ 414422 w 466013"/>
              <a:gd name="connsiteY20" fmla="*/ 533312 h 661955"/>
              <a:gd name="connsiteX21" fmla="*/ 439308 w 466013"/>
              <a:gd name="connsiteY21" fmla="*/ 465119 h 661955"/>
              <a:gd name="connsiteX22" fmla="*/ 466013 w 466013"/>
              <a:gd name="connsiteY22" fmla="*/ 556420 h 661955"/>
              <a:gd name="connsiteX23" fmla="*/ 438340 w 466013"/>
              <a:gd name="connsiteY23" fmla="*/ 609119 h 661955"/>
              <a:gd name="connsiteX24" fmla="*/ 422683 w 466013"/>
              <a:gd name="connsiteY24" fmla="*/ 595279 h 661955"/>
              <a:gd name="connsiteX25" fmla="*/ 416181 w 466013"/>
              <a:gd name="connsiteY25" fmla="*/ 619051 h 661955"/>
              <a:gd name="connsiteX26" fmla="*/ 373146 w 466013"/>
              <a:gd name="connsiteY26" fmla="*/ 657162 h 661955"/>
              <a:gd name="connsiteX0" fmla="*/ 320972 w 466013"/>
              <a:gd name="connsiteY0" fmla="*/ 500281 h 661955"/>
              <a:gd name="connsiteX1" fmla="*/ 162084 w 466013"/>
              <a:gd name="connsiteY1" fmla="*/ 444749 h 661955"/>
              <a:gd name="connsiteX2" fmla="*/ 140254 w 466013"/>
              <a:gd name="connsiteY2" fmla="*/ 416862 h 661955"/>
              <a:gd name="connsiteX3" fmla="*/ 136699 w 466013"/>
              <a:gd name="connsiteY3" fmla="*/ 416283 h 661955"/>
              <a:gd name="connsiteX4" fmla="*/ 10838 w 466013"/>
              <a:gd name="connsiteY4" fmla="*/ 300030 h 661955"/>
              <a:gd name="connsiteX5" fmla="*/ 1579 w 466013"/>
              <a:gd name="connsiteY5" fmla="*/ 264012 h 661955"/>
              <a:gd name="connsiteX6" fmla="*/ 0 w 466013"/>
              <a:gd name="connsiteY6" fmla="*/ 236201 h 661955"/>
              <a:gd name="connsiteX7" fmla="*/ 153653 w 466013"/>
              <a:gd name="connsiteY7" fmla="*/ 178249 h 661955"/>
              <a:gd name="connsiteX8" fmla="*/ 96047 w 466013"/>
              <a:gd name="connsiteY8" fmla="*/ 60668 h 661955"/>
              <a:gd name="connsiteX9" fmla="*/ 124693 w 466013"/>
              <a:gd name="connsiteY9" fmla="*/ 2957 h 661955"/>
              <a:gd name="connsiteX10" fmla="*/ 183733 w 466013"/>
              <a:gd name="connsiteY10" fmla="*/ 28753 h 661955"/>
              <a:gd name="connsiteX11" fmla="*/ 228913 w 466013"/>
              <a:gd name="connsiteY11" fmla="*/ 152884 h 661955"/>
              <a:gd name="connsiteX12" fmla="*/ 244806 w 466013"/>
              <a:gd name="connsiteY12" fmla="*/ 147099 h 661955"/>
              <a:gd name="connsiteX13" fmla="*/ 352718 w 466013"/>
              <a:gd name="connsiteY13" fmla="*/ 444722 h 661955"/>
              <a:gd name="connsiteX14" fmla="*/ 320972 w 466013"/>
              <a:gd name="connsiteY14" fmla="*/ 500281 h 661955"/>
              <a:gd name="connsiteX15" fmla="*/ 373146 w 466013"/>
              <a:gd name="connsiteY15" fmla="*/ 657162 h 661955"/>
              <a:gd name="connsiteX16" fmla="*/ 277450 w 466013"/>
              <a:gd name="connsiteY16" fmla="*/ 615350 h 661955"/>
              <a:gd name="connsiteX17" fmla="*/ 323882 w 466013"/>
              <a:gd name="connsiteY17" fmla="*/ 521809 h 661955"/>
              <a:gd name="connsiteX18" fmla="*/ 404405 w 466013"/>
              <a:gd name="connsiteY18" fmla="*/ 539310 h 661955"/>
              <a:gd name="connsiteX19" fmla="*/ 411580 w 466013"/>
              <a:gd name="connsiteY19" fmla="*/ 550806 h 661955"/>
              <a:gd name="connsiteX20" fmla="*/ 414422 w 466013"/>
              <a:gd name="connsiteY20" fmla="*/ 533312 h 661955"/>
              <a:gd name="connsiteX21" fmla="*/ 439308 w 466013"/>
              <a:gd name="connsiteY21" fmla="*/ 465119 h 661955"/>
              <a:gd name="connsiteX22" fmla="*/ 466013 w 466013"/>
              <a:gd name="connsiteY22" fmla="*/ 556420 h 661955"/>
              <a:gd name="connsiteX23" fmla="*/ 438340 w 466013"/>
              <a:gd name="connsiteY23" fmla="*/ 609119 h 661955"/>
              <a:gd name="connsiteX24" fmla="*/ 422683 w 466013"/>
              <a:gd name="connsiteY24" fmla="*/ 595279 h 661955"/>
              <a:gd name="connsiteX25" fmla="*/ 416181 w 466013"/>
              <a:gd name="connsiteY25" fmla="*/ 619051 h 661955"/>
              <a:gd name="connsiteX26" fmla="*/ 373146 w 466013"/>
              <a:gd name="connsiteY26" fmla="*/ 657162 h 661955"/>
              <a:gd name="connsiteX0" fmla="*/ 320972 w 466013"/>
              <a:gd name="connsiteY0" fmla="*/ 498008 h 659682"/>
              <a:gd name="connsiteX1" fmla="*/ 162084 w 466013"/>
              <a:gd name="connsiteY1" fmla="*/ 442476 h 659682"/>
              <a:gd name="connsiteX2" fmla="*/ 140254 w 466013"/>
              <a:gd name="connsiteY2" fmla="*/ 414589 h 659682"/>
              <a:gd name="connsiteX3" fmla="*/ 136699 w 466013"/>
              <a:gd name="connsiteY3" fmla="*/ 414010 h 659682"/>
              <a:gd name="connsiteX4" fmla="*/ 10838 w 466013"/>
              <a:gd name="connsiteY4" fmla="*/ 297757 h 659682"/>
              <a:gd name="connsiteX5" fmla="*/ 1579 w 466013"/>
              <a:gd name="connsiteY5" fmla="*/ 261739 h 659682"/>
              <a:gd name="connsiteX6" fmla="*/ 0 w 466013"/>
              <a:gd name="connsiteY6" fmla="*/ 233928 h 659682"/>
              <a:gd name="connsiteX7" fmla="*/ 153653 w 466013"/>
              <a:gd name="connsiteY7" fmla="*/ 175976 h 659682"/>
              <a:gd name="connsiteX8" fmla="*/ 108900 w 466013"/>
              <a:gd name="connsiteY8" fmla="*/ 43581 h 659682"/>
              <a:gd name="connsiteX9" fmla="*/ 124693 w 466013"/>
              <a:gd name="connsiteY9" fmla="*/ 684 h 659682"/>
              <a:gd name="connsiteX10" fmla="*/ 183733 w 466013"/>
              <a:gd name="connsiteY10" fmla="*/ 26480 h 659682"/>
              <a:gd name="connsiteX11" fmla="*/ 228913 w 466013"/>
              <a:gd name="connsiteY11" fmla="*/ 150611 h 659682"/>
              <a:gd name="connsiteX12" fmla="*/ 244806 w 466013"/>
              <a:gd name="connsiteY12" fmla="*/ 144826 h 659682"/>
              <a:gd name="connsiteX13" fmla="*/ 352718 w 466013"/>
              <a:gd name="connsiteY13" fmla="*/ 442449 h 659682"/>
              <a:gd name="connsiteX14" fmla="*/ 320972 w 466013"/>
              <a:gd name="connsiteY14" fmla="*/ 498008 h 659682"/>
              <a:gd name="connsiteX15" fmla="*/ 373146 w 466013"/>
              <a:gd name="connsiteY15" fmla="*/ 654889 h 659682"/>
              <a:gd name="connsiteX16" fmla="*/ 277450 w 466013"/>
              <a:gd name="connsiteY16" fmla="*/ 613077 h 659682"/>
              <a:gd name="connsiteX17" fmla="*/ 323882 w 466013"/>
              <a:gd name="connsiteY17" fmla="*/ 519536 h 659682"/>
              <a:gd name="connsiteX18" fmla="*/ 404405 w 466013"/>
              <a:gd name="connsiteY18" fmla="*/ 537037 h 659682"/>
              <a:gd name="connsiteX19" fmla="*/ 411580 w 466013"/>
              <a:gd name="connsiteY19" fmla="*/ 548533 h 659682"/>
              <a:gd name="connsiteX20" fmla="*/ 414422 w 466013"/>
              <a:gd name="connsiteY20" fmla="*/ 531039 h 659682"/>
              <a:gd name="connsiteX21" fmla="*/ 439308 w 466013"/>
              <a:gd name="connsiteY21" fmla="*/ 462846 h 659682"/>
              <a:gd name="connsiteX22" fmla="*/ 466013 w 466013"/>
              <a:gd name="connsiteY22" fmla="*/ 554147 h 659682"/>
              <a:gd name="connsiteX23" fmla="*/ 438340 w 466013"/>
              <a:gd name="connsiteY23" fmla="*/ 606846 h 659682"/>
              <a:gd name="connsiteX24" fmla="*/ 422683 w 466013"/>
              <a:gd name="connsiteY24" fmla="*/ 593006 h 659682"/>
              <a:gd name="connsiteX25" fmla="*/ 416181 w 466013"/>
              <a:gd name="connsiteY25" fmla="*/ 616778 h 659682"/>
              <a:gd name="connsiteX26" fmla="*/ 373146 w 466013"/>
              <a:gd name="connsiteY26" fmla="*/ 654889 h 659682"/>
              <a:gd name="connsiteX0" fmla="*/ 320972 w 466013"/>
              <a:gd name="connsiteY0" fmla="*/ 498008 h 659682"/>
              <a:gd name="connsiteX1" fmla="*/ 162084 w 466013"/>
              <a:gd name="connsiteY1" fmla="*/ 442476 h 659682"/>
              <a:gd name="connsiteX2" fmla="*/ 140254 w 466013"/>
              <a:gd name="connsiteY2" fmla="*/ 414589 h 659682"/>
              <a:gd name="connsiteX3" fmla="*/ 136699 w 466013"/>
              <a:gd name="connsiteY3" fmla="*/ 414010 h 659682"/>
              <a:gd name="connsiteX4" fmla="*/ 10838 w 466013"/>
              <a:gd name="connsiteY4" fmla="*/ 297757 h 659682"/>
              <a:gd name="connsiteX5" fmla="*/ 1579 w 466013"/>
              <a:gd name="connsiteY5" fmla="*/ 261739 h 659682"/>
              <a:gd name="connsiteX6" fmla="*/ 0 w 466013"/>
              <a:gd name="connsiteY6" fmla="*/ 233928 h 659682"/>
              <a:gd name="connsiteX7" fmla="*/ 166183 w 466013"/>
              <a:gd name="connsiteY7" fmla="*/ 171415 h 659682"/>
              <a:gd name="connsiteX8" fmla="*/ 108900 w 466013"/>
              <a:gd name="connsiteY8" fmla="*/ 43581 h 659682"/>
              <a:gd name="connsiteX9" fmla="*/ 124693 w 466013"/>
              <a:gd name="connsiteY9" fmla="*/ 684 h 659682"/>
              <a:gd name="connsiteX10" fmla="*/ 183733 w 466013"/>
              <a:gd name="connsiteY10" fmla="*/ 26480 h 659682"/>
              <a:gd name="connsiteX11" fmla="*/ 228913 w 466013"/>
              <a:gd name="connsiteY11" fmla="*/ 150611 h 659682"/>
              <a:gd name="connsiteX12" fmla="*/ 244806 w 466013"/>
              <a:gd name="connsiteY12" fmla="*/ 144826 h 659682"/>
              <a:gd name="connsiteX13" fmla="*/ 352718 w 466013"/>
              <a:gd name="connsiteY13" fmla="*/ 442449 h 659682"/>
              <a:gd name="connsiteX14" fmla="*/ 320972 w 466013"/>
              <a:gd name="connsiteY14" fmla="*/ 498008 h 659682"/>
              <a:gd name="connsiteX15" fmla="*/ 373146 w 466013"/>
              <a:gd name="connsiteY15" fmla="*/ 654889 h 659682"/>
              <a:gd name="connsiteX16" fmla="*/ 277450 w 466013"/>
              <a:gd name="connsiteY16" fmla="*/ 613077 h 659682"/>
              <a:gd name="connsiteX17" fmla="*/ 323882 w 466013"/>
              <a:gd name="connsiteY17" fmla="*/ 519536 h 659682"/>
              <a:gd name="connsiteX18" fmla="*/ 404405 w 466013"/>
              <a:gd name="connsiteY18" fmla="*/ 537037 h 659682"/>
              <a:gd name="connsiteX19" fmla="*/ 411580 w 466013"/>
              <a:gd name="connsiteY19" fmla="*/ 548533 h 659682"/>
              <a:gd name="connsiteX20" fmla="*/ 414422 w 466013"/>
              <a:gd name="connsiteY20" fmla="*/ 531039 h 659682"/>
              <a:gd name="connsiteX21" fmla="*/ 439308 w 466013"/>
              <a:gd name="connsiteY21" fmla="*/ 462846 h 659682"/>
              <a:gd name="connsiteX22" fmla="*/ 466013 w 466013"/>
              <a:gd name="connsiteY22" fmla="*/ 554147 h 659682"/>
              <a:gd name="connsiteX23" fmla="*/ 438340 w 466013"/>
              <a:gd name="connsiteY23" fmla="*/ 606846 h 659682"/>
              <a:gd name="connsiteX24" fmla="*/ 422683 w 466013"/>
              <a:gd name="connsiteY24" fmla="*/ 593006 h 659682"/>
              <a:gd name="connsiteX25" fmla="*/ 416181 w 466013"/>
              <a:gd name="connsiteY25" fmla="*/ 616778 h 659682"/>
              <a:gd name="connsiteX26" fmla="*/ 373146 w 466013"/>
              <a:gd name="connsiteY26" fmla="*/ 654889 h 659682"/>
              <a:gd name="connsiteX0" fmla="*/ 320972 w 466013"/>
              <a:gd name="connsiteY0" fmla="*/ 497708 h 659382"/>
              <a:gd name="connsiteX1" fmla="*/ 162084 w 466013"/>
              <a:gd name="connsiteY1" fmla="*/ 442176 h 659382"/>
              <a:gd name="connsiteX2" fmla="*/ 140254 w 466013"/>
              <a:gd name="connsiteY2" fmla="*/ 414289 h 659382"/>
              <a:gd name="connsiteX3" fmla="*/ 136699 w 466013"/>
              <a:gd name="connsiteY3" fmla="*/ 413710 h 659382"/>
              <a:gd name="connsiteX4" fmla="*/ 10838 w 466013"/>
              <a:gd name="connsiteY4" fmla="*/ 297457 h 659382"/>
              <a:gd name="connsiteX5" fmla="*/ 1579 w 466013"/>
              <a:gd name="connsiteY5" fmla="*/ 261439 h 659382"/>
              <a:gd name="connsiteX6" fmla="*/ 0 w 466013"/>
              <a:gd name="connsiteY6" fmla="*/ 233628 h 659382"/>
              <a:gd name="connsiteX7" fmla="*/ 166183 w 466013"/>
              <a:gd name="connsiteY7" fmla="*/ 171115 h 659382"/>
              <a:gd name="connsiteX8" fmla="*/ 118989 w 466013"/>
              <a:gd name="connsiteY8" fmla="*/ 37582 h 659382"/>
              <a:gd name="connsiteX9" fmla="*/ 124693 w 466013"/>
              <a:gd name="connsiteY9" fmla="*/ 384 h 659382"/>
              <a:gd name="connsiteX10" fmla="*/ 183733 w 466013"/>
              <a:gd name="connsiteY10" fmla="*/ 26180 h 659382"/>
              <a:gd name="connsiteX11" fmla="*/ 228913 w 466013"/>
              <a:gd name="connsiteY11" fmla="*/ 150311 h 659382"/>
              <a:gd name="connsiteX12" fmla="*/ 244806 w 466013"/>
              <a:gd name="connsiteY12" fmla="*/ 144526 h 659382"/>
              <a:gd name="connsiteX13" fmla="*/ 352718 w 466013"/>
              <a:gd name="connsiteY13" fmla="*/ 442149 h 659382"/>
              <a:gd name="connsiteX14" fmla="*/ 320972 w 466013"/>
              <a:gd name="connsiteY14" fmla="*/ 497708 h 659382"/>
              <a:gd name="connsiteX15" fmla="*/ 373146 w 466013"/>
              <a:gd name="connsiteY15" fmla="*/ 654589 h 659382"/>
              <a:gd name="connsiteX16" fmla="*/ 277450 w 466013"/>
              <a:gd name="connsiteY16" fmla="*/ 612777 h 659382"/>
              <a:gd name="connsiteX17" fmla="*/ 323882 w 466013"/>
              <a:gd name="connsiteY17" fmla="*/ 519236 h 659382"/>
              <a:gd name="connsiteX18" fmla="*/ 404405 w 466013"/>
              <a:gd name="connsiteY18" fmla="*/ 536737 h 659382"/>
              <a:gd name="connsiteX19" fmla="*/ 411580 w 466013"/>
              <a:gd name="connsiteY19" fmla="*/ 548233 h 659382"/>
              <a:gd name="connsiteX20" fmla="*/ 414422 w 466013"/>
              <a:gd name="connsiteY20" fmla="*/ 530739 h 659382"/>
              <a:gd name="connsiteX21" fmla="*/ 439308 w 466013"/>
              <a:gd name="connsiteY21" fmla="*/ 462546 h 659382"/>
              <a:gd name="connsiteX22" fmla="*/ 466013 w 466013"/>
              <a:gd name="connsiteY22" fmla="*/ 553847 h 659382"/>
              <a:gd name="connsiteX23" fmla="*/ 438340 w 466013"/>
              <a:gd name="connsiteY23" fmla="*/ 606546 h 659382"/>
              <a:gd name="connsiteX24" fmla="*/ 422683 w 466013"/>
              <a:gd name="connsiteY24" fmla="*/ 592706 h 659382"/>
              <a:gd name="connsiteX25" fmla="*/ 416181 w 466013"/>
              <a:gd name="connsiteY25" fmla="*/ 616478 h 659382"/>
              <a:gd name="connsiteX26" fmla="*/ 373146 w 466013"/>
              <a:gd name="connsiteY26" fmla="*/ 654589 h 659382"/>
              <a:gd name="connsiteX0" fmla="*/ 320972 w 466013"/>
              <a:gd name="connsiteY0" fmla="*/ 498488 h 660162"/>
              <a:gd name="connsiteX1" fmla="*/ 162084 w 466013"/>
              <a:gd name="connsiteY1" fmla="*/ 442956 h 660162"/>
              <a:gd name="connsiteX2" fmla="*/ 140254 w 466013"/>
              <a:gd name="connsiteY2" fmla="*/ 415069 h 660162"/>
              <a:gd name="connsiteX3" fmla="*/ 136699 w 466013"/>
              <a:gd name="connsiteY3" fmla="*/ 414490 h 660162"/>
              <a:gd name="connsiteX4" fmla="*/ 10838 w 466013"/>
              <a:gd name="connsiteY4" fmla="*/ 298237 h 660162"/>
              <a:gd name="connsiteX5" fmla="*/ 1579 w 466013"/>
              <a:gd name="connsiteY5" fmla="*/ 262219 h 660162"/>
              <a:gd name="connsiteX6" fmla="*/ 0 w 466013"/>
              <a:gd name="connsiteY6" fmla="*/ 234408 h 660162"/>
              <a:gd name="connsiteX7" fmla="*/ 166183 w 466013"/>
              <a:gd name="connsiteY7" fmla="*/ 171895 h 660162"/>
              <a:gd name="connsiteX8" fmla="*/ 118989 w 466013"/>
              <a:gd name="connsiteY8" fmla="*/ 38362 h 660162"/>
              <a:gd name="connsiteX9" fmla="*/ 132505 w 466013"/>
              <a:gd name="connsiteY9" fmla="*/ 348 h 660162"/>
              <a:gd name="connsiteX10" fmla="*/ 183733 w 466013"/>
              <a:gd name="connsiteY10" fmla="*/ 26960 h 660162"/>
              <a:gd name="connsiteX11" fmla="*/ 228913 w 466013"/>
              <a:gd name="connsiteY11" fmla="*/ 151091 h 660162"/>
              <a:gd name="connsiteX12" fmla="*/ 244806 w 466013"/>
              <a:gd name="connsiteY12" fmla="*/ 145306 h 660162"/>
              <a:gd name="connsiteX13" fmla="*/ 352718 w 466013"/>
              <a:gd name="connsiteY13" fmla="*/ 442929 h 660162"/>
              <a:gd name="connsiteX14" fmla="*/ 320972 w 466013"/>
              <a:gd name="connsiteY14" fmla="*/ 498488 h 660162"/>
              <a:gd name="connsiteX15" fmla="*/ 373146 w 466013"/>
              <a:gd name="connsiteY15" fmla="*/ 655369 h 660162"/>
              <a:gd name="connsiteX16" fmla="*/ 277450 w 466013"/>
              <a:gd name="connsiteY16" fmla="*/ 613557 h 660162"/>
              <a:gd name="connsiteX17" fmla="*/ 323882 w 466013"/>
              <a:gd name="connsiteY17" fmla="*/ 520016 h 660162"/>
              <a:gd name="connsiteX18" fmla="*/ 404405 w 466013"/>
              <a:gd name="connsiteY18" fmla="*/ 537517 h 660162"/>
              <a:gd name="connsiteX19" fmla="*/ 411580 w 466013"/>
              <a:gd name="connsiteY19" fmla="*/ 549013 h 660162"/>
              <a:gd name="connsiteX20" fmla="*/ 414422 w 466013"/>
              <a:gd name="connsiteY20" fmla="*/ 531519 h 660162"/>
              <a:gd name="connsiteX21" fmla="*/ 439308 w 466013"/>
              <a:gd name="connsiteY21" fmla="*/ 463326 h 660162"/>
              <a:gd name="connsiteX22" fmla="*/ 466013 w 466013"/>
              <a:gd name="connsiteY22" fmla="*/ 554627 h 660162"/>
              <a:gd name="connsiteX23" fmla="*/ 438340 w 466013"/>
              <a:gd name="connsiteY23" fmla="*/ 607326 h 660162"/>
              <a:gd name="connsiteX24" fmla="*/ 422683 w 466013"/>
              <a:gd name="connsiteY24" fmla="*/ 593486 h 660162"/>
              <a:gd name="connsiteX25" fmla="*/ 416181 w 466013"/>
              <a:gd name="connsiteY25" fmla="*/ 617258 h 660162"/>
              <a:gd name="connsiteX26" fmla="*/ 373146 w 466013"/>
              <a:gd name="connsiteY26" fmla="*/ 655369 h 660162"/>
              <a:gd name="connsiteX0" fmla="*/ 320972 w 466013"/>
              <a:gd name="connsiteY0" fmla="*/ 499183 h 660857"/>
              <a:gd name="connsiteX1" fmla="*/ 162084 w 466013"/>
              <a:gd name="connsiteY1" fmla="*/ 443651 h 660857"/>
              <a:gd name="connsiteX2" fmla="*/ 140254 w 466013"/>
              <a:gd name="connsiteY2" fmla="*/ 415764 h 660857"/>
              <a:gd name="connsiteX3" fmla="*/ 136699 w 466013"/>
              <a:gd name="connsiteY3" fmla="*/ 415185 h 660857"/>
              <a:gd name="connsiteX4" fmla="*/ 10838 w 466013"/>
              <a:gd name="connsiteY4" fmla="*/ 298932 h 660857"/>
              <a:gd name="connsiteX5" fmla="*/ 1579 w 466013"/>
              <a:gd name="connsiteY5" fmla="*/ 262914 h 660857"/>
              <a:gd name="connsiteX6" fmla="*/ 0 w 466013"/>
              <a:gd name="connsiteY6" fmla="*/ 235103 h 660857"/>
              <a:gd name="connsiteX7" fmla="*/ 166183 w 466013"/>
              <a:gd name="connsiteY7" fmla="*/ 172590 h 660857"/>
              <a:gd name="connsiteX8" fmla="*/ 127782 w 466013"/>
              <a:gd name="connsiteY8" fmla="*/ 52075 h 660857"/>
              <a:gd name="connsiteX9" fmla="*/ 132505 w 466013"/>
              <a:gd name="connsiteY9" fmla="*/ 1043 h 660857"/>
              <a:gd name="connsiteX10" fmla="*/ 183733 w 466013"/>
              <a:gd name="connsiteY10" fmla="*/ 27655 h 660857"/>
              <a:gd name="connsiteX11" fmla="*/ 228913 w 466013"/>
              <a:gd name="connsiteY11" fmla="*/ 151786 h 660857"/>
              <a:gd name="connsiteX12" fmla="*/ 244806 w 466013"/>
              <a:gd name="connsiteY12" fmla="*/ 146001 h 660857"/>
              <a:gd name="connsiteX13" fmla="*/ 352718 w 466013"/>
              <a:gd name="connsiteY13" fmla="*/ 443624 h 660857"/>
              <a:gd name="connsiteX14" fmla="*/ 320972 w 466013"/>
              <a:gd name="connsiteY14" fmla="*/ 499183 h 660857"/>
              <a:gd name="connsiteX15" fmla="*/ 373146 w 466013"/>
              <a:gd name="connsiteY15" fmla="*/ 656064 h 660857"/>
              <a:gd name="connsiteX16" fmla="*/ 277450 w 466013"/>
              <a:gd name="connsiteY16" fmla="*/ 614252 h 660857"/>
              <a:gd name="connsiteX17" fmla="*/ 323882 w 466013"/>
              <a:gd name="connsiteY17" fmla="*/ 520711 h 660857"/>
              <a:gd name="connsiteX18" fmla="*/ 404405 w 466013"/>
              <a:gd name="connsiteY18" fmla="*/ 538212 h 660857"/>
              <a:gd name="connsiteX19" fmla="*/ 411580 w 466013"/>
              <a:gd name="connsiteY19" fmla="*/ 549708 h 660857"/>
              <a:gd name="connsiteX20" fmla="*/ 414422 w 466013"/>
              <a:gd name="connsiteY20" fmla="*/ 532214 h 660857"/>
              <a:gd name="connsiteX21" fmla="*/ 439308 w 466013"/>
              <a:gd name="connsiteY21" fmla="*/ 464021 h 660857"/>
              <a:gd name="connsiteX22" fmla="*/ 466013 w 466013"/>
              <a:gd name="connsiteY22" fmla="*/ 555322 h 660857"/>
              <a:gd name="connsiteX23" fmla="*/ 438340 w 466013"/>
              <a:gd name="connsiteY23" fmla="*/ 608021 h 660857"/>
              <a:gd name="connsiteX24" fmla="*/ 422683 w 466013"/>
              <a:gd name="connsiteY24" fmla="*/ 594181 h 660857"/>
              <a:gd name="connsiteX25" fmla="*/ 416181 w 466013"/>
              <a:gd name="connsiteY25" fmla="*/ 617953 h 660857"/>
              <a:gd name="connsiteX26" fmla="*/ 373146 w 466013"/>
              <a:gd name="connsiteY26" fmla="*/ 656064 h 660857"/>
              <a:gd name="connsiteX0" fmla="*/ 320972 w 466013"/>
              <a:gd name="connsiteY0" fmla="*/ 492421 h 654095"/>
              <a:gd name="connsiteX1" fmla="*/ 162084 w 466013"/>
              <a:gd name="connsiteY1" fmla="*/ 436889 h 654095"/>
              <a:gd name="connsiteX2" fmla="*/ 140254 w 466013"/>
              <a:gd name="connsiteY2" fmla="*/ 409002 h 654095"/>
              <a:gd name="connsiteX3" fmla="*/ 136699 w 466013"/>
              <a:gd name="connsiteY3" fmla="*/ 408423 h 654095"/>
              <a:gd name="connsiteX4" fmla="*/ 10838 w 466013"/>
              <a:gd name="connsiteY4" fmla="*/ 292170 h 654095"/>
              <a:gd name="connsiteX5" fmla="*/ 1579 w 466013"/>
              <a:gd name="connsiteY5" fmla="*/ 256152 h 654095"/>
              <a:gd name="connsiteX6" fmla="*/ 0 w 466013"/>
              <a:gd name="connsiteY6" fmla="*/ 228341 h 654095"/>
              <a:gd name="connsiteX7" fmla="*/ 166183 w 466013"/>
              <a:gd name="connsiteY7" fmla="*/ 165828 h 654095"/>
              <a:gd name="connsiteX8" fmla="*/ 127782 w 466013"/>
              <a:gd name="connsiteY8" fmla="*/ 45313 h 654095"/>
              <a:gd name="connsiteX9" fmla="*/ 133321 w 466013"/>
              <a:gd name="connsiteY9" fmla="*/ 2093 h 654095"/>
              <a:gd name="connsiteX10" fmla="*/ 183733 w 466013"/>
              <a:gd name="connsiteY10" fmla="*/ 20893 h 654095"/>
              <a:gd name="connsiteX11" fmla="*/ 228913 w 466013"/>
              <a:gd name="connsiteY11" fmla="*/ 145024 h 654095"/>
              <a:gd name="connsiteX12" fmla="*/ 244806 w 466013"/>
              <a:gd name="connsiteY12" fmla="*/ 139239 h 654095"/>
              <a:gd name="connsiteX13" fmla="*/ 352718 w 466013"/>
              <a:gd name="connsiteY13" fmla="*/ 436862 h 654095"/>
              <a:gd name="connsiteX14" fmla="*/ 320972 w 466013"/>
              <a:gd name="connsiteY14" fmla="*/ 492421 h 654095"/>
              <a:gd name="connsiteX15" fmla="*/ 373146 w 466013"/>
              <a:gd name="connsiteY15" fmla="*/ 649302 h 654095"/>
              <a:gd name="connsiteX16" fmla="*/ 277450 w 466013"/>
              <a:gd name="connsiteY16" fmla="*/ 607490 h 654095"/>
              <a:gd name="connsiteX17" fmla="*/ 323882 w 466013"/>
              <a:gd name="connsiteY17" fmla="*/ 513949 h 654095"/>
              <a:gd name="connsiteX18" fmla="*/ 404405 w 466013"/>
              <a:gd name="connsiteY18" fmla="*/ 531450 h 654095"/>
              <a:gd name="connsiteX19" fmla="*/ 411580 w 466013"/>
              <a:gd name="connsiteY19" fmla="*/ 542946 h 654095"/>
              <a:gd name="connsiteX20" fmla="*/ 414422 w 466013"/>
              <a:gd name="connsiteY20" fmla="*/ 525452 h 654095"/>
              <a:gd name="connsiteX21" fmla="*/ 439308 w 466013"/>
              <a:gd name="connsiteY21" fmla="*/ 457259 h 654095"/>
              <a:gd name="connsiteX22" fmla="*/ 466013 w 466013"/>
              <a:gd name="connsiteY22" fmla="*/ 548560 h 654095"/>
              <a:gd name="connsiteX23" fmla="*/ 438340 w 466013"/>
              <a:gd name="connsiteY23" fmla="*/ 601259 h 654095"/>
              <a:gd name="connsiteX24" fmla="*/ 422683 w 466013"/>
              <a:gd name="connsiteY24" fmla="*/ 587419 h 654095"/>
              <a:gd name="connsiteX25" fmla="*/ 416181 w 466013"/>
              <a:gd name="connsiteY25" fmla="*/ 611191 h 654095"/>
              <a:gd name="connsiteX26" fmla="*/ 373146 w 466013"/>
              <a:gd name="connsiteY26" fmla="*/ 649302 h 654095"/>
              <a:gd name="connsiteX0" fmla="*/ 320972 w 466013"/>
              <a:gd name="connsiteY0" fmla="*/ 492995 h 654669"/>
              <a:gd name="connsiteX1" fmla="*/ 162084 w 466013"/>
              <a:gd name="connsiteY1" fmla="*/ 437463 h 654669"/>
              <a:gd name="connsiteX2" fmla="*/ 140254 w 466013"/>
              <a:gd name="connsiteY2" fmla="*/ 409576 h 654669"/>
              <a:gd name="connsiteX3" fmla="*/ 136699 w 466013"/>
              <a:gd name="connsiteY3" fmla="*/ 408997 h 654669"/>
              <a:gd name="connsiteX4" fmla="*/ 10838 w 466013"/>
              <a:gd name="connsiteY4" fmla="*/ 292744 h 654669"/>
              <a:gd name="connsiteX5" fmla="*/ 1579 w 466013"/>
              <a:gd name="connsiteY5" fmla="*/ 256726 h 654669"/>
              <a:gd name="connsiteX6" fmla="*/ 0 w 466013"/>
              <a:gd name="connsiteY6" fmla="*/ 228915 h 654669"/>
              <a:gd name="connsiteX7" fmla="*/ 166183 w 466013"/>
              <a:gd name="connsiteY7" fmla="*/ 166402 h 654669"/>
              <a:gd name="connsiteX8" fmla="*/ 127782 w 466013"/>
              <a:gd name="connsiteY8" fmla="*/ 45887 h 654669"/>
              <a:gd name="connsiteX9" fmla="*/ 133321 w 466013"/>
              <a:gd name="connsiteY9" fmla="*/ 2667 h 654669"/>
              <a:gd name="connsiteX10" fmla="*/ 183733 w 466013"/>
              <a:gd name="connsiteY10" fmla="*/ 21467 h 654669"/>
              <a:gd name="connsiteX11" fmla="*/ 228913 w 466013"/>
              <a:gd name="connsiteY11" fmla="*/ 145598 h 654669"/>
              <a:gd name="connsiteX12" fmla="*/ 244806 w 466013"/>
              <a:gd name="connsiteY12" fmla="*/ 139813 h 654669"/>
              <a:gd name="connsiteX13" fmla="*/ 352718 w 466013"/>
              <a:gd name="connsiteY13" fmla="*/ 437436 h 654669"/>
              <a:gd name="connsiteX14" fmla="*/ 320972 w 466013"/>
              <a:gd name="connsiteY14" fmla="*/ 492995 h 654669"/>
              <a:gd name="connsiteX15" fmla="*/ 373146 w 466013"/>
              <a:gd name="connsiteY15" fmla="*/ 649876 h 654669"/>
              <a:gd name="connsiteX16" fmla="*/ 277450 w 466013"/>
              <a:gd name="connsiteY16" fmla="*/ 608064 h 654669"/>
              <a:gd name="connsiteX17" fmla="*/ 323882 w 466013"/>
              <a:gd name="connsiteY17" fmla="*/ 514523 h 654669"/>
              <a:gd name="connsiteX18" fmla="*/ 404405 w 466013"/>
              <a:gd name="connsiteY18" fmla="*/ 532024 h 654669"/>
              <a:gd name="connsiteX19" fmla="*/ 411580 w 466013"/>
              <a:gd name="connsiteY19" fmla="*/ 543520 h 654669"/>
              <a:gd name="connsiteX20" fmla="*/ 414422 w 466013"/>
              <a:gd name="connsiteY20" fmla="*/ 526026 h 654669"/>
              <a:gd name="connsiteX21" fmla="*/ 439308 w 466013"/>
              <a:gd name="connsiteY21" fmla="*/ 457833 h 654669"/>
              <a:gd name="connsiteX22" fmla="*/ 466013 w 466013"/>
              <a:gd name="connsiteY22" fmla="*/ 549134 h 654669"/>
              <a:gd name="connsiteX23" fmla="*/ 438340 w 466013"/>
              <a:gd name="connsiteY23" fmla="*/ 601833 h 654669"/>
              <a:gd name="connsiteX24" fmla="*/ 422683 w 466013"/>
              <a:gd name="connsiteY24" fmla="*/ 587993 h 654669"/>
              <a:gd name="connsiteX25" fmla="*/ 416181 w 466013"/>
              <a:gd name="connsiteY25" fmla="*/ 611765 h 654669"/>
              <a:gd name="connsiteX26" fmla="*/ 373146 w 466013"/>
              <a:gd name="connsiteY26" fmla="*/ 649876 h 654669"/>
              <a:gd name="connsiteX0" fmla="*/ 320972 w 466013"/>
              <a:gd name="connsiteY0" fmla="*/ 493252 h 654926"/>
              <a:gd name="connsiteX1" fmla="*/ 162084 w 466013"/>
              <a:gd name="connsiteY1" fmla="*/ 437720 h 654926"/>
              <a:gd name="connsiteX2" fmla="*/ 140254 w 466013"/>
              <a:gd name="connsiteY2" fmla="*/ 409833 h 654926"/>
              <a:gd name="connsiteX3" fmla="*/ 136699 w 466013"/>
              <a:gd name="connsiteY3" fmla="*/ 409254 h 654926"/>
              <a:gd name="connsiteX4" fmla="*/ 10838 w 466013"/>
              <a:gd name="connsiteY4" fmla="*/ 293001 h 654926"/>
              <a:gd name="connsiteX5" fmla="*/ 1579 w 466013"/>
              <a:gd name="connsiteY5" fmla="*/ 256983 h 654926"/>
              <a:gd name="connsiteX6" fmla="*/ 0 w 466013"/>
              <a:gd name="connsiteY6" fmla="*/ 229172 h 654926"/>
              <a:gd name="connsiteX7" fmla="*/ 166183 w 466013"/>
              <a:gd name="connsiteY7" fmla="*/ 166659 h 654926"/>
              <a:gd name="connsiteX8" fmla="*/ 127782 w 466013"/>
              <a:gd name="connsiteY8" fmla="*/ 46144 h 654926"/>
              <a:gd name="connsiteX9" fmla="*/ 145365 w 466013"/>
              <a:gd name="connsiteY9" fmla="*/ 2595 h 654926"/>
              <a:gd name="connsiteX10" fmla="*/ 183733 w 466013"/>
              <a:gd name="connsiteY10" fmla="*/ 21724 h 654926"/>
              <a:gd name="connsiteX11" fmla="*/ 228913 w 466013"/>
              <a:gd name="connsiteY11" fmla="*/ 145855 h 654926"/>
              <a:gd name="connsiteX12" fmla="*/ 244806 w 466013"/>
              <a:gd name="connsiteY12" fmla="*/ 140070 h 654926"/>
              <a:gd name="connsiteX13" fmla="*/ 352718 w 466013"/>
              <a:gd name="connsiteY13" fmla="*/ 437693 h 654926"/>
              <a:gd name="connsiteX14" fmla="*/ 320972 w 466013"/>
              <a:gd name="connsiteY14" fmla="*/ 493252 h 654926"/>
              <a:gd name="connsiteX15" fmla="*/ 373146 w 466013"/>
              <a:gd name="connsiteY15" fmla="*/ 650133 h 654926"/>
              <a:gd name="connsiteX16" fmla="*/ 277450 w 466013"/>
              <a:gd name="connsiteY16" fmla="*/ 608321 h 654926"/>
              <a:gd name="connsiteX17" fmla="*/ 323882 w 466013"/>
              <a:gd name="connsiteY17" fmla="*/ 514780 h 654926"/>
              <a:gd name="connsiteX18" fmla="*/ 404405 w 466013"/>
              <a:gd name="connsiteY18" fmla="*/ 532281 h 654926"/>
              <a:gd name="connsiteX19" fmla="*/ 411580 w 466013"/>
              <a:gd name="connsiteY19" fmla="*/ 543777 h 654926"/>
              <a:gd name="connsiteX20" fmla="*/ 414422 w 466013"/>
              <a:gd name="connsiteY20" fmla="*/ 526283 h 654926"/>
              <a:gd name="connsiteX21" fmla="*/ 439308 w 466013"/>
              <a:gd name="connsiteY21" fmla="*/ 458090 h 654926"/>
              <a:gd name="connsiteX22" fmla="*/ 466013 w 466013"/>
              <a:gd name="connsiteY22" fmla="*/ 549391 h 654926"/>
              <a:gd name="connsiteX23" fmla="*/ 438340 w 466013"/>
              <a:gd name="connsiteY23" fmla="*/ 602090 h 654926"/>
              <a:gd name="connsiteX24" fmla="*/ 422683 w 466013"/>
              <a:gd name="connsiteY24" fmla="*/ 588250 h 654926"/>
              <a:gd name="connsiteX25" fmla="*/ 416181 w 466013"/>
              <a:gd name="connsiteY25" fmla="*/ 612022 h 654926"/>
              <a:gd name="connsiteX26" fmla="*/ 373146 w 466013"/>
              <a:gd name="connsiteY26" fmla="*/ 650133 h 654926"/>
              <a:gd name="connsiteX0" fmla="*/ 320972 w 466013"/>
              <a:gd name="connsiteY0" fmla="*/ 492223 h 653897"/>
              <a:gd name="connsiteX1" fmla="*/ 162084 w 466013"/>
              <a:gd name="connsiteY1" fmla="*/ 436691 h 653897"/>
              <a:gd name="connsiteX2" fmla="*/ 140254 w 466013"/>
              <a:gd name="connsiteY2" fmla="*/ 408804 h 653897"/>
              <a:gd name="connsiteX3" fmla="*/ 136699 w 466013"/>
              <a:gd name="connsiteY3" fmla="*/ 408225 h 653897"/>
              <a:gd name="connsiteX4" fmla="*/ 10838 w 466013"/>
              <a:gd name="connsiteY4" fmla="*/ 291972 h 653897"/>
              <a:gd name="connsiteX5" fmla="*/ 1579 w 466013"/>
              <a:gd name="connsiteY5" fmla="*/ 255954 h 653897"/>
              <a:gd name="connsiteX6" fmla="*/ 0 w 466013"/>
              <a:gd name="connsiteY6" fmla="*/ 228143 h 653897"/>
              <a:gd name="connsiteX7" fmla="*/ 166183 w 466013"/>
              <a:gd name="connsiteY7" fmla="*/ 165630 h 653897"/>
              <a:gd name="connsiteX8" fmla="*/ 127782 w 466013"/>
              <a:gd name="connsiteY8" fmla="*/ 45115 h 653897"/>
              <a:gd name="connsiteX9" fmla="*/ 145365 w 466013"/>
              <a:gd name="connsiteY9" fmla="*/ 1566 h 653897"/>
              <a:gd name="connsiteX10" fmla="*/ 184384 w 466013"/>
              <a:gd name="connsiteY10" fmla="*/ 22485 h 653897"/>
              <a:gd name="connsiteX11" fmla="*/ 228913 w 466013"/>
              <a:gd name="connsiteY11" fmla="*/ 144826 h 653897"/>
              <a:gd name="connsiteX12" fmla="*/ 244806 w 466013"/>
              <a:gd name="connsiteY12" fmla="*/ 139041 h 653897"/>
              <a:gd name="connsiteX13" fmla="*/ 352718 w 466013"/>
              <a:gd name="connsiteY13" fmla="*/ 436664 h 653897"/>
              <a:gd name="connsiteX14" fmla="*/ 320972 w 466013"/>
              <a:gd name="connsiteY14" fmla="*/ 492223 h 653897"/>
              <a:gd name="connsiteX15" fmla="*/ 373146 w 466013"/>
              <a:gd name="connsiteY15" fmla="*/ 649104 h 653897"/>
              <a:gd name="connsiteX16" fmla="*/ 277450 w 466013"/>
              <a:gd name="connsiteY16" fmla="*/ 607292 h 653897"/>
              <a:gd name="connsiteX17" fmla="*/ 323882 w 466013"/>
              <a:gd name="connsiteY17" fmla="*/ 513751 h 653897"/>
              <a:gd name="connsiteX18" fmla="*/ 404405 w 466013"/>
              <a:gd name="connsiteY18" fmla="*/ 531252 h 653897"/>
              <a:gd name="connsiteX19" fmla="*/ 411580 w 466013"/>
              <a:gd name="connsiteY19" fmla="*/ 542748 h 653897"/>
              <a:gd name="connsiteX20" fmla="*/ 414422 w 466013"/>
              <a:gd name="connsiteY20" fmla="*/ 525254 h 653897"/>
              <a:gd name="connsiteX21" fmla="*/ 439308 w 466013"/>
              <a:gd name="connsiteY21" fmla="*/ 457061 h 653897"/>
              <a:gd name="connsiteX22" fmla="*/ 466013 w 466013"/>
              <a:gd name="connsiteY22" fmla="*/ 548362 h 653897"/>
              <a:gd name="connsiteX23" fmla="*/ 438340 w 466013"/>
              <a:gd name="connsiteY23" fmla="*/ 601061 h 653897"/>
              <a:gd name="connsiteX24" fmla="*/ 422683 w 466013"/>
              <a:gd name="connsiteY24" fmla="*/ 587221 h 653897"/>
              <a:gd name="connsiteX25" fmla="*/ 416181 w 466013"/>
              <a:gd name="connsiteY25" fmla="*/ 610993 h 653897"/>
              <a:gd name="connsiteX26" fmla="*/ 373146 w 466013"/>
              <a:gd name="connsiteY26" fmla="*/ 649104 h 65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6013" h="653897">
                <a:moveTo>
                  <a:pt x="320972" y="492223"/>
                </a:moveTo>
                <a:cubicBezTo>
                  <a:pt x="279577" y="505454"/>
                  <a:pt x="209096" y="488412"/>
                  <a:pt x="162084" y="436691"/>
                </a:cubicBezTo>
                <a:lnTo>
                  <a:pt x="140254" y="408804"/>
                </a:lnTo>
                <a:lnTo>
                  <a:pt x="136699" y="408225"/>
                </a:lnTo>
                <a:cubicBezTo>
                  <a:pt x="80901" y="393412"/>
                  <a:pt x="32520" y="351542"/>
                  <a:pt x="10838" y="291972"/>
                </a:cubicBezTo>
                <a:cubicBezTo>
                  <a:pt x="6502" y="280058"/>
                  <a:pt x="3439" y="268000"/>
                  <a:pt x="1579" y="255954"/>
                </a:cubicBezTo>
                <a:cubicBezTo>
                  <a:pt x="1053" y="246684"/>
                  <a:pt x="526" y="237413"/>
                  <a:pt x="0" y="228143"/>
                </a:cubicBezTo>
                <a:lnTo>
                  <a:pt x="166183" y="165630"/>
                </a:lnTo>
                <a:cubicBezTo>
                  <a:pt x="156908" y="122148"/>
                  <a:pt x="137057" y="88597"/>
                  <a:pt x="127782" y="45115"/>
                </a:cubicBezTo>
                <a:cubicBezTo>
                  <a:pt x="119389" y="22055"/>
                  <a:pt x="135931" y="5338"/>
                  <a:pt x="145365" y="1566"/>
                </a:cubicBezTo>
                <a:cubicBezTo>
                  <a:pt x="154799" y="-2206"/>
                  <a:pt x="175991" y="-575"/>
                  <a:pt x="184384" y="22485"/>
                </a:cubicBezTo>
                <a:lnTo>
                  <a:pt x="228913" y="144826"/>
                </a:lnTo>
                <a:lnTo>
                  <a:pt x="244806" y="139041"/>
                </a:lnTo>
                <a:lnTo>
                  <a:pt x="352718" y="436664"/>
                </a:lnTo>
                <a:cubicBezTo>
                  <a:pt x="360175" y="465448"/>
                  <a:pt x="345809" y="484285"/>
                  <a:pt x="320972" y="492223"/>
                </a:cubicBezTo>
                <a:close/>
                <a:moveTo>
                  <a:pt x="373146" y="649104"/>
                </a:moveTo>
                <a:cubicBezTo>
                  <a:pt x="333899" y="663389"/>
                  <a:pt x="291054" y="644669"/>
                  <a:pt x="277450" y="607292"/>
                </a:cubicBezTo>
                <a:cubicBezTo>
                  <a:pt x="263846" y="569916"/>
                  <a:pt x="284634" y="528036"/>
                  <a:pt x="323882" y="513751"/>
                </a:cubicBezTo>
                <a:cubicBezTo>
                  <a:pt x="353317" y="503037"/>
                  <a:pt x="384776" y="510889"/>
                  <a:pt x="404405" y="531252"/>
                </a:cubicBezTo>
                <a:lnTo>
                  <a:pt x="411580" y="542748"/>
                </a:lnTo>
                <a:lnTo>
                  <a:pt x="414422" y="525254"/>
                </a:lnTo>
                <a:cubicBezTo>
                  <a:pt x="421186" y="498339"/>
                  <a:pt x="435102" y="463904"/>
                  <a:pt x="439308" y="457061"/>
                </a:cubicBezTo>
                <a:cubicBezTo>
                  <a:pt x="444224" y="465483"/>
                  <a:pt x="466013" y="514218"/>
                  <a:pt x="466013" y="548362"/>
                </a:cubicBezTo>
                <a:cubicBezTo>
                  <a:pt x="466013" y="582505"/>
                  <a:pt x="453623" y="601061"/>
                  <a:pt x="438340" y="601061"/>
                </a:cubicBezTo>
                <a:lnTo>
                  <a:pt x="422683" y="587221"/>
                </a:lnTo>
                <a:lnTo>
                  <a:pt x="416181" y="610993"/>
                </a:lnTo>
                <a:cubicBezTo>
                  <a:pt x="407779" y="627920"/>
                  <a:pt x="392770" y="641961"/>
                  <a:pt x="373146" y="649104"/>
                </a:cubicBezTo>
                <a:close/>
              </a:path>
            </a:pathLst>
          </a:custGeom>
          <a:solidFill>
            <a:schemeClr val="bg1"/>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050" baseline="0" dirty="0">
              <a:latin typeface="Calibri" panose="020F0502020204030204" pitchFamily="34" charset="0"/>
              <a:cs typeface="Calibri" panose="020F0502020204030204" pitchFamily="34" charset="0"/>
            </a:endParaRPr>
          </a:p>
        </p:txBody>
      </p:sp>
      <p:sp>
        <p:nvSpPr>
          <p:cNvPr id="43" name="正方形/長方形 42">
            <a:extLst>
              <a:ext uri="{FF2B5EF4-FFF2-40B4-BE49-F238E27FC236}">
                <a16:creationId xmlns:a16="http://schemas.microsoft.com/office/drawing/2014/main" id="{FF57F54C-2819-CF43-B450-A2739713E63E}"/>
              </a:ext>
            </a:extLst>
          </p:cNvPr>
          <p:cNvSpPr/>
          <p:nvPr/>
        </p:nvSpPr>
        <p:spPr bwMode="gray">
          <a:xfrm>
            <a:off x="1361739" y="1078350"/>
            <a:ext cx="3209157"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パワーハラスメント（パワハラ）</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44" name="正方形/長方形 43">
            <a:extLst>
              <a:ext uri="{FF2B5EF4-FFF2-40B4-BE49-F238E27FC236}">
                <a16:creationId xmlns:a16="http://schemas.microsoft.com/office/drawing/2014/main" id="{7157B011-AFDC-7D4F-885C-AFD0809F5CDB}"/>
              </a:ext>
            </a:extLst>
          </p:cNvPr>
          <p:cNvSpPr/>
          <p:nvPr/>
        </p:nvSpPr>
        <p:spPr bwMode="gray">
          <a:xfrm>
            <a:off x="6006959" y="1078350"/>
            <a:ext cx="3209157"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セクシュアルハラスメント（セクハラ）</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45" name="正方形/長方形 44">
            <a:extLst>
              <a:ext uri="{FF2B5EF4-FFF2-40B4-BE49-F238E27FC236}">
                <a16:creationId xmlns:a16="http://schemas.microsoft.com/office/drawing/2014/main" id="{D1D5DC00-E1E1-304E-83F4-37BDF2CD55F2}"/>
              </a:ext>
            </a:extLst>
          </p:cNvPr>
          <p:cNvSpPr/>
          <p:nvPr/>
        </p:nvSpPr>
        <p:spPr bwMode="gray">
          <a:xfrm>
            <a:off x="1416346" y="4056045"/>
            <a:ext cx="3209157"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マタニティハラスメント／</a:t>
            </a:r>
            <a:endParaRPr kumimoji="1" lang="en-US" altLang="ja-JP" sz="1600" dirty="0">
              <a:latin typeface="MS PGothic" panose="020B0600070205080204" pitchFamily="34" charset="-128"/>
              <a:ea typeface="MS PGothic" panose="020B0600070205080204" pitchFamily="34" charset="-128"/>
              <a:cs typeface="Calibri" panose="020F0502020204030204" pitchFamily="34" charset="0"/>
            </a:endParaRPr>
          </a:p>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パタニティハラスメント</a:t>
            </a:r>
            <a:endParaRPr kumimoji="1" lang="en-US" altLang="ja-JP"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46" name="正方形/長方形 45">
            <a:extLst>
              <a:ext uri="{FF2B5EF4-FFF2-40B4-BE49-F238E27FC236}">
                <a16:creationId xmlns:a16="http://schemas.microsoft.com/office/drawing/2014/main" id="{A0F6E78D-36C1-504E-BE4D-76509A65FB9B}"/>
              </a:ext>
            </a:extLst>
          </p:cNvPr>
          <p:cNvSpPr/>
          <p:nvPr/>
        </p:nvSpPr>
        <p:spPr bwMode="gray">
          <a:xfrm>
            <a:off x="6006959" y="3996850"/>
            <a:ext cx="3209157"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介護ハラスメント（ケアハラスメント）</a:t>
            </a:r>
            <a:endParaRPr kumimoji="1" lang="en-US" altLang="ja-JP"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30" name="楕円 204">
            <a:extLst>
              <a:ext uri="{FF2B5EF4-FFF2-40B4-BE49-F238E27FC236}">
                <a16:creationId xmlns:a16="http://schemas.microsoft.com/office/drawing/2014/main" id="{DA77FC16-2076-894A-AE17-83C726E124FD}"/>
              </a:ext>
            </a:extLst>
          </p:cNvPr>
          <p:cNvSpPr>
            <a:spLocks noChangeAspect="1"/>
          </p:cNvSpPr>
          <p:nvPr/>
        </p:nvSpPr>
        <p:spPr bwMode="gray">
          <a:xfrm>
            <a:off x="416999" y="2939429"/>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8" name="楕円 204">
            <a:extLst>
              <a:ext uri="{FF2B5EF4-FFF2-40B4-BE49-F238E27FC236}">
                <a16:creationId xmlns:a16="http://schemas.microsoft.com/office/drawing/2014/main" id="{AE20EC39-DF78-2F4D-BAB4-72DB102A3305}"/>
              </a:ext>
            </a:extLst>
          </p:cNvPr>
          <p:cNvSpPr>
            <a:spLocks noChangeAspect="1"/>
          </p:cNvSpPr>
          <p:nvPr/>
        </p:nvSpPr>
        <p:spPr bwMode="gray">
          <a:xfrm>
            <a:off x="4937930" y="2934837"/>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9" name="楕円 204">
            <a:extLst>
              <a:ext uri="{FF2B5EF4-FFF2-40B4-BE49-F238E27FC236}">
                <a16:creationId xmlns:a16="http://schemas.microsoft.com/office/drawing/2014/main" id="{CFC04308-AA2F-FF45-BE40-5630BC59830A}"/>
              </a:ext>
            </a:extLst>
          </p:cNvPr>
          <p:cNvSpPr>
            <a:spLocks noChangeAspect="1"/>
          </p:cNvSpPr>
          <p:nvPr/>
        </p:nvSpPr>
        <p:spPr bwMode="gray">
          <a:xfrm>
            <a:off x="356580" y="5617354"/>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50" name="楕円 204">
            <a:extLst>
              <a:ext uri="{FF2B5EF4-FFF2-40B4-BE49-F238E27FC236}">
                <a16:creationId xmlns:a16="http://schemas.microsoft.com/office/drawing/2014/main" id="{2855D1D5-C04B-9147-873E-594054932EC0}"/>
              </a:ext>
            </a:extLst>
          </p:cNvPr>
          <p:cNvSpPr>
            <a:spLocks noChangeAspect="1"/>
          </p:cNvSpPr>
          <p:nvPr/>
        </p:nvSpPr>
        <p:spPr bwMode="gray">
          <a:xfrm>
            <a:off x="4953000" y="5613156"/>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pic>
        <p:nvPicPr>
          <p:cNvPr id="54" name="図 53">
            <a:extLst>
              <a:ext uri="{FF2B5EF4-FFF2-40B4-BE49-F238E27FC236}">
                <a16:creationId xmlns:a16="http://schemas.microsoft.com/office/drawing/2014/main" id="{7015122D-7927-4709-B887-DDE13A3605C2}"/>
              </a:ext>
            </a:extLst>
          </p:cNvPr>
          <p:cNvPicPr>
            <a:picLocks noChangeAspect="1"/>
          </p:cNvPicPr>
          <p:nvPr/>
        </p:nvPicPr>
        <p:blipFill>
          <a:blip r:embed="rId2"/>
          <a:stretch>
            <a:fillRect/>
          </a:stretch>
        </p:blipFill>
        <p:spPr>
          <a:xfrm>
            <a:off x="356580" y="1167518"/>
            <a:ext cx="838317" cy="524715"/>
          </a:xfrm>
          <a:prstGeom prst="rect">
            <a:avLst/>
          </a:prstGeom>
        </p:spPr>
      </p:pic>
      <p:pic>
        <p:nvPicPr>
          <p:cNvPr id="55" name="図 54">
            <a:extLst>
              <a:ext uri="{FF2B5EF4-FFF2-40B4-BE49-F238E27FC236}">
                <a16:creationId xmlns:a16="http://schemas.microsoft.com/office/drawing/2014/main" id="{CF170D81-8FFA-4136-AA7D-FDD1C143EBEE}"/>
              </a:ext>
            </a:extLst>
          </p:cNvPr>
          <p:cNvPicPr>
            <a:picLocks noChangeAspect="1"/>
          </p:cNvPicPr>
          <p:nvPr/>
        </p:nvPicPr>
        <p:blipFill>
          <a:blip r:embed="rId3"/>
          <a:stretch>
            <a:fillRect/>
          </a:stretch>
        </p:blipFill>
        <p:spPr>
          <a:xfrm>
            <a:off x="4969345" y="1142634"/>
            <a:ext cx="838317" cy="528957"/>
          </a:xfrm>
          <a:prstGeom prst="rect">
            <a:avLst/>
          </a:prstGeom>
        </p:spPr>
      </p:pic>
      <p:pic>
        <p:nvPicPr>
          <p:cNvPr id="56" name="図 55">
            <a:extLst>
              <a:ext uri="{FF2B5EF4-FFF2-40B4-BE49-F238E27FC236}">
                <a16:creationId xmlns:a16="http://schemas.microsoft.com/office/drawing/2014/main" id="{665F5826-7A46-46A3-83EB-EBB2409B20A9}"/>
              </a:ext>
            </a:extLst>
          </p:cNvPr>
          <p:cNvPicPr>
            <a:picLocks noChangeAspect="1"/>
          </p:cNvPicPr>
          <p:nvPr/>
        </p:nvPicPr>
        <p:blipFill>
          <a:blip r:embed="rId4"/>
          <a:stretch>
            <a:fillRect/>
          </a:stretch>
        </p:blipFill>
        <p:spPr>
          <a:xfrm>
            <a:off x="388917" y="4055167"/>
            <a:ext cx="847843" cy="528957"/>
          </a:xfrm>
          <a:prstGeom prst="rect">
            <a:avLst/>
          </a:prstGeom>
        </p:spPr>
      </p:pic>
      <p:pic>
        <p:nvPicPr>
          <p:cNvPr id="57" name="図 56">
            <a:extLst>
              <a:ext uri="{FF2B5EF4-FFF2-40B4-BE49-F238E27FC236}">
                <a16:creationId xmlns:a16="http://schemas.microsoft.com/office/drawing/2014/main" id="{12BF309B-2AEF-4EC4-A98E-E132E69BD474}"/>
              </a:ext>
            </a:extLst>
          </p:cNvPr>
          <p:cNvPicPr>
            <a:picLocks noChangeAspect="1"/>
          </p:cNvPicPr>
          <p:nvPr/>
        </p:nvPicPr>
        <p:blipFill>
          <a:blip r:embed="rId5"/>
          <a:stretch>
            <a:fillRect/>
          </a:stretch>
        </p:blipFill>
        <p:spPr>
          <a:xfrm>
            <a:off x="4990100" y="4057724"/>
            <a:ext cx="838317" cy="528958"/>
          </a:xfrm>
          <a:prstGeom prst="rect">
            <a:avLst/>
          </a:prstGeom>
        </p:spPr>
      </p:pic>
    </p:spTree>
    <p:extLst>
      <p:ext uri="{BB962C8B-B14F-4D97-AF65-F5344CB8AC3E}">
        <p14:creationId xmlns:p14="http://schemas.microsoft.com/office/powerpoint/2010/main" val="33699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4E75CABA-BE18-254B-9AF9-69F2BF3ABD80}"/>
              </a:ext>
            </a:extLst>
          </p:cNvPr>
          <p:cNvSpPr/>
          <p:nvPr/>
        </p:nvSpPr>
        <p:spPr bwMode="gray">
          <a:xfrm>
            <a:off x="5312333" y="5271575"/>
            <a:ext cx="4137993" cy="648416"/>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日本国籍でないことのみを理由に、外国人求職者の採用面接への応募を拒否する</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3" name="スライド番号プレースホルダー 2">
            <a:extLst>
              <a:ext uri="{FF2B5EF4-FFF2-40B4-BE49-F238E27FC236}">
                <a16:creationId xmlns:a16="http://schemas.microsoft.com/office/drawing/2014/main" id="{713AA8FE-CCB7-0E4C-A9A7-9F78BA2F981F}"/>
              </a:ext>
            </a:extLst>
          </p:cNvPr>
          <p:cNvSpPr>
            <a:spLocks noGrp="1"/>
          </p:cNvSpPr>
          <p:nvPr>
            <p:ph type="sldNum" sz="quarter" idx="11"/>
          </p:nvPr>
        </p:nvSpPr>
        <p:spPr/>
        <p:txBody>
          <a:bodyPr/>
          <a:lstStyle/>
          <a:p>
            <a:fld id="{AA5FCFE5-FE56-4EF1-80A8-07776887C2A1}" type="slidenum">
              <a:rPr lang="ja-JP" altLang="en-US" smtClean="0"/>
              <a:pPr/>
              <a:t>13</a:t>
            </a:fld>
            <a:endParaRPr lang="ja-JP" altLang="en-US" dirty="0"/>
          </a:p>
        </p:txBody>
      </p:sp>
      <p:sp>
        <p:nvSpPr>
          <p:cNvPr id="13" name="正方形/長方形 12">
            <a:extLst>
              <a:ext uri="{FF2B5EF4-FFF2-40B4-BE49-F238E27FC236}">
                <a16:creationId xmlns:a16="http://schemas.microsoft.com/office/drawing/2014/main" id="{D3EA1894-1448-204A-8F62-D726E0694C7B}"/>
              </a:ext>
            </a:extLst>
          </p:cNvPr>
          <p:cNvSpPr/>
          <p:nvPr/>
        </p:nvSpPr>
        <p:spPr bwMode="gray">
          <a:xfrm>
            <a:off x="337573" y="1711378"/>
            <a:ext cx="4068000" cy="946928"/>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u="sng" dirty="0">
                <a:solidFill>
                  <a:prstClr val="black"/>
                </a:solidFill>
                <a:latin typeface="Calibri" panose="020F0502020204030204" pitchFamily="34" charset="0"/>
                <a:cs typeface="Calibri" panose="020F0502020204030204" pitchFamily="34" charset="0"/>
              </a:rPr>
              <a:t>処罰の脅威</a:t>
            </a:r>
            <a:r>
              <a:rPr lang="ja-JP" altLang="en-US" sz="1400" dirty="0">
                <a:solidFill>
                  <a:prstClr val="black"/>
                </a:solidFill>
                <a:latin typeface="Calibri" panose="020F0502020204030204" pitchFamily="34" charset="0"/>
                <a:cs typeface="Calibri" panose="020F0502020204030204" pitchFamily="34" charset="0"/>
              </a:rPr>
              <a:t>によって</a:t>
            </a:r>
            <a:r>
              <a:rPr lang="ja-JP" altLang="en-US" sz="1400" u="sng" dirty="0">
                <a:solidFill>
                  <a:prstClr val="black"/>
                </a:solidFill>
                <a:latin typeface="Calibri" panose="020F0502020204030204" pitchFamily="34" charset="0"/>
                <a:cs typeface="Calibri" panose="020F0502020204030204" pitchFamily="34" charset="0"/>
              </a:rPr>
              <a:t>強制</a:t>
            </a:r>
            <a:r>
              <a:rPr lang="ja-JP" altLang="en-US" sz="1400">
                <a:solidFill>
                  <a:prstClr val="black"/>
                </a:solidFill>
                <a:latin typeface="Calibri" panose="020F0502020204030204" pitchFamily="34" charset="0"/>
                <a:cs typeface="Calibri" panose="020F0502020204030204" pitchFamily="34" charset="0"/>
              </a:rPr>
              <a:t>され、また、</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自ら</a:t>
            </a:r>
            <a:r>
              <a:rPr lang="ja-JP" altLang="en-US" sz="1400" dirty="0">
                <a:solidFill>
                  <a:prstClr val="black"/>
                </a:solidFill>
                <a:latin typeface="Calibri" panose="020F0502020204030204" pitchFamily="34" charset="0"/>
                <a:cs typeface="Calibri" panose="020F0502020204030204" pitchFamily="34" charset="0"/>
              </a:rPr>
              <a:t>が任意に申し出たもの</a:t>
            </a:r>
            <a:r>
              <a:rPr lang="ja-JP" altLang="en-US" sz="1400">
                <a:solidFill>
                  <a:prstClr val="black"/>
                </a:solidFill>
                <a:latin typeface="Calibri" panose="020F0502020204030204" pitchFamily="34" charset="0"/>
                <a:cs typeface="Calibri" panose="020F0502020204030204" pitchFamily="34" charset="0"/>
              </a:rPr>
              <a:t>でない全て</a:t>
            </a:r>
            <a:r>
              <a:rPr lang="ja-JP" altLang="en-US" sz="1400" dirty="0">
                <a:solidFill>
                  <a:prstClr val="black"/>
                </a:solidFill>
                <a:latin typeface="Calibri" panose="020F0502020204030204" pitchFamily="34" charset="0"/>
                <a:cs typeface="Calibri" panose="020F0502020204030204" pitchFamily="34" charset="0"/>
              </a:rPr>
              <a:t>の労働</a:t>
            </a:r>
          </a:p>
        </p:txBody>
      </p:sp>
      <p:sp>
        <p:nvSpPr>
          <p:cNvPr id="15" name="正方形/長方形 14">
            <a:extLst>
              <a:ext uri="{FF2B5EF4-FFF2-40B4-BE49-F238E27FC236}">
                <a16:creationId xmlns:a16="http://schemas.microsoft.com/office/drawing/2014/main" id="{E6DDF692-AF3B-7C43-9EB3-8C355618F244}"/>
              </a:ext>
            </a:extLst>
          </p:cNvPr>
          <p:cNvSpPr/>
          <p:nvPr/>
        </p:nvSpPr>
        <p:spPr bwMode="gray">
          <a:xfrm>
            <a:off x="725530" y="2676884"/>
            <a:ext cx="3587217" cy="697246"/>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海外の取引先の工場で地域住民や、外国人技能実習生や移民を強制的</a:t>
            </a:r>
            <a:r>
              <a:rPr lang="ja-JP" altLang="en-US" sz="1400" dirty="0">
                <a:solidFill>
                  <a:prstClr val="black"/>
                </a:solidFill>
                <a:latin typeface="Calibri" panose="020F0502020204030204" pitchFamily="34" charset="0"/>
                <a:cs typeface="Calibri" panose="020F0502020204030204" pitchFamily="34" charset="0"/>
              </a:rPr>
              <a:t>に業務に</a:t>
            </a:r>
            <a:r>
              <a:rPr lang="ja-JP" altLang="en-US" sz="1400">
                <a:solidFill>
                  <a:prstClr val="black"/>
                </a:solidFill>
                <a:latin typeface="Calibri" panose="020F0502020204030204" pitchFamily="34" charset="0"/>
                <a:cs typeface="Calibri" panose="020F0502020204030204" pitchFamily="34" charset="0"/>
              </a:rPr>
              <a:t>従事させる</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19" name="正方形/長方形 18">
            <a:extLst>
              <a:ext uri="{FF2B5EF4-FFF2-40B4-BE49-F238E27FC236}">
                <a16:creationId xmlns:a16="http://schemas.microsoft.com/office/drawing/2014/main" id="{523DBEF4-EB33-194B-AE3E-37621756516D}"/>
              </a:ext>
            </a:extLst>
          </p:cNvPr>
          <p:cNvSpPr/>
          <p:nvPr/>
        </p:nvSpPr>
        <p:spPr bwMode="gray">
          <a:xfrm>
            <a:off x="4948767" y="1714014"/>
            <a:ext cx="4357688" cy="960177"/>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本人の意思に反して</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u="sng" dirty="0">
                <a:solidFill>
                  <a:prstClr val="black"/>
                </a:solidFill>
                <a:latin typeface="Calibri" panose="020F0502020204030204" pitchFamily="34" charset="0"/>
                <a:cs typeface="Calibri" panose="020F0502020204030204" pitchFamily="34" charset="0"/>
              </a:rPr>
              <a:t>居住地や移動を決定</a:t>
            </a:r>
            <a:r>
              <a:rPr lang="ja-JP" altLang="en-US" sz="1400" dirty="0">
                <a:solidFill>
                  <a:prstClr val="black"/>
                </a:solidFill>
                <a:latin typeface="Calibri" panose="020F0502020204030204" pitchFamily="34" charset="0"/>
                <a:cs typeface="Calibri" panose="020F0502020204030204" pitchFamily="34" charset="0"/>
              </a:rPr>
              <a:t>すること</a:t>
            </a:r>
          </a:p>
        </p:txBody>
      </p:sp>
      <p:sp>
        <p:nvSpPr>
          <p:cNvPr id="20" name="正方形/長方形 19">
            <a:extLst>
              <a:ext uri="{FF2B5EF4-FFF2-40B4-BE49-F238E27FC236}">
                <a16:creationId xmlns:a16="http://schemas.microsoft.com/office/drawing/2014/main" id="{02895BF7-4475-3A45-A2AA-61FD1145AE79}"/>
              </a:ext>
            </a:extLst>
          </p:cNvPr>
          <p:cNvSpPr/>
          <p:nvPr/>
        </p:nvSpPr>
        <p:spPr bwMode="gray">
          <a:xfrm>
            <a:off x="5323671" y="2721464"/>
            <a:ext cx="4140000" cy="625852"/>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企業</a:t>
            </a:r>
            <a:r>
              <a:rPr lang="ja-JP" altLang="en-US" sz="1400" dirty="0">
                <a:solidFill>
                  <a:prstClr val="black"/>
                </a:solidFill>
                <a:latin typeface="Calibri" panose="020F0502020204030204" pitchFamily="34" charset="0"/>
                <a:cs typeface="Calibri" panose="020F0502020204030204" pitchFamily="34" charset="0"/>
              </a:rPr>
              <a:t>の事業活動により、地域</a:t>
            </a:r>
            <a:r>
              <a:rPr lang="ja-JP" altLang="en-US" sz="1400">
                <a:solidFill>
                  <a:prstClr val="black"/>
                </a:solidFill>
                <a:latin typeface="Calibri" panose="020F0502020204030204" pitchFamily="34" charset="0"/>
                <a:cs typeface="Calibri" panose="020F0502020204030204" pitchFamily="34" charset="0"/>
              </a:rPr>
              <a:t>住民が立ち退きを</a:t>
            </a:r>
            <a:br>
              <a:rPr lang="en-US" altLang="ja-JP" sz="1400" dirty="0">
                <a:solidFill>
                  <a:prstClr val="black"/>
                </a:solidFill>
                <a:latin typeface="Calibri" panose="020F0502020204030204" pitchFamily="34" charset="0"/>
                <a:cs typeface="Calibri" panose="020F0502020204030204" pitchFamily="34" charset="0"/>
              </a:rPr>
            </a:br>
            <a:r>
              <a:rPr lang="ja-JP" altLang="en-US" sz="1400">
                <a:solidFill>
                  <a:prstClr val="black"/>
                </a:solidFill>
                <a:latin typeface="Calibri" panose="020F0502020204030204" pitchFamily="34" charset="0"/>
                <a:cs typeface="Calibri" panose="020F0502020204030204" pitchFamily="34" charset="0"/>
              </a:rPr>
              <a:t>余儀なくされる</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3" name="正方形/長方形 22">
            <a:extLst>
              <a:ext uri="{FF2B5EF4-FFF2-40B4-BE49-F238E27FC236}">
                <a16:creationId xmlns:a16="http://schemas.microsoft.com/office/drawing/2014/main" id="{C526650A-ABC6-C440-806D-3D42B25B5C57}"/>
              </a:ext>
            </a:extLst>
          </p:cNvPr>
          <p:cNvSpPr/>
          <p:nvPr/>
        </p:nvSpPr>
        <p:spPr bwMode="gray">
          <a:xfrm>
            <a:off x="392792" y="4341900"/>
            <a:ext cx="4137993" cy="865742"/>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労働者の</a:t>
            </a:r>
            <a:r>
              <a:rPr lang="ja-JP" altLang="en-US" sz="1400" u="sng" dirty="0">
                <a:solidFill>
                  <a:prstClr val="black"/>
                </a:solidFill>
                <a:latin typeface="Calibri" panose="020F0502020204030204" pitchFamily="34" charset="0"/>
                <a:cs typeface="Calibri" panose="020F0502020204030204" pitchFamily="34" charset="0"/>
              </a:rPr>
              <a:t>労働組合加入</a:t>
            </a:r>
            <a:r>
              <a:rPr lang="ja-JP" altLang="en-US" sz="1400" dirty="0">
                <a:solidFill>
                  <a:prstClr val="black"/>
                </a:solidFill>
                <a:latin typeface="Calibri" panose="020F0502020204030204" pitchFamily="34" charset="0"/>
                <a:cs typeface="Calibri" panose="020F0502020204030204" pitchFamily="34" charset="0"/>
              </a:rPr>
              <a:t>の</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自由決定権を侵害したり、</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従業員による</a:t>
            </a:r>
            <a:r>
              <a:rPr lang="ja-JP" altLang="en-US" sz="1400" u="sng" dirty="0">
                <a:solidFill>
                  <a:prstClr val="black"/>
                </a:solidFill>
                <a:latin typeface="Calibri" panose="020F0502020204030204" pitchFamily="34" charset="0"/>
                <a:cs typeface="Calibri" panose="020F0502020204030204" pitchFamily="34" charset="0"/>
              </a:rPr>
              <a:t>結社の決定を妨げる</a:t>
            </a:r>
            <a:r>
              <a:rPr lang="ja-JP" altLang="en-US" sz="1400" dirty="0">
                <a:solidFill>
                  <a:prstClr val="black"/>
                </a:solidFill>
                <a:latin typeface="Calibri" panose="020F0502020204030204" pitchFamily="34" charset="0"/>
                <a:cs typeface="Calibri" panose="020F0502020204030204" pitchFamily="34" charset="0"/>
              </a:rPr>
              <a:t>こと　など</a:t>
            </a:r>
          </a:p>
        </p:txBody>
      </p:sp>
      <p:sp>
        <p:nvSpPr>
          <p:cNvPr id="24" name="正方形/長方形 23">
            <a:extLst>
              <a:ext uri="{FF2B5EF4-FFF2-40B4-BE49-F238E27FC236}">
                <a16:creationId xmlns:a16="http://schemas.microsoft.com/office/drawing/2014/main" id="{C224722C-1D4F-E54C-8598-6D3FD4F8F36C}"/>
              </a:ext>
            </a:extLst>
          </p:cNvPr>
          <p:cNvSpPr/>
          <p:nvPr/>
        </p:nvSpPr>
        <p:spPr bwMode="gray">
          <a:xfrm>
            <a:off x="720471" y="5240437"/>
            <a:ext cx="3685102" cy="710692"/>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採用</a:t>
            </a:r>
            <a:r>
              <a:rPr lang="ja-JP" altLang="en-US" sz="1400" dirty="0">
                <a:solidFill>
                  <a:prstClr val="black"/>
                </a:solidFill>
                <a:latin typeface="Calibri" panose="020F0502020204030204" pitchFamily="34" charset="0"/>
                <a:cs typeface="Calibri" panose="020F0502020204030204" pitchFamily="34" charset="0"/>
              </a:rPr>
              <a:t>試験応募者に対し、労働組合に加入しないことを採用の条件と</a:t>
            </a:r>
            <a:r>
              <a:rPr lang="ja-JP" altLang="en-US" sz="1400">
                <a:solidFill>
                  <a:prstClr val="black"/>
                </a:solidFill>
                <a:latin typeface="Calibri" panose="020F0502020204030204" pitchFamily="34" charset="0"/>
                <a:cs typeface="Calibri" panose="020F0502020204030204" pitchFamily="34" charset="0"/>
              </a:rPr>
              <a:t>して提示する</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7" name="正方形/長方形 26">
            <a:extLst>
              <a:ext uri="{FF2B5EF4-FFF2-40B4-BE49-F238E27FC236}">
                <a16:creationId xmlns:a16="http://schemas.microsoft.com/office/drawing/2014/main" id="{25D70FAC-040A-EA48-A58A-2D26D90E8FE2}"/>
              </a:ext>
            </a:extLst>
          </p:cNvPr>
          <p:cNvSpPr/>
          <p:nvPr/>
        </p:nvSpPr>
        <p:spPr bwMode="gray">
          <a:xfrm>
            <a:off x="4996420" y="4340995"/>
            <a:ext cx="4357688" cy="865742"/>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外国人であることを理由に賃金、労働時間など</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その他の労働条件において差別的な扱いを受けること</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5" name="角丸四角形 24">
            <a:extLst>
              <a:ext uri="{FF2B5EF4-FFF2-40B4-BE49-F238E27FC236}">
                <a16:creationId xmlns:a16="http://schemas.microsoft.com/office/drawing/2014/main" id="{9E0B6421-9BE8-ED46-9744-DD29F1D2D87E}"/>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a:solidFill>
                  <a:schemeClr val="bg1"/>
                </a:solidFill>
                <a:latin typeface="+mn-ea"/>
                <a:cs typeface="Calibri" panose="020F0502020204030204" pitchFamily="34" charset="0"/>
              </a:rPr>
              <a:t> 企業の人権尊重責任</a:t>
            </a:r>
          </a:p>
        </p:txBody>
      </p:sp>
      <p:sp>
        <p:nvSpPr>
          <p:cNvPr id="32" name="タイトル 7">
            <a:extLst>
              <a:ext uri="{FF2B5EF4-FFF2-40B4-BE49-F238E27FC236}">
                <a16:creationId xmlns:a16="http://schemas.microsoft.com/office/drawing/2014/main" id="{9315A443-07E2-EB43-94D4-A0AEF7A2770A}"/>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a:latin typeface="Calibri" panose="020F0502020204030204" pitchFamily="34" charset="0"/>
              </a:rPr>
              <a:t>企業が尊重すべき主要な人権と人権に関するリスクの詳細（</a:t>
            </a:r>
            <a:r>
              <a:rPr lang="en-US" altLang="ja-JP" b="0" dirty="0">
                <a:latin typeface="Calibri" panose="020F0502020204030204" pitchFamily="34" charset="0"/>
              </a:rPr>
              <a:t>3/7</a:t>
            </a:r>
            <a:r>
              <a:rPr lang="ja-JP" altLang="en-US" b="0">
                <a:latin typeface="Calibri" panose="020F0502020204030204" pitchFamily="34" charset="0"/>
              </a:rPr>
              <a:t>）</a:t>
            </a:r>
            <a:endParaRPr lang="ja-JP" altLang="en-US" b="0" dirty="0">
              <a:latin typeface="Calibri" panose="020F0502020204030204" pitchFamily="34" charset="0"/>
            </a:endParaRPr>
          </a:p>
        </p:txBody>
      </p:sp>
      <p:cxnSp>
        <p:nvCxnSpPr>
          <p:cNvPr id="33" name="直線コネクタ 32">
            <a:extLst>
              <a:ext uri="{FF2B5EF4-FFF2-40B4-BE49-F238E27FC236}">
                <a16:creationId xmlns:a16="http://schemas.microsoft.com/office/drawing/2014/main" id="{656CB891-0FFA-D941-9487-360A42BBEF00}"/>
              </a:ext>
            </a:extLst>
          </p:cNvPr>
          <p:cNvCxnSpPr>
            <a:cxnSpLocks/>
          </p:cNvCxnSpPr>
          <p:nvPr/>
        </p:nvCxnSpPr>
        <p:spPr>
          <a:xfrm>
            <a:off x="129396" y="670704"/>
            <a:ext cx="734785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5DB3394C-CF11-F04F-B309-EF07D574F305}"/>
              </a:ext>
            </a:extLst>
          </p:cNvPr>
          <p:cNvSpPr/>
          <p:nvPr/>
        </p:nvSpPr>
        <p:spPr bwMode="gray">
          <a:xfrm>
            <a:off x="1497585" y="1105630"/>
            <a:ext cx="2277640"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強制的な労働</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43" name="正方形/長方形 42">
            <a:extLst>
              <a:ext uri="{FF2B5EF4-FFF2-40B4-BE49-F238E27FC236}">
                <a16:creationId xmlns:a16="http://schemas.microsoft.com/office/drawing/2014/main" id="{9F85A4D3-2EC6-2648-B3CA-69DE73E6C474}"/>
              </a:ext>
            </a:extLst>
          </p:cNvPr>
          <p:cNvSpPr/>
          <p:nvPr/>
        </p:nvSpPr>
        <p:spPr bwMode="gray">
          <a:xfrm>
            <a:off x="6036444" y="1039127"/>
            <a:ext cx="2277640"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居住移転の自由</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44" name="正方形/長方形 43">
            <a:extLst>
              <a:ext uri="{FF2B5EF4-FFF2-40B4-BE49-F238E27FC236}">
                <a16:creationId xmlns:a16="http://schemas.microsoft.com/office/drawing/2014/main" id="{199F7E9B-13F7-9147-BC34-12E31FF3F1C7}"/>
              </a:ext>
            </a:extLst>
          </p:cNvPr>
          <p:cNvSpPr/>
          <p:nvPr/>
        </p:nvSpPr>
        <p:spPr bwMode="gray">
          <a:xfrm>
            <a:off x="1525681" y="3642288"/>
            <a:ext cx="2277640"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結社の自由</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45" name="正方形/長方形 44">
            <a:extLst>
              <a:ext uri="{FF2B5EF4-FFF2-40B4-BE49-F238E27FC236}">
                <a16:creationId xmlns:a16="http://schemas.microsoft.com/office/drawing/2014/main" id="{D257EA3B-6665-8045-90A6-D0B5CD510F48}"/>
              </a:ext>
            </a:extLst>
          </p:cNvPr>
          <p:cNvSpPr/>
          <p:nvPr/>
        </p:nvSpPr>
        <p:spPr bwMode="gray">
          <a:xfrm>
            <a:off x="6114347" y="3645636"/>
            <a:ext cx="2277640" cy="468000"/>
          </a:xfrm>
          <a:prstGeom prst="rect">
            <a:avLst/>
          </a:prstGeom>
          <a:noFill/>
          <a:ln w="12700" algn="ctr">
            <a:noFill/>
            <a:miter lim="800000"/>
            <a:headEnd/>
            <a:tailEnd/>
          </a:ln>
        </p:spPr>
        <p:txBody>
          <a:bodyPr wrap="square" lIns="36000" tIns="36000" rIns="36000" bIns="36000" rtlCol="0" anchor="ctr"/>
          <a:lstStyle/>
          <a:p>
            <a:r>
              <a:rPr kumimoji="1" lang="ja-JP" altLang="en-US" sz="1600" dirty="0">
                <a:latin typeface="MS PGothic" panose="020B0600070205080204" pitchFamily="34" charset="-128"/>
                <a:ea typeface="MS PGothic" panose="020B0600070205080204" pitchFamily="34" charset="-128"/>
                <a:cs typeface="Calibri" panose="020F0502020204030204" pitchFamily="34" charset="0"/>
              </a:rPr>
              <a:t>外国人労働者の権利</a:t>
            </a:r>
          </a:p>
        </p:txBody>
      </p:sp>
      <p:sp>
        <p:nvSpPr>
          <p:cNvPr id="28" name="楕円 204">
            <a:extLst>
              <a:ext uri="{FF2B5EF4-FFF2-40B4-BE49-F238E27FC236}">
                <a16:creationId xmlns:a16="http://schemas.microsoft.com/office/drawing/2014/main" id="{3411E90A-4840-BD44-9074-1B0151AEE722}"/>
              </a:ext>
            </a:extLst>
          </p:cNvPr>
          <p:cNvSpPr>
            <a:spLocks noChangeAspect="1"/>
          </p:cNvSpPr>
          <p:nvPr/>
        </p:nvSpPr>
        <p:spPr bwMode="gray">
          <a:xfrm>
            <a:off x="375013" y="2756831"/>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29" name="楕円 204">
            <a:extLst>
              <a:ext uri="{FF2B5EF4-FFF2-40B4-BE49-F238E27FC236}">
                <a16:creationId xmlns:a16="http://schemas.microsoft.com/office/drawing/2014/main" id="{CAAA22BC-7EDA-784A-B162-5B623C8FC4BB}"/>
              </a:ext>
            </a:extLst>
          </p:cNvPr>
          <p:cNvSpPr>
            <a:spLocks noChangeAspect="1"/>
          </p:cNvSpPr>
          <p:nvPr/>
        </p:nvSpPr>
        <p:spPr bwMode="gray">
          <a:xfrm>
            <a:off x="4975260" y="2750447"/>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31" name="楕円 204">
            <a:extLst>
              <a:ext uri="{FF2B5EF4-FFF2-40B4-BE49-F238E27FC236}">
                <a16:creationId xmlns:a16="http://schemas.microsoft.com/office/drawing/2014/main" id="{11C9BB79-7AD3-D54A-84C2-DB0C87BF3D7A}"/>
              </a:ext>
            </a:extLst>
          </p:cNvPr>
          <p:cNvSpPr>
            <a:spLocks noChangeAspect="1"/>
          </p:cNvSpPr>
          <p:nvPr/>
        </p:nvSpPr>
        <p:spPr bwMode="gray">
          <a:xfrm>
            <a:off x="418912" y="5297184"/>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6" name="楕円 204">
            <a:extLst>
              <a:ext uri="{FF2B5EF4-FFF2-40B4-BE49-F238E27FC236}">
                <a16:creationId xmlns:a16="http://schemas.microsoft.com/office/drawing/2014/main" id="{56779F9C-868D-2844-B36E-97F8E12BB6FB}"/>
              </a:ext>
            </a:extLst>
          </p:cNvPr>
          <p:cNvSpPr>
            <a:spLocks noChangeAspect="1"/>
          </p:cNvSpPr>
          <p:nvPr/>
        </p:nvSpPr>
        <p:spPr bwMode="gray">
          <a:xfrm>
            <a:off x="4975260" y="5297184"/>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pic>
        <p:nvPicPr>
          <p:cNvPr id="47" name="図 46">
            <a:extLst>
              <a:ext uri="{FF2B5EF4-FFF2-40B4-BE49-F238E27FC236}">
                <a16:creationId xmlns:a16="http://schemas.microsoft.com/office/drawing/2014/main" id="{9431CB56-8983-4CF3-86D4-E6AF43A11A1A}"/>
              </a:ext>
            </a:extLst>
          </p:cNvPr>
          <p:cNvPicPr>
            <a:picLocks noChangeAspect="1"/>
          </p:cNvPicPr>
          <p:nvPr/>
        </p:nvPicPr>
        <p:blipFill>
          <a:blip r:embed="rId2"/>
          <a:stretch>
            <a:fillRect/>
          </a:stretch>
        </p:blipFill>
        <p:spPr>
          <a:xfrm>
            <a:off x="337573" y="1091777"/>
            <a:ext cx="847843" cy="528956"/>
          </a:xfrm>
          <a:prstGeom prst="rect">
            <a:avLst/>
          </a:prstGeom>
        </p:spPr>
      </p:pic>
      <p:pic>
        <p:nvPicPr>
          <p:cNvPr id="48" name="図 47">
            <a:extLst>
              <a:ext uri="{FF2B5EF4-FFF2-40B4-BE49-F238E27FC236}">
                <a16:creationId xmlns:a16="http://schemas.microsoft.com/office/drawing/2014/main" id="{12C5283C-4041-489E-9757-E3E7E1AC0180}"/>
              </a:ext>
            </a:extLst>
          </p:cNvPr>
          <p:cNvPicPr>
            <a:picLocks noChangeAspect="1"/>
          </p:cNvPicPr>
          <p:nvPr/>
        </p:nvPicPr>
        <p:blipFill>
          <a:blip r:embed="rId3"/>
          <a:stretch>
            <a:fillRect/>
          </a:stretch>
        </p:blipFill>
        <p:spPr>
          <a:xfrm>
            <a:off x="4948767" y="1091777"/>
            <a:ext cx="847843" cy="528956"/>
          </a:xfrm>
          <a:prstGeom prst="rect">
            <a:avLst/>
          </a:prstGeom>
        </p:spPr>
      </p:pic>
      <p:pic>
        <p:nvPicPr>
          <p:cNvPr id="49" name="図 48">
            <a:extLst>
              <a:ext uri="{FF2B5EF4-FFF2-40B4-BE49-F238E27FC236}">
                <a16:creationId xmlns:a16="http://schemas.microsoft.com/office/drawing/2014/main" id="{E561A4EE-7A69-463C-83B0-5942BA25E8E0}"/>
              </a:ext>
            </a:extLst>
          </p:cNvPr>
          <p:cNvPicPr>
            <a:picLocks noChangeAspect="1"/>
          </p:cNvPicPr>
          <p:nvPr/>
        </p:nvPicPr>
        <p:blipFill>
          <a:blip r:embed="rId4"/>
          <a:stretch>
            <a:fillRect/>
          </a:stretch>
        </p:blipFill>
        <p:spPr>
          <a:xfrm>
            <a:off x="392792" y="3708998"/>
            <a:ext cx="838317" cy="528957"/>
          </a:xfrm>
          <a:prstGeom prst="rect">
            <a:avLst/>
          </a:prstGeom>
        </p:spPr>
      </p:pic>
      <p:pic>
        <p:nvPicPr>
          <p:cNvPr id="50" name="図 49">
            <a:extLst>
              <a:ext uri="{FF2B5EF4-FFF2-40B4-BE49-F238E27FC236}">
                <a16:creationId xmlns:a16="http://schemas.microsoft.com/office/drawing/2014/main" id="{2ACC0191-929A-499F-8991-F2AFF4702272}"/>
              </a:ext>
            </a:extLst>
          </p:cNvPr>
          <p:cNvPicPr>
            <a:picLocks noChangeAspect="1"/>
          </p:cNvPicPr>
          <p:nvPr/>
        </p:nvPicPr>
        <p:blipFill>
          <a:blip r:embed="rId5"/>
          <a:stretch>
            <a:fillRect/>
          </a:stretch>
        </p:blipFill>
        <p:spPr>
          <a:xfrm>
            <a:off x="4996420" y="3708998"/>
            <a:ext cx="847843" cy="528956"/>
          </a:xfrm>
          <a:prstGeom prst="rect">
            <a:avLst/>
          </a:prstGeom>
        </p:spPr>
      </p:pic>
    </p:spTree>
    <p:extLst>
      <p:ext uri="{BB962C8B-B14F-4D97-AF65-F5344CB8AC3E}">
        <p14:creationId xmlns:p14="http://schemas.microsoft.com/office/powerpoint/2010/main" val="105078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D36266F9-84EA-7C4C-9F71-8AE9CB150F8A}"/>
              </a:ext>
            </a:extLst>
          </p:cNvPr>
          <p:cNvSpPr/>
          <p:nvPr/>
        </p:nvSpPr>
        <p:spPr bwMode="gray">
          <a:xfrm>
            <a:off x="5308963" y="5321313"/>
            <a:ext cx="4068000" cy="811368"/>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製品の欠陥が発覚したにもかかわらず、</a:t>
            </a:r>
            <a:br>
              <a:rPr lang="en-US" altLang="ja-JP" sz="1400" dirty="0">
                <a:solidFill>
                  <a:prstClr val="black"/>
                </a:solidFill>
                <a:latin typeface="Calibri" panose="020F0502020204030204" pitchFamily="34" charset="0"/>
                <a:cs typeface="Calibri" panose="020F0502020204030204" pitchFamily="34" charset="0"/>
              </a:rPr>
            </a:br>
            <a:r>
              <a:rPr lang="ja-JP" altLang="en-US" sz="1400" dirty="0">
                <a:solidFill>
                  <a:prstClr val="black"/>
                </a:solidFill>
                <a:latin typeface="Calibri" panose="020F0502020204030204" pitchFamily="34" charset="0"/>
                <a:cs typeface="Calibri" panose="020F0502020204030204" pitchFamily="34" charset="0"/>
              </a:rPr>
              <a:t>迅速かつ適切なリコール手続を実施しない</a:t>
            </a:r>
          </a:p>
        </p:txBody>
      </p:sp>
      <p:sp>
        <p:nvSpPr>
          <p:cNvPr id="30" name="正方形/長方形 29">
            <a:extLst>
              <a:ext uri="{FF2B5EF4-FFF2-40B4-BE49-F238E27FC236}">
                <a16:creationId xmlns:a16="http://schemas.microsoft.com/office/drawing/2014/main" id="{4B9F1669-52E6-CA40-8376-36BDAD9695AA}"/>
              </a:ext>
            </a:extLst>
          </p:cNvPr>
          <p:cNvSpPr/>
          <p:nvPr/>
        </p:nvSpPr>
        <p:spPr bwMode="gray">
          <a:xfrm>
            <a:off x="5290295" y="2617642"/>
            <a:ext cx="4177717" cy="612000"/>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差別的バイアスを含む情報を</a:t>
            </a:r>
            <a:r>
              <a:rPr lang="en-US" altLang="ja-JP" sz="1400" dirty="0">
                <a:solidFill>
                  <a:prstClr val="black"/>
                </a:solidFill>
                <a:latin typeface="Calibri" panose="020F0502020204030204" pitchFamily="34" charset="0"/>
                <a:cs typeface="Calibri" panose="020F0502020204030204" pitchFamily="34" charset="0"/>
              </a:rPr>
              <a:t>AI</a:t>
            </a:r>
            <a:r>
              <a:rPr lang="ja-JP" altLang="en-US" sz="1400">
                <a:solidFill>
                  <a:prstClr val="black"/>
                </a:solidFill>
                <a:latin typeface="Calibri" panose="020F0502020204030204" pitchFamily="34" charset="0"/>
                <a:cs typeface="Calibri" panose="020F0502020204030204" pitchFamily="34" charset="0"/>
              </a:rPr>
              <a:t>が学習し、偏見や差別に基づいたサービスが提供される</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15" name="正方形/長方形 14">
            <a:extLst>
              <a:ext uri="{FF2B5EF4-FFF2-40B4-BE49-F238E27FC236}">
                <a16:creationId xmlns:a16="http://schemas.microsoft.com/office/drawing/2014/main" id="{B490DAB2-5FF5-A245-9B06-9A7F2BAE28DE}"/>
              </a:ext>
            </a:extLst>
          </p:cNvPr>
          <p:cNvSpPr/>
          <p:nvPr/>
        </p:nvSpPr>
        <p:spPr bwMode="gray">
          <a:xfrm>
            <a:off x="634979" y="2603677"/>
            <a:ext cx="3945678" cy="962098"/>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en-US" altLang="ja-JP" sz="1400" dirty="0">
                <a:solidFill>
                  <a:prstClr val="black"/>
                </a:solidFill>
                <a:latin typeface="Calibri" panose="020F0502020204030204" pitchFamily="34" charset="0"/>
                <a:cs typeface="Calibri" panose="020F0502020204030204" pitchFamily="34" charset="0"/>
              </a:rPr>
              <a:t>18</a:t>
            </a:r>
            <a:r>
              <a:rPr lang="ja-JP" altLang="en-US" sz="1400" dirty="0">
                <a:solidFill>
                  <a:prstClr val="black"/>
                </a:solidFill>
                <a:latin typeface="Calibri" panose="020F0502020204030204" pitchFamily="34" charset="0"/>
                <a:cs typeface="Calibri" panose="020F0502020204030204" pitchFamily="34" charset="0"/>
              </a:rPr>
              <a:t>歳未満の子ども</a:t>
            </a:r>
            <a:r>
              <a:rPr lang="ja-JP" altLang="en-US" sz="1400">
                <a:solidFill>
                  <a:prstClr val="black"/>
                </a:solidFill>
                <a:latin typeface="Calibri" panose="020F0502020204030204" pitchFamily="34" charset="0"/>
                <a:cs typeface="Calibri" panose="020F0502020204030204" pitchFamily="34" charset="0"/>
              </a:rPr>
              <a:t>を午後</a:t>
            </a:r>
            <a:r>
              <a:rPr lang="en-US" altLang="ja-JP" sz="1400" dirty="0">
                <a:solidFill>
                  <a:prstClr val="black"/>
                </a:solidFill>
                <a:latin typeface="Calibri" panose="020F0502020204030204" pitchFamily="34" charset="0"/>
                <a:cs typeface="Calibri" panose="020F0502020204030204" pitchFamily="34" charset="0"/>
              </a:rPr>
              <a:t>10</a:t>
            </a:r>
            <a:r>
              <a:rPr lang="ja-JP" altLang="en-US" sz="1400" dirty="0">
                <a:solidFill>
                  <a:prstClr val="black"/>
                </a:solidFill>
                <a:latin typeface="Calibri" panose="020F0502020204030204" pitchFamily="34" charset="0"/>
                <a:cs typeface="Calibri" panose="020F0502020204030204" pitchFamily="34" charset="0"/>
              </a:rPr>
              <a:t>時以降に深夜</a:t>
            </a:r>
            <a:r>
              <a:rPr lang="ja-JP" altLang="en-US" sz="1400">
                <a:solidFill>
                  <a:prstClr val="black"/>
                </a:solidFill>
                <a:latin typeface="Calibri" panose="020F0502020204030204" pitchFamily="34" charset="0"/>
                <a:cs typeface="Calibri" panose="020F0502020204030204" pitchFamily="34" charset="0"/>
              </a:rPr>
              <a:t>残業に従事させる</a:t>
            </a:r>
            <a:endParaRPr lang="en-US" altLang="ja-JP" sz="1400" dirty="0">
              <a:solidFill>
                <a:prstClr val="black"/>
              </a:solidFill>
              <a:latin typeface="Calibri" panose="020F0502020204030204" pitchFamily="34" charset="0"/>
              <a:cs typeface="Calibri" panose="020F0502020204030204" pitchFamily="34" charset="0"/>
            </a:endParaRPr>
          </a:p>
        </p:txBody>
      </p:sp>
      <p:sp>
        <p:nvSpPr>
          <p:cNvPr id="24" name="正方形/長方形 23">
            <a:extLst>
              <a:ext uri="{FF2B5EF4-FFF2-40B4-BE49-F238E27FC236}">
                <a16:creationId xmlns:a16="http://schemas.microsoft.com/office/drawing/2014/main" id="{1355DF7C-3B49-EB43-94B4-237FF569F9CC}"/>
              </a:ext>
            </a:extLst>
          </p:cNvPr>
          <p:cNvSpPr/>
          <p:nvPr/>
        </p:nvSpPr>
        <p:spPr bwMode="gray">
          <a:xfrm>
            <a:off x="597000" y="5360818"/>
            <a:ext cx="3983657" cy="675366"/>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dirty="0">
                <a:solidFill>
                  <a:prstClr val="black"/>
                </a:solidFill>
                <a:latin typeface="Calibri" panose="020F0502020204030204" pitchFamily="34" charset="0"/>
                <a:cs typeface="Calibri" panose="020F0502020204030204" pitchFamily="34" charset="0"/>
              </a:rPr>
              <a:t>従業員や顧客、又は他の個人に関して有する</a:t>
            </a:r>
            <a:br>
              <a:rPr lang="en-US" altLang="ja-JP" sz="1400" dirty="0">
                <a:solidFill>
                  <a:prstClr val="black"/>
                </a:solidFill>
                <a:latin typeface="Calibri" panose="020F0502020204030204" pitchFamily="34" charset="0"/>
                <a:cs typeface="Calibri" panose="020F0502020204030204" pitchFamily="34" charset="0"/>
              </a:rPr>
            </a:br>
            <a:r>
              <a:rPr lang="ja-JP" altLang="en-US" sz="1400" dirty="0">
                <a:solidFill>
                  <a:prstClr val="black"/>
                </a:solidFill>
                <a:latin typeface="Calibri" panose="020F0502020204030204" pitchFamily="34" charset="0"/>
                <a:cs typeface="Calibri" panose="020F0502020204030204" pitchFamily="34" charset="0"/>
              </a:rPr>
              <a:t>個人情報の秘密保持を怠る</a:t>
            </a:r>
          </a:p>
        </p:txBody>
      </p:sp>
      <p:sp>
        <p:nvSpPr>
          <p:cNvPr id="3" name="スライド番号プレースホルダー 2">
            <a:extLst>
              <a:ext uri="{FF2B5EF4-FFF2-40B4-BE49-F238E27FC236}">
                <a16:creationId xmlns:a16="http://schemas.microsoft.com/office/drawing/2014/main" id="{42CFE412-263C-6F42-8714-C0958E7B7A28}"/>
              </a:ext>
            </a:extLst>
          </p:cNvPr>
          <p:cNvSpPr>
            <a:spLocks noGrp="1"/>
          </p:cNvSpPr>
          <p:nvPr>
            <p:ph type="sldNum" sz="quarter" idx="11"/>
          </p:nvPr>
        </p:nvSpPr>
        <p:spPr/>
        <p:txBody>
          <a:bodyPr/>
          <a:lstStyle/>
          <a:p>
            <a:fld id="{AA5FCFE5-FE56-4EF1-80A8-07776887C2A1}" type="slidenum">
              <a:rPr lang="ja-JP" altLang="en-US" smtClean="0"/>
              <a:pPr/>
              <a:t>14</a:t>
            </a:fld>
            <a:endParaRPr lang="ja-JP" altLang="en-US" dirty="0"/>
          </a:p>
        </p:txBody>
      </p:sp>
      <p:sp>
        <p:nvSpPr>
          <p:cNvPr id="14" name="正方形/長方形 13">
            <a:extLst>
              <a:ext uri="{FF2B5EF4-FFF2-40B4-BE49-F238E27FC236}">
                <a16:creationId xmlns:a16="http://schemas.microsoft.com/office/drawing/2014/main" id="{AE3A4B50-E0FA-7844-9848-6DD22629545C}"/>
              </a:ext>
            </a:extLst>
          </p:cNvPr>
          <p:cNvSpPr/>
          <p:nvPr/>
        </p:nvSpPr>
        <p:spPr bwMode="gray">
          <a:xfrm>
            <a:off x="274060" y="1710596"/>
            <a:ext cx="4306597" cy="779263"/>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en-US" altLang="ja-JP" sz="1600" u="sng" dirty="0">
                <a:solidFill>
                  <a:prstClr val="black"/>
                </a:solidFill>
                <a:latin typeface="Calibri" panose="020F0502020204030204" pitchFamily="34" charset="0"/>
                <a:cs typeface="Calibri" panose="020F0502020204030204" pitchFamily="34" charset="0"/>
              </a:rPr>
              <a:t>15</a:t>
            </a:r>
            <a:r>
              <a:rPr lang="ja-JP" altLang="en-US" sz="1600" u="sng" dirty="0">
                <a:solidFill>
                  <a:prstClr val="black"/>
                </a:solidFill>
                <a:latin typeface="Calibri" panose="020F0502020204030204" pitchFamily="34" charset="0"/>
                <a:cs typeface="Calibri" panose="020F0502020204030204" pitchFamily="34" charset="0"/>
              </a:rPr>
              <a:t>歳未満の労働</a:t>
            </a:r>
            <a:r>
              <a:rPr lang="ja-JP" altLang="en-US" sz="1600" dirty="0">
                <a:solidFill>
                  <a:prstClr val="black"/>
                </a:solidFill>
                <a:latin typeface="Calibri" panose="020F0502020204030204" pitchFamily="34" charset="0"/>
                <a:cs typeface="Calibri" panose="020F0502020204030204" pitchFamily="34" charset="0"/>
              </a:rPr>
              <a:t>と</a:t>
            </a:r>
            <a:endParaRPr lang="en-US" altLang="ja-JP" sz="16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en-US" altLang="ja-JP" sz="1600" u="sng" dirty="0">
                <a:solidFill>
                  <a:prstClr val="black"/>
                </a:solidFill>
                <a:latin typeface="Calibri" panose="020F0502020204030204" pitchFamily="34" charset="0"/>
                <a:cs typeface="Calibri" panose="020F0502020204030204" pitchFamily="34" charset="0"/>
              </a:rPr>
              <a:t>18</a:t>
            </a:r>
            <a:r>
              <a:rPr lang="ja-JP" altLang="en-US" sz="1600" u="sng" dirty="0">
                <a:solidFill>
                  <a:prstClr val="black"/>
                </a:solidFill>
                <a:latin typeface="Calibri" panose="020F0502020204030204" pitchFamily="34" charset="0"/>
                <a:cs typeface="Calibri" panose="020F0502020204030204" pitchFamily="34" charset="0"/>
              </a:rPr>
              <a:t>歳未満の危険有害労働</a:t>
            </a:r>
          </a:p>
        </p:txBody>
      </p:sp>
      <p:sp>
        <p:nvSpPr>
          <p:cNvPr id="18" name="正方形/長方形 17">
            <a:extLst>
              <a:ext uri="{FF2B5EF4-FFF2-40B4-BE49-F238E27FC236}">
                <a16:creationId xmlns:a16="http://schemas.microsoft.com/office/drawing/2014/main" id="{F5FD8360-81D7-794D-9C00-FD9303802F94}"/>
              </a:ext>
            </a:extLst>
          </p:cNvPr>
          <p:cNvSpPr/>
          <p:nvPr/>
        </p:nvSpPr>
        <p:spPr bwMode="gray">
          <a:xfrm>
            <a:off x="4895124" y="1711864"/>
            <a:ext cx="4464358" cy="794256"/>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en-US" altLang="ja-JP" sz="1400" dirty="0">
                <a:solidFill>
                  <a:prstClr val="black"/>
                </a:solidFill>
                <a:latin typeface="Calibri" panose="020F0502020204030204" pitchFamily="34" charset="0"/>
                <a:cs typeface="Calibri" panose="020F0502020204030204" pitchFamily="34" charset="0"/>
              </a:rPr>
              <a:t>ICT</a:t>
            </a:r>
            <a:r>
              <a:rPr lang="ja-JP" altLang="en-US" sz="1400">
                <a:solidFill>
                  <a:prstClr val="black"/>
                </a:solidFill>
                <a:latin typeface="Calibri" panose="020F0502020204030204" pitchFamily="34" charset="0"/>
                <a:cs typeface="Calibri" panose="020F0502020204030204" pitchFamily="34" charset="0"/>
              </a:rPr>
              <a:t>や</a:t>
            </a:r>
            <a:r>
              <a:rPr lang="en-US" altLang="ja-JP" sz="1400" dirty="0">
                <a:solidFill>
                  <a:prstClr val="black"/>
                </a:solidFill>
                <a:latin typeface="Calibri" panose="020F0502020204030204" pitchFamily="34" charset="0"/>
                <a:cs typeface="Calibri" panose="020F0502020204030204" pitchFamily="34" charset="0"/>
              </a:rPr>
              <a:t>AI</a:t>
            </a:r>
            <a:r>
              <a:rPr lang="ja-JP" altLang="en-US" sz="1400">
                <a:solidFill>
                  <a:prstClr val="black"/>
                </a:solidFill>
                <a:latin typeface="Calibri" panose="020F0502020204030204" pitchFamily="34" charset="0"/>
                <a:cs typeface="Calibri" panose="020F0502020204030204" pitchFamily="34" charset="0"/>
              </a:rPr>
              <a:t>など、新しい技術の普及に伴い、人々の名誉毀損・</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プライバシー侵害等人権問題が生じること</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2" name="正方形/長方形 21">
            <a:extLst>
              <a:ext uri="{FF2B5EF4-FFF2-40B4-BE49-F238E27FC236}">
                <a16:creationId xmlns:a16="http://schemas.microsoft.com/office/drawing/2014/main" id="{34E583F2-E983-9B46-B4A2-3DFA6ACB03B2}"/>
              </a:ext>
            </a:extLst>
          </p:cNvPr>
          <p:cNvSpPr/>
          <p:nvPr/>
        </p:nvSpPr>
        <p:spPr bwMode="gray">
          <a:xfrm>
            <a:off x="278851" y="4349784"/>
            <a:ext cx="4306597" cy="938076"/>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algn="ctr">
              <a:lnSpc>
                <a:spcPts val="1800"/>
              </a:lnSpc>
            </a:pPr>
            <a:r>
              <a:rPr lang="ja-JP" altLang="en-US" sz="1400" u="sng" dirty="0">
                <a:latin typeface="Calibri" panose="020F0502020204030204" pitchFamily="34" charset="0"/>
                <a:cs typeface="Calibri" panose="020F0502020204030204" pitchFamily="34" charset="0"/>
              </a:rPr>
              <a:t>私生活に不当に干渉したり、事実情報等を</a:t>
            </a:r>
            <a:endParaRPr lang="en-US" altLang="ja-JP" sz="1400" u="sng" dirty="0">
              <a:latin typeface="Calibri" panose="020F0502020204030204" pitchFamily="34" charset="0"/>
              <a:cs typeface="Calibri" panose="020F0502020204030204" pitchFamily="34" charset="0"/>
            </a:endParaRPr>
          </a:p>
          <a:p>
            <a:pPr algn="ctr">
              <a:lnSpc>
                <a:spcPts val="1800"/>
              </a:lnSpc>
            </a:pPr>
            <a:r>
              <a:rPr lang="ja-JP" altLang="en-US" sz="1400" u="sng" dirty="0">
                <a:latin typeface="Calibri" panose="020F0502020204030204" pitchFamily="34" charset="0"/>
                <a:cs typeface="Calibri" panose="020F0502020204030204" pitchFamily="34" charset="0"/>
              </a:rPr>
              <a:t>みだりに公開</a:t>
            </a:r>
            <a:r>
              <a:rPr lang="ja-JP" altLang="en-US" sz="1400" dirty="0">
                <a:latin typeface="Calibri" panose="020F0502020204030204" pitchFamily="34" charset="0"/>
                <a:cs typeface="Calibri" panose="020F0502020204030204" pitchFamily="34" charset="0"/>
              </a:rPr>
              <a:t>したりすること</a:t>
            </a:r>
            <a:endParaRPr lang="en-US" altLang="ja-JP" sz="1400" dirty="0">
              <a:latin typeface="Calibri" panose="020F0502020204030204" pitchFamily="34" charset="0"/>
              <a:cs typeface="Calibri" panose="020F0502020204030204" pitchFamily="34" charset="0"/>
            </a:endParaRPr>
          </a:p>
          <a:p>
            <a:pPr algn="ctr">
              <a:lnSpc>
                <a:spcPts val="1800"/>
              </a:lnSpc>
            </a:pPr>
            <a:r>
              <a:rPr lang="ja-JP" altLang="en-US" sz="1400" dirty="0">
                <a:latin typeface="Calibri" panose="020F0502020204030204" pitchFamily="34" charset="0"/>
                <a:cs typeface="Calibri" panose="020F0502020204030204" pitchFamily="34" charset="0"/>
              </a:rPr>
              <a:t>特に</a:t>
            </a:r>
            <a:r>
              <a:rPr lang="ja-JP" altLang="en-US" sz="1400" u="sng" dirty="0">
                <a:latin typeface="Calibri" panose="020F0502020204030204" pitchFamily="34" charset="0"/>
                <a:cs typeface="Calibri" panose="020F0502020204030204" pitchFamily="34" charset="0"/>
              </a:rPr>
              <a:t>個人情報</a:t>
            </a:r>
            <a:r>
              <a:rPr lang="ja-JP" altLang="en-US" sz="1400" dirty="0">
                <a:latin typeface="Calibri" panose="020F0502020204030204" pitchFamily="34" charset="0"/>
                <a:cs typeface="Calibri" panose="020F0502020204030204" pitchFamily="34" charset="0"/>
              </a:rPr>
              <a:t>について、本人の了承を得ずに、</a:t>
            </a:r>
            <a:br>
              <a:rPr lang="en-US" altLang="ja-JP" sz="1400" dirty="0">
                <a:latin typeface="Calibri" panose="020F0502020204030204" pitchFamily="34" charset="0"/>
                <a:cs typeface="Calibri" panose="020F0502020204030204" pitchFamily="34" charset="0"/>
              </a:rPr>
            </a:br>
            <a:r>
              <a:rPr lang="ja-JP" altLang="en-US" sz="1400" u="sng" dirty="0">
                <a:latin typeface="Calibri" panose="020F0502020204030204" pitchFamily="34" charset="0"/>
                <a:cs typeface="Calibri" panose="020F0502020204030204" pitchFamily="34" charset="0"/>
              </a:rPr>
              <a:t>取得、保管、公開又は第三者への提供</a:t>
            </a:r>
            <a:r>
              <a:rPr lang="ja-JP" altLang="en-US" sz="1400" dirty="0">
                <a:latin typeface="Calibri" panose="020F0502020204030204" pitchFamily="34" charset="0"/>
                <a:cs typeface="Calibri" panose="020F0502020204030204" pitchFamily="34" charset="0"/>
              </a:rPr>
              <a:t>を行うこと</a:t>
            </a:r>
            <a:endParaRPr lang="en-US" altLang="ja-JP" sz="1400" dirty="0">
              <a:latin typeface="Calibri" panose="020F0502020204030204" pitchFamily="34" charset="0"/>
              <a:cs typeface="Calibri" panose="020F0502020204030204" pitchFamily="34" charset="0"/>
            </a:endParaRPr>
          </a:p>
        </p:txBody>
      </p:sp>
      <p:sp>
        <p:nvSpPr>
          <p:cNvPr id="28" name="正方形/長方形 27">
            <a:extLst>
              <a:ext uri="{FF2B5EF4-FFF2-40B4-BE49-F238E27FC236}">
                <a16:creationId xmlns:a16="http://schemas.microsoft.com/office/drawing/2014/main" id="{594D9A9F-BD9F-D246-B93E-46ABB98C0B01}"/>
              </a:ext>
            </a:extLst>
          </p:cNvPr>
          <p:cNvSpPr/>
          <p:nvPr/>
        </p:nvSpPr>
        <p:spPr bwMode="gray">
          <a:xfrm>
            <a:off x="4895124" y="4358980"/>
            <a:ext cx="4466204" cy="865672"/>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u="sng" dirty="0">
                <a:solidFill>
                  <a:prstClr val="black"/>
                </a:solidFill>
                <a:latin typeface="Calibri" panose="020F0502020204030204" pitchFamily="34" charset="0"/>
                <a:cs typeface="Calibri" panose="020F0502020204030204" pitchFamily="34" charset="0"/>
              </a:rPr>
              <a:t>消費者の心身の健康を害する</a:t>
            </a:r>
            <a:r>
              <a:rPr lang="ja-JP" altLang="en-US" sz="1400" u="sng">
                <a:solidFill>
                  <a:prstClr val="black"/>
                </a:solidFill>
                <a:latin typeface="Calibri" panose="020F0502020204030204" pitchFamily="34" charset="0"/>
                <a:cs typeface="Calibri" panose="020F0502020204030204" pitchFamily="34" charset="0"/>
              </a:rPr>
              <a:t>ような製品・サービス</a:t>
            </a:r>
            <a:r>
              <a:rPr lang="ja-JP" altLang="en-US" sz="1400">
                <a:solidFill>
                  <a:prstClr val="black"/>
                </a:solidFill>
                <a:latin typeface="Calibri" panose="020F0502020204030204" pitchFamily="34" charset="0"/>
                <a:cs typeface="Calibri" panose="020F0502020204030204" pitchFamily="34" charset="0"/>
              </a:rPr>
              <a:t>の提供、</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製品</a:t>
            </a:r>
            <a:r>
              <a:rPr lang="ja-JP" altLang="en-US" sz="1400" dirty="0">
                <a:solidFill>
                  <a:prstClr val="black"/>
                </a:solidFill>
                <a:latin typeface="Calibri" panose="020F0502020204030204" pitchFamily="34" charset="0"/>
                <a:cs typeface="Calibri" panose="020F0502020204030204" pitchFamily="34" charset="0"/>
              </a:rPr>
              <a:t>表示等における</a:t>
            </a:r>
            <a:r>
              <a:rPr lang="ja-JP" altLang="en-US" sz="1400" u="sng" dirty="0">
                <a:solidFill>
                  <a:prstClr val="black"/>
                </a:solidFill>
                <a:latin typeface="Calibri" panose="020F0502020204030204" pitchFamily="34" charset="0"/>
                <a:cs typeface="Calibri" panose="020F0502020204030204" pitchFamily="34" charset="0"/>
              </a:rPr>
              <a:t>不当</a:t>
            </a:r>
            <a:r>
              <a:rPr lang="ja-JP" altLang="en-US" sz="1400" u="sng">
                <a:solidFill>
                  <a:prstClr val="black"/>
                </a:solidFill>
                <a:latin typeface="Calibri" panose="020F0502020204030204" pitchFamily="34" charset="0"/>
                <a:cs typeface="Calibri" panose="020F0502020204030204" pitchFamily="34" charset="0"/>
              </a:rPr>
              <a:t>表示</a:t>
            </a:r>
            <a:r>
              <a:rPr lang="ja-JP" altLang="en-US" sz="1400">
                <a:solidFill>
                  <a:prstClr val="black"/>
                </a:solidFill>
                <a:latin typeface="Calibri" panose="020F0502020204030204" pitchFamily="34" charset="0"/>
                <a:cs typeface="Calibri" panose="020F0502020204030204" pitchFamily="34" charset="0"/>
              </a:rPr>
              <a:t>や消費者</a:t>
            </a:r>
            <a:r>
              <a:rPr lang="ja-JP" altLang="en-US" sz="1400" dirty="0">
                <a:solidFill>
                  <a:prstClr val="black"/>
                </a:solidFill>
                <a:latin typeface="Calibri" panose="020F0502020204030204" pitchFamily="34" charset="0"/>
                <a:cs typeface="Calibri" panose="020F0502020204030204" pitchFamily="34" charset="0"/>
              </a:rPr>
              <a:t>の</a:t>
            </a:r>
            <a:r>
              <a:rPr lang="ja-JP" altLang="en-US" sz="1400" u="sng" dirty="0">
                <a:solidFill>
                  <a:prstClr val="black"/>
                </a:solidFill>
                <a:latin typeface="Calibri" panose="020F0502020204030204" pitchFamily="34" charset="0"/>
                <a:cs typeface="Calibri" panose="020F0502020204030204" pitchFamily="34" charset="0"/>
              </a:rPr>
              <a:t>知る権利の侵害</a:t>
            </a:r>
          </a:p>
        </p:txBody>
      </p:sp>
      <p:sp>
        <p:nvSpPr>
          <p:cNvPr id="25" name="角丸四角形 24">
            <a:extLst>
              <a:ext uri="{FF2B5EF4-FFF2-40B4-BE49-F238E27FC236}">
                <a16:creationId xmlns:a16="http://schemas.microsoft.com/office/drawing/2014/main" id="{E514E730-90B4-4346-A5B7-6E0A8AE02146}"/>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a:solidFill>
                  <a:schemeClr val="bg1"/>
                </a:solidFill>
                <a:latin typeface="+mn-ea"/>
                <a:cs typeface="Calibri" panose="020F0502020204030204" pitchFamily="34" charset="0"/>
              </a:rPr>
              <a:t> 企業の人権尊重責任</a:t>
            </a:r>
          </a:p>
        </p:txBody>
      </p:sp>
      <p:sp>
        <p:nvSpPr>
          <p:cNvPr id="32" name="タイトル 7">
            <a:extLst>
              <a:ext uri="{FF2B5EF4-FFF2-40B4-BE49-F238E27FC236}">
                <a16:creationId xmlns:a16="http://schemas.microsoft.com/office/drawing/2014/main" id="{66E159B9-76DB-ED47-A554-E2B7DFB73650}"/>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a:latin typeface="Calibri" panose="020F0502020204030204" pitchFamily="34" charset="0"/>
              </a:rPr>
              <a:t>企業が尊重すべき主要な人権と人権に関するリスクの詳細（</a:t>
            </a:r>
            <a:r>
              <a:rPr lang="en-US" altLang="ja-JP" b="0" dirty="0">
                <a:latin typeface="Calibri" panose="020F0502020204030204" pitchFamily="34" charset="0"/>
              </a:rPr>
              <a:t>4/7</a:t>
            </a:r>
            <a:r>
              <a:rPr lang="ja-JP" altLang="en-US" b="0">
                <a:latin typeface="Calibri" panose="020F0502020204030204" pitchFamily="34" charset="0"/>
              </a:rPr>
              <a:t>）</a:t>
            </a:r>
            <a:endParaRPr lang="ja-JP" altLang="en-US" b="0" dirty="0">
              <a:latin typeface="Calibri" panose="020F0502020204030204" pitchFamily="34" charset="0"/>
            </a:endParaRPr>
          </a:p>
        </p:txBody>
      </p:sp>
      <p:cxnSp>
        <p:nvCxnSpPr>
          <p:cNvPr id="33" name="直線コネクタ 32">
            <a:extLst>
              <a:ext uri="{FF2B5EF4-FFF2-40B4-BE49-F238E27FC236}">
                <a16:creationId xmlns:a16="http://schemas.microsoft.com/office/drawing/2014/main" id="{4CC1D05D-A721-FE40-82AC-88526CDEDC6F}"/>
              </a:ext>
            </a:extLst>
          </p:cNvPr>
          <p:cNvCxnSpPr>
            <a:cxnSpLocks/>
          </p:cNvCxnSpPr>
          <p:nvPr/>
        </p:nvCxnSpPr>
        <p:spPr>
          <a:xfrm>
            <a:off x="129396" y="670704"/>
            <a:ext cx="734785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FE63CA89-FCB0-D041-91DD-8E0CDE674A7B}"/>
              </a:ext>
            </a:extLst>
          </p:cNvPr>
          <p:cNvSpPr/>
          <p:nvPr/>
        </p:nvSpPr>
        <p:spPr bwMode="gray">
          <a:xfrm>
            <a:off x="1399882" y="1054659"/>
            <a:ext cx="3456604"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児童労働</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43" name="正方形/長方形 42">
            <a:extLst>
              <a:ext uri="{FF2B5EF4-FFF2-40B4-BE49-F238E27FC236}">
                <a16:creationId xmlns:a16="http://schemas.microsoft.com/office/drawing/2014/main" id="{F0D59CDA-0D00-014C-9ECE-6C0794605961}"/>
              </a:ext>
            </a:extLst>
          </p:cNvPr>
          <p:cNvSpPr/>
          <p:nvPr/>
        </p:nvSpPr>
        <p:spPr bwMode="gray">
          <a:xfrm>
            <a:off x="5902878" y="1054659"/>
            <a:ext cx="3456604"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テクノロジー・</a:t>
            </a:r>
            <a:r>
              <a:rPr kumimoji="1" lang="en-US" altLang="ja-JP" sz="1600" dirty="0">
                <a:latin typeface="MS PGothic" panose="020B0600070205080204" pitchFamily="34" charset="-128"/>
                <a:ea typeface="MS PGothic" panose="020B0600070205080204" pitchFamily="34" charset="-128"/>
                <a:cs typeface="Calibri" panose="020F0502020204030204" pitchFamily="34" charset="0"/>
              </a:rPr>
              <a:t>AI</a:t>
            </a:r>
            <a:r>
              <a:rPr kumimoji="1" lang="ja-JP" altLang="en-US" sz="1600">
                <a:latin typeface="MS PGothic" panose="020B0600070205080204" pitchFamily="34" charset="-128"/>
                <a:ea typeface="MS PGothic" panose="020B0600070205080204" pitchFamily="34" charset="-128"/>
                <a:cs typeface="Calibri" panose="020F0502020204030204" pitchFamily="34" charset="0"/>
              </a:rPr>
              <a:t>に関する人権問題</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44" name="正方形/長方形 43">
            <a:extLst>
              <a:ext uri="{FF2B5EF4-FFF2-40B4-BE49-F238E27FC236}">
                <a16:creationId xmlns:a16="http://schemas.microsoft.com/office/drawing/2014/main" id="{9692CBEB-3989-3747-AD9B-8703C5AAC477}"/>
              </a:ext>
            </a:extLst>
          </p:cNvPr>
          <p:cNvSpPr/>
          <p:nvPr/>
        </p:nvSpPr>
        <p:spPr bwMode="gray">
          <a:xfrm>
            <a:off x="1399882" y="3707184"/>
            <a:ext cx="3456604"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プライバシーの権利</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45" name="正方形/長方形 44">
            <a:extLst>
              <a:ext uri="{FF2B5EF4-FFF2-40B4-BE49-F238E27FC236}">
                <a16:creationId xmlns:a16="http://schemas.microsoft.com/office/drawing/2014/main" id="{68FFB8FD-6D45-B94C-9280-63BEFE7980A2}"/>
              </a:ext>
            </a:extLst>
          </p:cNvPr>
          <p:cNvSpPr/>
          <p:nvPr/>
        </p:nvSpPr>
        <p:spPr bwMode="gray">
          <a:xfrm>
            <a:off x="6011408" y="3707184"/>
            <a:ext cx="3456604"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消費者の安全と知る権利</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31" name="楕円 204">
            <a:extLst>
              <a:ext uri="{FF2B5EF4-FFF2-40B4-BE49-F238E27FC236}">
                <a16:creationId xmlns:a16="http://schemas.microsoft.com/office/drawing/2014/main" id="{E740D49A-F84D-D94C-BDC1-00231703C8E6}"/>
              </a:ext>
            </a:extLst>
          </p:cNvPr>
          <p:cNvSpPr>
            <a:spLocks noChangeAspect="1"/>
          </p:cNvSpPr>
          <p:nvPr/>
        </p:nvSpPr>
        <p:spPr bwMode="gray">
          <a:xfrm>
            <a:off x="274060" y="5372432"/>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6" name="楕円 204">
            <a:extLst>
              <a:ext uri="{FF2B5EF4-FFF2-40B4-BE49-F238E27FC236}">
                <a16:creationId xmlns:a16="http://schemas.microsoft.com/office/drawing/2014/main" id="{8F664CB5-8DB8-3043-893F-B2033E097868}"/>
              </a:ext>
            </a:extLst>
          </p:cNvPr>
          <p:cNvSpPr>
            <a:spLocks noChangeAspect="1"/>
          </p:cNvSpPr>
          <p:nvPr/>
        </p:nvSpPr>
        <p:spPr bwMode="gray">
          <a:xfrm>
            <a:off x="274060" y="2632038"/>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7" name="楕円 204">
            <a:extLst>
              <a:ext uri="{FF2B5EF4-FFF2-40B4-BE49-F238E27FC236}">
                <a16:creationId xmlns:a16="http://schemas.microsoft.com/office/drawing/2014/main" id="{2AECA14A-A3BD-704B-AD12-C7678490FAA1}"/>
              </a:ext>
            </a:extLst>
          </p:cNvPr>
          <p:cNvSpPr>
            <a:spLocks noChangeAspect="1"/>
          </p:cNvSpPr>
          <p:nvPr/>
        </p:nvSpPr>
        <p:spPr bwMode="gray">
          <a:xfrm>
            <a:off x="4902698" y="2602339"/>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8" name="楕円 204">
            <a:extLst>
              <a:ext uri="{FF2B5EF4-FFF2-40B4-BE49-F238E27FC236}">
                <a16:creationId xmlns:a16="http://schemas.microsoft.com/office/drawing/2014/main" id="{8D6518BD-6644-1847-939B-6CDE3973CA94}"/>
              </a:ext>
            </a:extLst>
          </p:cNvPr>
          <p:cNvSpPr>
            <a:spLocks noChangeAspect="1"/>
          </p:cNvSpPr>
          <p:nvPr/>
        </p:nvSpPr>
        <p:spPr bwMode="gray">
          <a:xfrm>
            <a:off x="4873647" y="5360818"/>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pic>
        <p:nvPicPr>
          <p:cNvPr id="49" name="図 48">
            <a:extLst>
              <a:ext uri="{FF2B5EF4-FFF2-40B4-BE49-F238E27FC236}">
                <a16:creationId xmlns:a16="http://schemas.microsoft.com/office/drawing/2014/main" id="{7A4C2ECD-2759-4664-88F9-55FC63DB0511}"/>
              </a:ext>
            </a:extLst>
          </p:cNvPr>
          <p:cNvPicPr>
            <a:picLocks noChangeAspect="1"/>
          </p:cNvPicPr>
          <p:nvPr/>
        </p:nvPicPr>
        <p:blipFill>
          <a:blip r:embed="rId2"/>
          <a:stretch>
            <a:fillRect/>
          </a:stretch>
        </p:blipFill>
        <p:spPr>
          <a:xfrm>
            <a:off x="291204" y="1105272"/>
            <a:ext cx="828791" cy="500749"/>
          </a:xfrm>
          <a:prstGeom prst="rect">
            <a:avLst/>
          </a:prstGeom>
        </p:spPr>
      </p:pic>
      <p:pic>
        <p:nvPicPr>
          <p:cNvPr id="50" name="図 49">
            <a:extLst>
              <a:ext uri="{FF2B5EF4-FFF2-40B4-BE49-F238E27FC236}">
                <a16:creationId xmlns:a16="http://schemas.microsoft.com/office/drawing/2014/main" id="{339F5B89-6286-480D-827B-677800617B6B}"/>
              </a:ext>
            </a:extLst>
          </p:cNvPr>
          <p:cNvPicPr>
            <a:picLocks noChangeAspect="1"/>
          </p:cNvPicPr>
          <p:nvPr/>
        </p:nvPicPr>
        <p:blipFill>
          <a:blip r:embed="rId3"/>
          <a:stretch>
            <a:fillRect/>
          </a:stretch>
        </p:blipFill>
        <p:spPr>
          <a:xfrm>
            <a:off x="4910747" y="1099593"/>
            <a:ext cx="838317" cy="500749"/>
          </a:xfrm>
          <a:prstGeom prst="rect">
            <a:avLst/>
          </a:prstGeom>
        </p:spPr>
      </p:pic>
      <p:pic>
        <p:nvPicPr>
          <p:cNvPr id="51" name="図 50">
            <a:extLst>
              <a:ext uri="{FF2B5EF4-FFF2-40B4-BE49-F238E27FC236}">
                <a16:creationId xmlns:a16="http://schemas.microsoft.com/office/drawing/2014/main" id="{C21A0E23-5AEC-4BE7-8C5E-EFA816A29CB9}"/>
              </a:ext>
            </a:extLst>
          </p:cNvPr>
          <p:cNvPicPr>
            <a:picLocks noChangeAspect="1"/>
          </p:cNvPicPr>
          <p:nvPr/>
        </p:nvPicPr>
        <p:blipFill>
          <a:blip r:embed="rId4"/>
          <a:stretch>
            <a:fillRect/>
          </a:stretch>
        </p:blipFill>
        <p:spPr>
          <a:xfrm>
            <a:off x="272152" y="3733527"/>
            <a:ext cx="847843" cy="528957"/>
          </a:xfrm>
          <a:prstGeom prst="rect">
            <a:avLst/>
          </a:prstGeom>
        </p:spPr>
      </p:pic>
      <p:pic>
        <p:nvPicPr>
          <p:cNvPr id="52" name="図 51">
            <a:extLst>
              <a:ext uri="{FF2B5EF4-FFF2-40B4-BE49-F238E27FC236}">
                <a16:creationId xmlns:a16="http://schemas.microsoft.com/office/drawing/2014/main" id="{4DE47A59-123C-42C0-BD9F-E4D02C36C4BD}"/>
              </a:ext>
            </a:extLst>
          </p:cNvPr>
          <p:cNvPicPr>
            <a:picLocks noChangeAspect="1"/>
          </p:cNvPicPr>
          <p:nvPr/>
        </p:nvPicPr>
        <p:blipFill>
          <a:blip r:embed="rId5"/>
          <a:stretch>
            <a:fillRect/>
          </a:stretch>
        </p:blipFill>
        <p:spPr>
          <a:xfrm>
            <a:off x="4895124" y="3739543"/>
            <a:ext cx="838317" cy="516923"/>
          </a:xfrm>
          <a:prstGeom prst="rect">
            <a:avLst/>
          </a:prstGeom>
        </p:spPr>
      </p:pic>
    </p:spTree>
    <p:extLst>
      <p:ext uri="{BB962C8B-B14F-4D97-AF65-F5344CB8AC3E}">
        <p14:creationId xmlns:p14="http://schemas.microsoft.com/office/powerpoint/2010/main" val="366967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A4562AF9-4318-9346-B7F7-37B3725F40E0}"/>
              </a:ext>
            </a:extLst>
          </p:cNvPr>
          <p:cNvSpPr/>
          <p:nvPr/>
        </p:nvSpPr>
        <p:spPr bwMode="gray">
          <a:xfrm>
            <a:off x="5463671" y="2705349"/>
            <a:ext cx="4136930" cy="699743"/>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男女間で賃金等の待遇に格差が生じている</a:t>
            </a:r>
            <a:endParaRPr lang="en-US" altLang="ja-JP" sz="1400" dirty="0">
              <a:solidFill>
                <a:prstClr val="black"/>
              </a:solidFill>
              <a:latin typeface="Calibri" panose="020F0502020204030204" pitchFamily="34" charset="0"/>
              <a:cs typeface="Calibri" panose="020F0502020204030204" pitchFamily="34" charset="0"/>
            </a:endParaRPr>
          </a:p>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性的指向や性自認を理由に内定取り消し、解雇などを行う</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31" name="正方形/長方形 30">
            <a:extLst>
              <a:ext uri="{FF2B5EF4-FFF2-40B4-BE49-F238E27FC236}">
                <a16:creationId xmlns:a16="http://schemas.microsoft.com/office/drawing/2014/main" id="{42E03B4F-A1CA-7046-8D6E-37AEBCF618DB}"/>
              </a:ext>
            </a:extLst>
          </p:cNvPr>
          <p:cNvSpPr/>
          <p:nvPr/>
        </p:nvSpPr>
        <p:spPr bwMode="gray">
          <a:xfrm>
            <a:off x="5401646" y="5384238"/>
            <a:ext cx="4260980" cy="556565"/>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企業</a:t>
            </a:r>
            <a:r>
              <a:rPr lang="ja-JP" altLang="en-US" sz="1400" dirty="0">
                <a:solidFill>
                  <a:prstClr val="black"/>
                </a:solidFill>
                <a:latin typeface="Calibri" panose="020F0502020204030204" pitchFamily="34" charset="0"/>
                <a:cs typeface="Calibri" panose="020F0502020204030204" pitchFamily="34" charset="0"/>
              </a:rPr>
              <a:t>活動により水資源が汚染され、地域</a:t>
            </a:r>
            <a:r>
              <a:rPr lang="ja-JP" altLang="en-US" sz="1400">
                <a:solidFill>
                  <a:prstClr val="black"/>
                </a:solidFill>
                <a:latin typeface="Calibri" panose="020F0502020204030204" pitchFamily="34" charset="0"/>
                <a:cs typeface="Calibri" panose="020F0502020204030204" pitchFamily="34" charset="0"/>
              </a:rPr>
              <a:t>住民が</a:t>
            </a:r>
            <a:br>
              <a:rPr lang="en-US" altLang="ja-JP" sz="1400" dirty="0">
                <a:solidFill>
                  <a:prstClr val="black"/>
                </a:solidFill>
                <a:latin typeface="Calibri" panose="020F0502020204030204" pitchFamily="34" charset="0"/>
                <a:cs typeface="Calibri" panose="020F0502020204030204" pitchFamily="34" charset="0"/>
              </a:rPr>
            </a:br>
            <a:r>
              <a:rPr lang="ja-JP" altLang="en-US" sz="1400">
                <a:solidFill>
                  <a:prstClr val="black"/>
                </a:solidFill>
                <a:latin typeface="Calibri" panose="020F0502020204030204" pitchFamily="34" charset="0"/>
                <a:cs typeface="Calibri" panose="020F0502020204030204" pitchFamily="34" charset="0"/>
              </a:rPr>
              <a:t>清潔</a:t>
            </a:r>
            <a:r>
              <a:rPr lang="ja-JP" altLang="en-US" sz="1400" dirty="0">
                <a:solidFill>
                  <a:prstClr val="black"/>
                </a:solidFill>
                <a:latin typeface="Calibri" panose="020F0502020204030204" pitchFamily="34" charset="0"/>
                <a:cs typeface="Calibri" panose="020F0502020204030204" pitchFamily="34" charset="0"/>
              </a:rPr>
              <a:t>な飲料水を入手することが困難</a:t>
            </a:r>
            <a:r>
              <a:rPr lang="ja-JP" altLang="en-US" sz="1400">
                <a:solidFill>
                  <a:prstClr val="black"/>
                </a:solidFill>
                <a:latin typeface="Calibri" panose="020F0502020204030204" pitchFamily="34" charset="0"/>
                <a:cs typeface="Calibri" panose="020F0502020204030204" pitchFamily="34" charset="0"/>
              </a:rPr>
              <a:t>となる</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5" name="正方形/長方形 24">
            <a:extLst>
              <a:ext uri="{FF2B5EF4-FFF2-40B4-BE49-F238E27FC236}">
                <a16:creationId xmlns:a16="http://schemas.microsoft.com/office/drawing/2014/main" id="{145B4CAA-0C0C-2346-B9D6-51432C3F51C4}"/>
              </a:ext>
            </a:extLst>
          </p:cNvPr>
          <p:cNvSpPr/>
          <p:nvPr/>
        </p:nvSpPr>
        <p:spPr bwMode="gray">
          <a:xfrm>
            <a:off x="653104" y="5343106"/>
            <a:ext cx="4067999" cy="518139"/>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en-US" altLang="ja-JP" sz="1400" dirty="0">
                <a:solidFill>
                  <a:prstClr val="black"/>
                </a:solidFill>
                <a:latin typeface="Calibri" panose="020F0502020204030204" pitchFamily="34" charset="0"/>
                <a:cs typeface="Calibri" panose="020F0502020204030204" pitchFamily="34" charset="0"/>
              </a:rPr>
              <a:t>NGO</a:t>
            </a:r>
            <a:r>
              <a:rPr lang="ja-JP" altLang="en-US" sz="1400" dirty="0">
                <a:solidFill>
                  <a:prstClr val="black"/>
                </a:solidFill>
                <a:latin typeface="Calibri" panose="020F0502020204030204" pitchFamily="34" charset="0"/>
                <a:cs typeface="Calibri" panose="020F0502020204030204" pitchFamily="34" charset="0"/>
              </a:rPr>
              <a:t>やジャーナリストによる自社に対する批判的な発言を</a:t>
            </a:r>
            <a:r>
              <a:rPr lang="ja-JP" altLang="en-US" sz="1400">
                <a:solidFill>
                  <a:prstClr val="black"/>
                </a:solidFill>
                <a:latin typeface="Calibri" panose="020F0502020204030204" pitchFamily="34" charset="0"/>
                <a:cs typeface="Calibri" panose="020F0502020204030204" pitchFamily="34" charset="0"/>
              </a:rPr>
              <a:t>妨害する</a:t>
            </a:r>
            <a:endParaRPr lang="en-US" altLang="ja-JP" sz="1400" dirty="0">
              <a:solidFill>
                <a:prstClr val="black"/>
              </a:solidFill>
              <a:latin typeface="Calibri" panose="020F0502020204030204" pitchFamily="34" charset="0"/>
              <a:cs typeface="Calibri" panose="020F0502020204030204" pitchFamily="34" charset="0"/>
            </a:endParaRPr>
          </a:p>
        </p:txBody>
      </p:sp>
      <p:sp>
        <p:nvSpPr>
          <p:cNvPr id="3" name="スライド番号プレースホルダー 2">
            <a:extLst>
              <a:ext uri="{FF2B5EF4-FFF2-40B4-BE49-F238E27FC236}">
                <a16:creationId xmlns:a16="http://schemas.microsoft.com/office/drawing/2014/main" id="{BBE3F3B1-E0D8-2D46-ABAB-6712EBC73D62}"/>
              </a:ext>
            </a:extLst>
          </p:cNvPr>
          <p:cNvSpPr>
            <a:spLocks noGrp="1"/>
          </p:cNvSpPr>
          <p:nvPr>
            <p:ph type="sldNum" sz="quarter" idx="11"/>
          </p:nvPr>
        </p:nvSpPr>
        <p:spPr/>
        <p:txBody>
          <a:bodyPr/>
          <a:lstStyle/>
          <a:p>
            <a:fld id="{AA5FCFE5-FE56-4EF1-80A8-07776887C2A1}" type="slidenum">
              <a:rPr lang="ja-JP" altLang="en-US" smtClean="0"/>
              <a:pPr/>
              <a:t>15</a:t>
            </a:fld>
            <a:endParaRPr lang="ja-JP" altLang="en-US" dirty="0"/>
          </a:p>
        </p:txBody>
      </p:sp>
      <p:sp>
        <p:nvSpPr>
          <p:cNvPr id="13" name="正方形/長方形 12">
            <a:extLst>
              <a:ext uri="{FF2B5EF4-FFF2-40B4-BE49-F238E27FC236}">
                <a16:creationId xmlns:a16="http://schemas.microsoft.com/office/drawing/2014/main" id="{65A08A67-2F13-8142-BDF9-99D7E1C12460}"/>
              </a:ext>
            </a:extLst>
          </p:cNvPr>
          <p:cNvSpPr/>
          <p:nvPr/>
        </p:nvSpPr>
        <p:spPr bwMode="gray">
          <a:xfrm>
            <a:off x="305399" y="1645159"/>
            <a:ext cx="4468199" cy="989027"/>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人種、民族、性別、言語、宗教など、</a:t>
            </a:r>
            <a:r>
              <a:rPr lang="ja-JP" altLang="en-US" sz="1400" dirty="0">
                <a:solidFill>
                  <a:prstClr val="black"/>
                </a:solidFill>
                <a:latin typeface="Calibri" panose="020F0502020204030204" pitchFamily="34" charset="0"/>
                <a:cs typeface="Calibri" panose="020F0502020204030204" pitchFamily="34" charset="0"/>
              </a:rPr>
              <a:t>遂行すべき業務と何ら関係のない属性を理由</a:t>
            </a:r>
            <a:r>
              <a:rPr lang="ja-JP" altLang="en-US" sz="1400">
                <a:solidFill>
                  <a:prstClr val="black"/>
                </a:solidFill>
                <a:latin typeface="Calibri" panose="020F0502020204030204" pitchFamily="34" charset="0"/>
                <a:cs typeface="Calibri" panose="020F0502020204030204" pitchFamily="34" charset="0"/>
              </a:rPr>
              <a:t>に、特定</a:t>
            </a:r>
            <a:r>
              <a:rPr lang="ja-JP" altLang="en-US" sz="1400" dirty="0">
                <a:solidFill>
                  <a:prstClr val="black"/>
                </a:solidFill>
                <a:latin typeface="Calibri" panose="020F0502020204030204" pitchFamily="34" charset="0"/>
                <a:cs typeface="Calibri" panose="020F0502020204030204" pitchFamily="34" charset="0"/>
              </a:rPr>
              <a:t>個人を</a:t>
            </a:r>
            <a:r>
              <a:rPr lang="ja-JP" altLang="en-US" sz="1400">
                <a:solidFill>
                  <a:prstClr val="black"/>
                </a:solidFill>
                <a:latin typeface="Calibri" panose="020F0502020204030204" pitchFamily="34" charset="0"/>
                <a:cs typeface="Calibri" panose="020F0502020204030204" pitchFamily="34" charset="0"/>
              </a:rPr>
              <a:t>事実上、従属的</a:t>
            </a:r>
            <a:r>
              <a:rPr lang="ja-JP" altLang="en-US" sz="1400" dirty="0">
                <a:solidFill>
                  <a:prstClr val="black"/>
                </a:solidFill>
                <a:latin typeface="Calibri" panose="020F0502020204030204" pitchFamily="34" charset="0"/>
                <a:cs typeface="Calibri" panose="020F0502020204030204" pitchFamily="34" charset="0"/>
              </a:rPr>
              <a:t>又は不利な立場に置くこと</a:t>
            </a:r>
          </a:p>
        </p:txBody>
      </p:sp>
      <p:sp>
        <p:nvSpPr>
          <p:cNvPr id="14" name="正方形/長方形 13">
            <a:extLst>
              <a:ext uri="{FF2B5EF4-FFF2-40B4-BE49-F238E27FC236}">
                <a16:creationId xmlns:a16="http://schemas.microsoft.com/office/drawing/2014/main" id="{7440DD2F-4CF5-6047-B6A0-A633F1904B61}"/>
              </a:ext>
            </a:extLst>
          </p:cNvPr>
          <p:cNvSpPr/>
          <p:nvPr/>
        </p:nvSpPr>
        <p:spPr bwMode="gray">
          <a:xfrm>
            <a:off x="739981" y="2728859"/>
            <a:ext cx="3798158" cy="456259"/>
          </a:xfrm>
          <a:prstGeom prst="rect">
            <a:avLst/>
          </a:prstGeom>
          <a:solidFill>
            <a:schemeClr val="bg1"/>
          </a:solidFill>
          <a:ln w="19050" algn="ctr">
            <a:noFill/>
            <a:miter lim="800000"/>
            <a:headEnd/>
            <a:tailEnd/>
          </a:ln>
        </p:spPr>
        <p:txBody>
          <a:bodyPr wrap="square" lIns="36000" tIns="36000" rIns="36000" bIns="36000" rtlCol="0" anchor="t"/>
          <a:lstStyle/>
          <a:p>
            <a:pPr marL="274638" lvl="1" indent="-176213">
              <a:buFont typeface="Arial" panose="020B0604020202020204" pitchFamily="34" charset="0"/>
              <a:buChar char="•"/>
            </a:pPr>
            <a:r>
              <a:rPr lang="ja-JP" altLang="en-US" sz="1400"/>
              <a:t>採用の基準を満たす人の中から、性別や年齢、国籍などを基準として採用する</a:t>
            </a:r>
            <a:endParaRPr lang="ja-JP" altLang="ja-JP" sz="1400" dirty="0"/>
          </a:p>
        </p:txBody>
      </p:sp>
      <p:sp>
        <p:nvSpPr>
          <p:cNvPr id="20" name="正方形/長方形 19">
            <a:extLst>
              <a:ext uri="{FF2B5EF4-FFF2-40B4-BE49-F238E27FC236}">
                <a16:creationId xmlns:a16="http://schemas.microsoft.com/office/drawing/2014/main" id="{2344A81B-D0B9-894C-B822-BCB460177FD4}"/>
              </a:ext>
            </a:extLst>
          </p:cNvPr>
          <p:cNvSpPr/>
          <p:nvPr/>
        </p:nvSpPr>
        <p:spPr bwMode="gray">
          <a:xfrm>
            <a:off x="5011437" y="1657237"/>
            <a:ext cx="4589164" cy="978948"/>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ジェンダーに基づき、</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就職機会や賃金、労働環境などの待遇において</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差別又は不当な扱いを受けること</a:t>
            </a:r>
          </a:p>
        </p:txBody>
      </p:sp>
      <p:sp>
        <p:nvSpPr>
          <p:cNvPr id="24" name="正方形/長方形 23">
            <a:extLst>
              <a:ext uri="{FF2B5EF4-FFF2-40B4-BE49-F238E27FC236}">
                <a16:creationId xmlns:a16="http://schemas.microsoft.com/office/drawing/2014/main" id="{2C513A04-3437-7747-97DB-22C60F38ACF4}"/>
              </a:ext>
            </a:extLst>
          </p:cNvPr>
          <p:cNvSpPr/>
          <p:nvPr/>
        </p:nvSpPr>
        <p:spPr bwMode="gray">
          <a:xfrm>
            <a:off x="279116" y="4454540"/>
            <a:ext cx="4468199" cy="778917"/>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外部から干渉されることなく意見を持ち、求め、</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受け取り、伝える権利を妨げること</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9" name="正方形/長方形 28">
            <a:extLst>
              <a:ext uri="{FF2B5EF4-FFF2-40B4-BE49-F238E27FC236}">
                <a16:creationId xmlns:a16="http://schemas.microsoft.com/office/drawing/2014/main" id="{267D5479-5544-9F43-834F-10834394C583}"/>
              </a:ext>
            </a:extLst>
          </p:cNvPr>
          <p:cNvSpPr/>
          <p:nvPr/>
        </p:nvSpPr>
        <p:spPr bwMode="gray">
          <a:xfrm>
            <a:off x="5008065" y="4443618"/>
            <a:ext cx="4549302" cy="789839"/>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企業活動により、</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u="sng" dirty="0">
                <a:solidFill>
                  <a:prstClr val="black"/>
                </a:solidFill>
                <a:latin typeface="Calibri" panose="020F0502020204030204" pitchFamily="34" charset="0"/>
                <a:cs typeface="Calibri" panose="020F0502020204030204" pitchFamily="34" charset="0"/>
              </a:rPr>
              <a:t>先住民族や地域</a:t>
            </a:r>
            <a:r>
              <a:rPr lang="ja-JP" altLang="en-US" sz="1400" u="sng">
                <a:solidFill>
                  <a:prstClr val="black"/>
                </a:solidFill>
                <a:latin typeface="Calibri" panose="020F0502020204030204" pitchFamily="34" charset="0"/>
                <a:cs typeface="Calibri" panose="020F0502020204030204" pitchFamily="34" charset="0"/>
              </a:rPr>
              <a:t>住民</a:t>
            </a:r>
            <a:r>
              <a:rPr lang="ja-JP" altLang="en-US" sz="1400">
                <a:solidFill>
                  <a:prstClr val="black"/>
                </a:solidFill>
                <a:latin typeface="Calibri" panose="020F0502020204030204" pitchFamily="34" charset="0"/>
                <a:cs typeface="Calibri" panose="020F0502020204030204" pitchFamily="34" charset="0"/>
              </a:rPr>
              <a:t>のあらゆる</a:t>
            </a:r>
            <a:r>
              <a:rPr lang="ja-JP" altLang="en-US" sz="1400" dirty="0">
                <a:solidFill>
                  <a:prstClr val="black"/>
                </a:solidFill>
                <a:latin typeface="Calibri" panose="020F0502020204030204" pitchFamily="34" charset="0"/>
                <a:cs typeface="Calibri" panose="020F0502020204030204" pitchFamily="34" charset="0"/>
              </a:rPr>
              <a:t>人権を侵害すること</a:t>
            </a:r>
          </a:p>
        </p:txBody>
      </p:sp>
      <p:sp>
        <p:nvSpPr>
          <p:cNvPr id="26" name="角丸四角形 25">
            <a:extLst>
              <a:ext uri="{FF2B5EF4-FFF2-40B4-BE49-F238E27FC236}">
                <a16:creationId xmlns:a16="http://schemas.microsoft.com/office/drawing/2014/main" id="{7ABE173F-B58D-1048-8F4A-549748BE9DD8}"/>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a:solidFill>
                  <a:schemeClr val="bg1"/>
                </a:solidFill>
                <a:latin typeface="+mn-ea"/>
                <a:cs typeface="Calibri" panose="020F0502020204030204" pitchFamily="34" charset="0"/>
              </a:rPr>
              <a:t> 企業の人権尊重責任</a:t>
            </a:r>
          </a:p>
        </p:txBody>
      </p:sp>
      <p:sp>
        <p:nvSpPr>
          <p:cNvPr id="33" name="タイトル 7">
            <a:extLst>
              <a:ext uri="{FF2B5EF4-FFF2-40B4-BE49-F238E27FC236}">
                <a16:creationId xmlns:a16="http://schemas.microsoft.com/office/drawing/2014/main" id="{FE63D09A-D54D-2D45-B85E-B2833C14E141}"/>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a:latin typeface="Calibri" panose="020F0502020204030204" pitchFamily="34" charset="0"/>
              </a:rPr>
              <a:t>企業が尊重すべき主要な人権と人権に関するリスクの詳細（</a:t>
            </a:r>
            <a:r>
              <a:rPr lang="en-US" altLang="ja-JP" b="0" dirty="0">
                <a:latin typeface="Calibri" panose="020F0502020204030204" pitchFamily="34" charset="0"/>
              </a:rPr>
              <a:t>5/7</a:t>
            </a:r>
            <a:r>
              <a:rPr lang="ja-JP" altLang="en-US" b="0">
                <a:latin typeface="Calibri" panose="020F0502020204030204" pitchFamily="34" charset="0"/>
              </a:rPr>
              <a:t>）</a:t>
            </a:r>
            <a:endParaRPr lang="ja-JP" altLang="en-US" b="0" dirty="0">
              <a:latin typeface="Calibri" panose="020F0502020204030204" pitchFamily="34" charset="0"/>
            </a:endParaRPr>
          </a:p>
        </p:txBody>
      </p:sp>
      <p:cxnSp>
        <p:nvCxnSpPr>
          <p:cNvPr id="34" name="直線コネクタ 33">
            <a:extLst>
              <a:ext uri="{FF2B5EF4-FFF2-40B4-BE49-F238E27FC236}">
                <a16:creationId xmlns:a16="http://schemas.microsoft.com/office/drawing/2014/main" id="{274E7DEB-530E-0141-9547-144CBAFADB5A}"/>
              </a:ext>
            </a:extLst>
          </p:cNvPr>
          <p:cNvCxnSpPr>
            <a:cxnSpLocks/>
          </p:cNvCxnSpPr>
          <p:nvPr/>
        </p:nvCxnSpPr>
        <p:spPr>
          <a:xfrm>
            <a:off x="129396" y="670704"/>
            <a:ext cx="734785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7DC13A81-EEF4-3D43-BB28-5757E022BD12}"/>
              </a:ext>
            </a:extLst>
          </p:cNvPr>
          <p:cNvSpPr/>
          <p:nvPr/>
        </p:nvSpPr>
        <p:spPr bwMode="gray">
          <a:xfrm>
            <a:off x="1478479" y="1088507"/>
            <a:ext cx="3413949"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差別</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40" name="正方形/長方形 39">
            <a:extLst>
              <a:ext uri="{FF2B5EF4-FFF2-40B4-BE49-F238E27FC236}">
                <a16:creationId xmlns:a16="http://schemas.microsoft.com/office/drawing/2014/main" id="{105CE038-5EBA-3243-8AF4-9B39B88302E4}"/>
              </a:ext>
            </a:extLst>
          </p:cNvPr>
          <p:cNvSpPr/>
          <p:nvPr/>
        </p:nvSpPr>
        <p:spPr bwMode="gray">
          <a:xfrm>
            <a:off x="6118039" y="1051268"/>
            <a:ext cx="3413949"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ジェンダー（性的マイノリティを含む）</a:t>
            </a:r>
            <a:endParaRPr kumimoji="1" lang="en-US" altLang="ja-JP" sz="1600" dirty="0">
              <a:latin typeface="MS PGothic" panose="020B0600070205080204" pitchFamily="34" charset="-128"/>
              <a:ea typeface="MS PGothic" panose="020B0600070205080204" pitchFamily="34" charset="-128"/>
              <a:cs typeface="Calibri" panose="020F0502020204030204" pitchFamily="34" charset="0"/>
            </a:endParaRPr>
          </a:p>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に関する人権問題</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45" name="正方形/長方形 44">
            <a:extLst>
              <a:ext uri="{FF2B5EF4-FFF2-40B4-BE49-F238E27FC236}">
                <a16:creationId xmlns:a16="http://schemas.microsoft.com/office/drawing/2014/main" id="{F87260AD-9A98-B34E-9A99-C1E5A5E03722}"/>
              </a:ext>
            </a:extLst>
          </p:cNvPr>
          <p:cNvSpPr/>
          <p:nvPr/>
        </p:nvSpPr>
        <p:spPr bwMode="gray">
          <a:xfrm>
            <a:off x="1506579" y="3797993"/>
            <a:ext cx="3413949"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表現の自由</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46" name="正方形/長方形 45">
            <a:extLst>
              <a:ext uri="{FF2B5EF4-FFF2-40B4-BE49-F238E27FC236}">
                <a16:creationId xmlns:a16="http://schemas.microsoft.com/office/drawing/2014/main" id="{2349F2B0-3735-7447-9AA3-DF53DF891663}"/>
              </a:ext>
            </a:extLst>
          </p:cNvPr>
          <p:cNvSpPr/>
          <p:nvPr/>
        </p:nvSpPr>
        <p:spPr bwMode="gray">
          <a:xfrm>
            <a:off x="6118038" y="3824837"/>
            <a:ext cx="3413949" cy="468000"/>
          </a:xfrm>
          <a:prstGeom prst="rect">
            <a:avLst/>
          </a:prstGeom>
          <a:noFill/>
          <a:ln w="12700" algn="ctr">
            <a:noFill/>
            <a:miter lim="800000"/>
            <a:headEnd/>
            <a:tailEnd/>
          </a:ln>
        </p:spPr>
        <p:txBody>
          <a:bodyPr wrap="square" lIns="36000" tIns="36000" rIns="36000" bIns="36000" rtlCol="0" anchor="ctr"/>
          <a:lstStyle/>
          <a:p>
            <a:r>
              <a:rPr kumimoji="1" lang="ja-JP" altLang="en-US" sz="1600">
                <a:latin typeface="MS PGothic" panose="020B0600070205080204" pitchFamily="34" charset="-128"/>
                <a:ea typeface="MS PGothic" panose="020B0600070205080204" pitchFamily="34" charset="-128"/>
                <a:cs typeface="Calibri" panose="020F0502020204030204" pitchFamily="34" charset="0"/>
              </a:rPr>
              <a:t>先住民族・地域住民の権利</a:t>
            </a:r>
            <a:endParaRPr kumimoji="1" lang="ja-JP" altLang="en-US" sz="1600" dirty="0">
              <a:latin typeface="MS PGothic" panose="020B0600070205080204" pitchFamily="34" charset="-128"/>
              <a:ea typeface="MS PGothic" panose="020B0600070205080204" pitchFamily="34" charset="-128"/>
              <a:cs typeface="Calibri" panose="020F0502020204030204" pitchFamily="34" charset="0"/>
            </a:endParaRPr>
          </a:p>
        </p:txBody>
      </p:sp>
      <p:sp>
        <p:nvSpPr>
          <p:cNvPr id="28" name="楕円 204">
            <a:extLst>
              <a:ext uri="{FF2B5EF4-FFF2-40B4-BE49-F238E27FC236}">
                <a16:creationId xmlns:a16="http://schemas.microsoft.com/office/drawing/2014/main" id="{32851C4B-0021-4246-9C22-234F6ADB5F82}"/>
              </a:ext>
            </a:extLst>
          </p:cNvPr>
          <p:cNvSpPr>
            <a:spLocks noChangeAspect="1"/>
          </p:cNvSpPr>
          <p:nvPr/>
        </p:nvSpPr>
        <p:spPr bwMode="gray">
          <a:xfrm>
            <a:off x="337570" y="2705349"/>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30" name="テキスト ボックス 29">
            <a:extLst>
              <a:ext uri="{FF2B5EF4-FFF2-40B4-BE49-F238E27FC236}">
                <a16:creationId xmlns:a16="http://schemas.microsoft.com/office/drawing/2014/main" id="{0289D818-076F-1342-A790-8C7F765C4867}"/>
              </a:ext>
            </a:extLst>
          </p:cNvPr>
          <p:cNvSpPr txBox="1"/>
          <p:nvPr/>
        </p:nvSpPr>
        <p:spPr>
          <a:xfrm>
            <a:off x="9137658" y="2352501"/>
            <a:ext cx="462943"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baseline="0">
                <a:latin typeface="+mn-lt"/>
              </a:rPr>
              <a:t>など</a:t>
            </a:r>
            <a:endParaRPr kumimoji="1" lang="ja-JP" altLang="en-US" sz="1200" baseline="0" dirty="0">
              <a:latin typeface="+mn-lt"/>
            </a:endParaRPr>
          </a:p>
        </p:txBody>
      </p:sp>
      <p:sp>
        <p:nvSpPr>
          <p:cNvPr id="47" name="楕円 204">
            <a:extLst>
              <a:ext uri="{FF2B5EF4-FFF2-40B4-BE49-F238E27FC236}">
                <a16:creationId xmlns:a16="http://schemas.microsoft.com/office/drawing/2014/main" id="{992C9009-07EA-574D-B6C7-1C7D0679A17E}"/>
              </a:ext>
            </a:extLst>
          </p:cNvPr>
          <p:cNvSpPr>
            <a:spLocks noChangeAspect="1"/>
          </p:cNvSpPr>
          <p:nvPr/>
        </p:nvSpPr>
        <p:spPr bwMode="gray">
          <a:xfrm>
            <a:off x="293026" y="5334959"/>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8" name="楕円 204">
            <a:extLst>
              <a:ext uri="{FF2B5EF4-FFF2-40B4-BE49-F238E27FC236}">
                <a16:creationId xmlns:a16="http://schemas.microsoft.com/office/drawing/2014/main" id="{30C6C769-9BCF-3544-971B-84F7815097E3}"/>
              </a:ext>
            </a:extLst>
          </p:cNvPr>
          <p:cNvSpPr>
            <a:spLocks noChangeAspect="1"/>
          </p:cNvSpPr>
          <p:nvPr/>
        </p:nvSpPr>
        <p:spPr bwMode="gray">
          <a:xfrm>
            <a:off x="5008065" y="5374045"/>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9" name="楕円 204">
            <a:extLst>
              <a:ext uri="{FF2B5EF4-FFF2-40B4-BE49-F238E27FC236}">
                <a16:creationId xmlns:a16="http://schemas.microsoft.com/office/drawing/2014/main" id="{777853C4-5CCB-924F-AE47-73F289750251}"/>
              </a:ext>
            </a:extLst>
          </p:cNvPr>
          <p:cNvSpPr>
            <a:spLocks noChangeAspect="1"/>
          </p:cNvSpPr>
          <p:nvPr/>
        </p:nvSpPr>
        <p:spPr bwMode="gray">
          <a:xfrm>
            <a:off x="5050790" y="2714117"/>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pic>
        <p:nvPicPr>
          <p:cNvPr id="50" name="図 49">
            <a:extLst>
              <a:ext uri="{FF2B5EF4-FFF2-40B4-BE49-F238E27FC236}">
                <a16:creationId xmlns:a16="http://schemas.microsoft.com/office/drawing/2014/main" id="{961CDD64-5DB6-4624-ABEB-666F7A4E631C}"/>
              </a:ext>
            </a:extLst>
          </p:cNvPr>
          <p:cNvPicPr>
            <a:picLocks noChangeAspect="1"/>
          </p:cNvPicPr>
          <p:nvPr/>
        </p:nvPicPr>
        <p:blipFill>
          <a:blip r:embed="rId2"/>
          <a:stretch>
            <a:fillRect/>
          </a:stretch>
        </p:blipFill>
        <p:spPr>
          <a:xfrm>
            <a:off x="293026" y="1017303"/>
            <a:ext cx="838317" cy="528957"/>
          </a:xfrm>
          <a:prstGeom prst="rect">
            <a:avLst/>
          </a:prstGeom>
        </p:spPr>
      </p:pic>
      <p:pic>
        <p:nvPicPr>
          <p:cNvPr id="51" name="図 50">
            <a:extLst>
              <a:ext uri="{FF2B5EF4-FFF2-40B4-BE49-F238E27FC236}">
                <a16:creationId xmlns:a16="http://schemas.microsoft.com/office/drawing/2014/main" id="{91306AFC-3F33-4119-9720-125F574475E2}"/>
              </a:ext>
            </a:extLst>
          </p:cNvPr>
          <p:cNvPicPr>
            <a:picLocks noChangeAspect="1"/>
          </p:cNvPicPr>
          <p:nvPr/>
        </p:nvPicPr>
        <p:blipFill>
          <a:blip r:embed="rId3"/>
          <a:stretch>
            <a:fillRect/>
          </a:stretch>
        </p:blipFill>
        <p:spPr>
          <a:xfrm>
            <a:off x="5008065" y="1017303"/>
            <a:ext cx="838317" cy="528957"/>
          </a:xfrm>
          <a:prstGeom prst="rect">
            <a:avLst/>
          </a:prstGeom>
        </p:spPr>
      </p:pic>
      <p:pic>
        <p:nvPicPr>
          <p:cNvPr id="52" name="図 51">
            <a:extLst>
              <a:ext uri="{FF2B5EF4-FFF2-40B4-BE49-F238E27FC236}">
                <a16:creationId xmlns:a16="http://schemas.microsoft.com/office/drawing/2014/main" id="{E812E4CA-4622-4F1F-9B64-D1BCDD5B1B7A}"/>
              </a:ext>
            </a:extLst>
          </p:cNvPr>
          <p:cNvPicPr>
            <a:picLocks noChangeAspect="1"/>
          </p:cNvPicPr>
          <p:nvPr/>
        </p:nvPicPr>
        <p:blipFill>
          <a:blip r:embed="rId4"/>
          <a:stretch>
            <a:fillRect/>
          </a:stretch>
        </p:blipFill>
        <p:spPr>
          <a:xfrm>
            <a:off x="279116" y="3841609"/>
            <a:ext cx="838317" cy="518658"/>
          </a:xfrm>
          <a:prstGeom prst="rect">
            <a:avLst/>
          </a:prstGeom>
        </p:spPr>
      </p:pic>
      <p:pic>
        <p:nvPicPr>
          <p:cNvPr id="53" name="図 52">
            <a:extLst>
              <a:ext uri="{FF2B5EF4-FFF2-40B4-BE49-F238E27FC236}">
                <a16:creationId xmlns:a16="http://schemas.microsoft.com/office/drawing/2014/main" id="{24E652DB-ECFC-401A-9A30-77962868DBCA}"/>
              </a:ext>
            </a:extLst>
          </p:cNvPr>
          <p:cNvPicPr>
            <a:picLocks noChangeAspect="1"/>
          </p:cNvPicPr>
          <p:nvPr/>
        </p:nvPicPr>
        <p:blipFill>
          <a:blip r:embed="rId5"/>
          <a:stretch>
            <a:fillRect/>
          </a:stretch>
        </p:blipFill>
        <p:spPr>
          <a:xfrm>
            <a:off x="5008065" y="3841610"/>
            <a:ext cx="847843" cy="518657"/>
          </a:xfrm>
          <a:prstGeom prst="rect">
            <a:avLst/>
          </a:prstGeom>
        </p:spPr>
      </p:pic>
    </p:spTree>
    <p:extLst>
      <p:ext uri="{BB962C8B-B14F-4D97-AF65-F5344CB8AC3E}">
        <p14:creationId xmlns:p14="http://schemas.microsoft.com/office/powerpoint/2010/main" val="3264483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4706D9AD-DD66-064D-8C37-82D77D4AE4CF}"/>
              </a:ext>
            </a:extLst>
          </p:cNvPr>
          <p:cNvSpPr/>
          <p:nvPr/>
        </p:nvSpPr>
        <p:spPr bwMode="gray">
          <a:xfrm>
            <a:off x="797839" y="2585621"/>
            <a:ext cx="3972966" cy="593591"/>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産業事故により、人命の危険とともに環境破壊を生じさせる</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3" name="スライド番号プレースホルダー 2">
            <a:extLst>
              <a:ext uri="{FF2B5EF4-FFF2-40B4-BE49-F238E27FC236}">
                <a16:creationId xmlns:a16="http://schemas.microsoft.com/office/drawing/2014/main" id="{E706D5CE-3698-154B-B37D-1B3B897ED288}"/>
              </a:ext>
            </a:extLst>
          </p:cNvPr>
          <p:cNvSpPr>
            <a:spLocks noGrp="1"/>
          </p:cNvSpPr>
          <p:nvPr>
            <p:ph type="sldNum" sz="quarter" idx="11"/>
          </p:nvPr>
        </p:nvSpPr>
        <p:spPr/>
        <p:txBody>
          <a:bodyPr/>
          <a:lstStyle/>
          <a:p>
            <a:fld id="{AA5FCFE5-FE56-4EF1-80A8-07776887C2A1}" type="slidenum">
              <a:rPr lang="ja-JP" altLang="en-US" smtClean="0"/>
              <a:pPr/>
              <a:t>16</a:t>
            </a:fld>
            <a:endParaRPr lang="ja-JP" altLang="en-US" dirty="0"/>
          </a:p>
        </p:txBody>
      </p:sp>
      <p:sp>
        <p:nvSpPr>
          <p:cNvPr id="13" name="正方形/長方形 12">
            <a:extLst>
              <a:ext uri="{FF2B5EF4-FFF2-40B4-BE49-F238E27FC236}">
                <a16:creationId xmlns:a16="http://schemas.microsoft.com/office/drawing/2014/main" id="{3E4B77F6-22BE-9F46-BC5B-B5E464761FBA}"/>
              </a:ext>
            </a:extLst>
          </p:cNvPr>
          <p:cNvSpPr/>
          <p:nvPr/>
        </p:nvSpPr>
        <p:spPr bwMode="gray">
          <a:xfrm>
            <a:off x="439331" y="1744386"/>
            <a:ext cx="4334268" cy="798792"/>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事業活動において環境を破壊し、地域住民の</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「良い環境を享受し健康で快適な環境の保全を</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求める権利」を奪うこと</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16" name="正方形/長方形 15">
            <a:extLst>
              <a:ext uri="{FF2B5EF4-FFF2-40B4-BE49-F238E27FC236}">
                <a16:creationId xmlns:a16="http://schemas.microsoft.com/office/drawing/2014/main" id="{3C90E43E-7E2E-0F41-99B1-58C8F419244D}"/>
              </a:ext>
            </a:extLst>
          </p:cNvPr>
          <p:cNvSpPr/>
          <p:nvPr/>
        </p:nvSpPr>
        <p:spPr bwMode="gray">
          <a:xfrm>
            <a:off x="5176865" y="1730700"/>
            <a:ext cx="4357688" cy="798792"/>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個人や企業等に属する</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u="sng" dirty="0">
                <a:solidFill>
                  <a:prstClr val="black"/>
                </a:solidFill>
                <a:latin typeface="Calibri" panose="020F0502020204030204" pitchFamily="34" charset="0"/>
                <a:cs typeface="Calibri" panose="020F0502020204030204" pitchFamily="34" charset="0"/>
              </a:rPr>
              <a:t>知的財産権（著作権や特許権</a:t>
            </a:r>
            <a:r>
              <a:rPr lang="ja-JP" altLang="en-US" sz="1400" u="sng">
                <a:solidFill>
                  <a:prstClr val="black"/>
                </a:solidFill>
                <a:latin typeface="Calibri" panose="020F0502020204030204" pitchFamily="34" charset="0"/>
                <a:cs typeface="Calibri" panose="020F0502020204030204" pitchFamily="34" charset="0"/>
              </a:rPr>
              <a:t>等）</a:t>
            </a:r>
            <a:r>
              <a:rPr lang="ja-JP" altLang="en-US" sz="1400">
                <a:solidFill>
                  <a:prstClr val="black"/>
                </a:solidFill>
                <a:latin typeface="Calibri" panose="020F0502020204030204" pitchFamily="34" charset="0"/>
                <a:cs typeface="Calibri" panose="020F0502020204030204" pitchFamily="34" charset="0"/>
              </a:rPr>
              <a:t>を</a:t>
            </a:r>
            <a:r>
              <a:rPr lang="ja-JP" altLang="en-US" sz="1400" dirty="0">
                <a:solidFill>
                  <a:prstClr val="black"/>
                </a:solidFill>
                <a:latin typeface="Calibri" panose="020F0502020204030204" pitchFamily="34" charset="0"/>
                <a:cs typeface="Calibri" panose="020F0502020204030204" pitchFamily="34" charset="0"/>
              </a:rPr>
              <a:t>侵害すること</a:t>
            </a:r>
          </a:p>
        </p:txBody>
      </p:sp>
      <p:sp>
        <p:nvSpPr>
          <p:cNvPr id="17" name="テキスト ボックス 16">
            <a:extLst>
              <a:ext uri="{FF2B5EF4-FFF2-40B4-BE49-F238E27FC236}">
                <a16:creationId xmlns:a16="http://schemas.microsoft.com/office/drawing/2014/main" id="{7593965B-F4C4-9E4A-948E-D72642A9E65C}"/>
              </a:ext>
            </a:extLst>
          </p:cNvPr>
          <p:cNvSpPr txBox="1"/>
          <p:nvPr/>
        </p:nvSpPr>
        <p:spPr>
          <a:xfrm>
            <a:off x="6233477" y="1176775"/>
            <a:ext cx="1098625" cy="318924"/>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600">
                <a:latin typeface="Calibri" panose="020F0502020204030204" pitchFamily="34" charset="0"/>
                <a:cs typeface="Calibri" panose="020F0502020204030204" pitchFamily="34" charset="0"/>
              </a:rPr>
              <a:t>知的財産権</a:t>
            </a:r>
            <a:endParaRPr kumimoji="1" lang="ja-JP" altLang="en-US" sz="1600" dirty="0">
              <a:latin typeface="Calibri" panose="020F0502020204030204" pitchFamily="34" charset="0"/>
              <a:cs typeface="Calibri" panose="020F0502020204030204" pitchFamily="34" charset="0"/>
            </a:endParaRPr>
          </a:p>
        </p:txBody>
      </p:sp>
      <p:sp>
        <p:nvSpPr>
          <p:cNvPr id="18" name="テキスト ボックス 17">
            <a:extLst>
              <a:ext uri="{FF2B5EF4-FFF2-40B4-BE49-F238E27FC236}">
                <a16:creationId xmlns:a16="http://schemas.microsoft.com/office/drawing/2014/main" id="{E96BF2A6-AA5C-724B-8C15-16B6BDCBABA3}"/>
              </a:ext>
            </a:extLst>
          </p:cNvPr>
          <p:cNvSpPr txBox="1"/>
          <p:nvPr/>
        </p:nvSpPr>
        <p:spPr>
          <a:xfrm>
            <a:off x="1547381" y="1180938"/>
            <a:ext cx="3001390" cy="318924"/>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600">
                <a:latin typeface="Calibri" panose="020F0502020204030204" pitchFamily="34" charset="0"/>
                <a:cs typeface="Calibri" panose="020F0502020204030204" pitchFamily="34" charset="0"/>
              </a:rPr>
              <a:t>環境・気候変動に関する人権問題</a:t>
            </a:r>
            <a:endParaRPr kumimoji="1" lang="ja-JP" altLang="en-US" sz="1600" dirty="0">
              <a:latin typeface="Calibri" panose="020F0502020204030204" pitchFamily="34" charset="0"/>
              <a:cs typeface="Calibri" panose="020F0502020204030204" pitchFamily="34" charset="0"/>
            </a:endParaRPr>
          </a:p>
        </p:txBody>
      </p:sp>
      <p:sp>
        <p:nvSpPr>
          <p:cNvPr id="22" name="テキスト ボックス 21">
            <a:extLst>
              <a:ext uri="{FF2B5EF4-FFF2-40B4-BE49-F238E27FC236}">
                <a16:creationId xmlns:a16="http://schemas.microsoft.com/office/drawing/2014/main" id="{C3283BF7-0587-F84A-99AB-68D09D08AD18}"/>
              </a:ext>
            </a:extLst>
          </p:cNvPr>
          <p:cNvSpPr txBox="1"/>
          <p:nvPr/>
        </p:nvSpPr>
        <p:spPr>
          <a:xfrm>
            <a:off x="1634166" y="3687563"/>
            <a:ext cx="996033" cy="318924"/>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600" dirty="0">
                <a:latin typeface="Calibri" panose="020F0502020204030204" pitchFamily="34" charset="0"/>
                <a:cs typeface="Calibri" panose="020F0502020204030204" pitchFamily="34" charset="0"/>
              </a:rPr>
              <a:t>賄賂・腐敗</a:t>
            </a:r>
          </a:p>
        </p:txBody>
      </p:sp>
      <p:sp>
        <p:nvSpPr>
          <p:cNvPr id="23" name="正方形/長方形 22">
            <a:extLst>
              <a:ext uri="{FF2B5EF4-FFF2-40B4-BE49-F238E27FC236}">
                <a16:creationId xmlns:a16="http://schemas.microsoft.com/office/drawing/2014/main" id="{1BBCCD02-3979-174A-907B-1C10759C22BD}"/>
              </a:ext>
            </a:extLst>
          </p:cNvPr>
          <p:cNvSpPr/>
          <p:nvPr/>
        </p:nvSpPr>
        <p:spPr bwMode="gray">
          <a:xfrm>
            <a:off x="417000" y="4252576"/>
            <a:ext cx="4334267" cy="1233756"/>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事業を行う中で、不正、違法、又は背任に</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あたる行為を引き出す誘因として、</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u="sng" dirty="0">
                <a:solidFill>
                  <a:prstClr val="black"/>
                </a:solidFill>
                <a:latin typeface="Calibri" panose="020F0502020204030204" pitchFamily="34" charset="0"/>
                <a:cs typeface="Calibri" panose="020F0502020204030204" pitchFamily="34" charset="0"/>
              </a:rPr>
              <a:t>贈与その他の利益を供与又は受領すること、</a:t>
            </a:r>
            <a:endParaRPr lang="en-US" altLang="ja-JP" sz="1400" u="sng"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u="sng" dirty="0">
                <a:solidFill>
                  <a:prstClr val="black"/>
                </a:solidFill>
                <a:latin typeface="Calibri" panose="020F0502020204030204" pitchFamily="34" charset="0"/>
                <a:cs typeface="Calibri" panose="020F0502020204030204" pitchFamily="34" charset="0"/>
              </a:rPr>
              <a:t>又は</a:t>
            </a:r>
            <a:endParaRPr lang="en-US" altLang="ja-JP" sz="1400" u="sng"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u="sng" dirty="0">
                <a:solidFill>
                  <a:prstClr val="black"/>
                </a:solidFill>
                <a:latin typeface="Calibri" panose="020F0502020204030204" pitchFamily="34" charset="0"/>
                <a:cs typeface="Calibri" panose="020F0502020204030204" pitchFamily="34" charset="0"/>
              </a:rPr>
              <a:t>受託した権力を個人の利益のために用いること</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4" name="正方形/長方形 23">
            <a:extLst>
              <a:ext uri="{FF2B5EF4-FFF2-40B4-BE49-F238E27FC236}">
                <a16:creationId xmlns:a16="http://schemas.microsoft.com/office/drawing/2014/main" id="{A45354E7-B72E-D242-8584-0F663207A5CB}"/>
              </a:ext>
            </a:extLst>
          </p:cNvPr>
          <p:cNvSpPr/>
          <p:nvPr/>
        </p:nvSpPr>
        <p:spPr bwMode="gray">
          <a:xfrm>
            <a:off x="818111" y="5555078"/>
            <a:ext cx="4015888" cy="790875"/>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環境</a:t>
            </a:r>
            <a:r>
              <a:rPr lang="ja-JP" altLang="en-US" sz="1400" dirty="0">
                <a:solidFill>
                  <a:prstClr val="black"/>
                </a:solidFill>
                <a:latin typeface="Calibri" panose="020F0502020204030204" pitchFamily="34" charset="0"/>
                <a:cs typeface="Calibri" panose="020F0502020204030204" pitchFamily="34" charset="0"/>
              </a:rPr>
              <a:t>基準を満たしていないプラントに関する許認可の獲得を目的として検査機関の職員に対して金銭を</a:t>
            </a:r>
            <a:r>
              <a:rPr lang="ja-JP" altLang="en-US" sz="1400">
                <a:solidFill>
                  <a:prstClr val="black"/>
                </a:solidFill>
                <a:latin typeface="Calibri" panose="020F0502020204030204" pitchFamily="34" charset="0"/>
                <a:cs typeface="Calibri" panose="020F0502020204030204" pitchFamily="34" charset="0"/>
              </a:rPr>
              <a:t>提供する</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19" name="正方形/長方形 18">
            <a:extLst>
              <a:ext uri="{FF2B5EF4-FFF2-40B4-BE49-F238E27FC236}">
                <a16:creationId xmlns:a16="http://schemas.microsoft.com/office/drawing/2014/main" id="{F07E981B-731F-A348-B5A9-338D4936979B}"/>
              </a:ext>
            </a:extLst>
          </p:cNvPr>
          <p:cNvSpPr/>
          <p:nvPr/>
        </p:nvSpPr>
        <p:spPr bwMode="gray">
          <a:xfrm>
            <a:off x="5509916" y="2601915"/>
            <a:ext cx="4038100" cy="533009"/>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個人</a:t>
            </a:r>
            <a:r>
              <a:rPr lang="ja-JP" altLang="en-US" sz="1400" dirty="0">
                <a:solidFill>
                  <a:prstClr val="black"/>
                </a:solidFill>
                <a:latin typeface="Calibri" panose="020F0502020204030204" pitchFamily="34" charset="0"/>
                <a:cs typeface="Calibri" panose="020F0502020204030204" pitchFamily="34" charset="0"/>
              </a:rPr>
              <a:t>がインターネットに公開しているデザインを企業が公開資料に無許可で</a:t>
            </a:r>
            <a:r>
              <a:rPr lang="ja-JP" altLang="en-US" sz="1400">
                <a:solidFill>
                  <a:prstClr val="black"/>
                </a:solidFill>
                <a:latin typeface="Calibri" panose="020F0502020204030204" pitchFamily="34" charset="0"/>
                <a:cs typeface="Calibri" panose="020F0502020204030204" pitchFamily="34" charset="0"/>
              </a:rPr>
              <a:t>使用する</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7" name="テキスト ボックス 26">
            <a:extLst>
              <a:ext uri="{FF2B5EF4-FFF2-40B4-BE49-F238E27FC236}">
                <a16:creationId xmlns:a16="http://schemas.microsoft.com/office/drawing/2014/main" id="{8DEC61F4-6F20-474C-B991-7E2A159EDFB7}"/>
              </a:ext>
            </a:extLst>
          </p:cNvPr>
          <p:cNvSpPr txBox="1"/>
          <p:nvPr/>
        </p:nvSpPr>
        <p:spPr>
          <a:xfrm>
            <a:off x="6253424" y="3638359"/>
            <a:ext cx="2981107" cy="318924"/>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600" baseline="0">
                <a:latin typeface="Calibri" panose="020F0502020204030204" pitchFamily="34" charset="0"/>
                <a:cs typeface="Calibri" panose="020F0502020204030204" pitchFamily="34" charset="0"/>
              </a:rPr>
              <a:t>サプライチェーン上の人権問題</a:t>
            </a:r>
            <a:endParaRPr kumimoji="1" lang="ja-JP" altLang="en-US" sz="1600" baseline="0" dirty="0">
              <a:latin typeface="Calibri" panose="020F0502020204030204" pitchFamily="34" charset="0"/>
              <a:cs typeface="Calibri" panose="020F0502020204030204" pitchFamily="34" charset="0"/>
            </a:endParaRPr>
          </a:p>
        </p:txBody>
      </p:sp>
      <p:sp>
        <p:nvSpPr>
          <p:cNvPr id="28" name="正方形/長方形 27">
            <a:extLst>
              <a:ext uri="{FF2B5EF4-FFF2-40B4-BE49-F238E27FC236}">
                <a16:creationId xmlns:a16="http://schemas.microsoft.com/office/drawing/2014/main" id="{5FDFC3CB-0CD2-9B4B-A42F-88E59ECC453B}"/>
              </a:ext>
            </a:extLst>
          </p:cNvPr>
          <p:cNvSpPr/>
          <p:nvPr/>
        </p:nvSpPr>
        <p:spPr bwMode="gray">
          <a:xfrm>
            <a:off x="5148616" y="4252576"/>
            <a:ext cx="4399400" cy="1205270"/>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a:solidFill>
                  <a:prstClr val="black"/>
                </a:solidFill>
                <a:latin typeface="Calibri" panose="020F0502020204030204" pitchFamily="34" charset="0"/>
                <a:cs typeface="Calibri" panose="020F0502020204030204" pitchFamily="34" charset="0"/>
              </a:rPr>
              <a:t>企業の</a:t>
            </a:r>
            <a:r>
              <a:rPr lang="ja-JP" altLang="en-US" sz="1400" u="sng">
                <a:solidFill>
                  <a:prstClr val="black"/>
                </a:solidFill>
                <a:latin typeface="Calibri" panose="020F0502020204030204" pitchFamily="34" charset="0"/>
                <a:cs typeface="Calibri" panose="020F0502020204030204" pitchFamily="34" charset="0"/>
              </a:rPr>
              <a:t>サプライチェーン上で人権</a:t>
            </a:r>
            <a:r>
              <a:rPr lang="ja-JP" altLang="en-US" sz="1400" u="sng" dirty="0">
                <a:solidFill>
                  <a:prstClr val="black"/>
                </a:solidFill>
                <a:latin typeface="Calibri" panose="020F0502020204030204" pitchFamily="34" charset="0"/>
                <a:cs typeface="Calibri" panose="020F0502020204030204" pitchFamily="34" charset="0"/>
              </a:rPr>
              <a:t>侵害が発生</a:t>
            </a:r>
            <a:r>
              <a:rPr lang="ja-JP" altLang="en-US" sz="1400" dirty="0">
                <a:solidFill>
                  <a:prstClr val="black"/>
                </a:solidFill>
                <a:latin typeface="Calibri" panose="020F0502020204030204" pitchFamily="34" charset="0"/>
                <a:cs typeface="Calibri" panose="020F0502020204030204" pitchFamily="34" charset="0"/>
              </a:rPr>
              <a:t>すること</a:t>
            </a:r>
          </a:p>
        </p:txBody>
      </p:sp>
      <p:sp>
        <p:nvSpPr>
          <p:cNvPr id="29" name="正方形/長方形 28">
            <a:extLst>
              <a:ext uri="{FF2B5EF4-FFF2-40B4-BE49-F238E27FC236}">
                <a16:creationId xmlns:a16="http://schemas.microsoft.com/office/drawing/2014/main" id="{E81EA23B-3B1A-A349-89CD-8F660E77785C}"/>
              </a:ext>
            </a:extLst>
          </p:cNvPr>
          <p:cNvSpPr/>
          <p:nvPr/>
        </p:nvSpPr>
        <p:spPr bwMode="gray">
          <a:xfrm>
            <a:off x="5541688" y="5554935"/>
            <a:ext cx="4040324" cy="788875"/>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自社の原料の調達先の工場において、労働者が劣悪な環境での労働を強いられている</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25" name="角丸四角形 24">
            <a:extLst>
              <a:ext uri="{FF2B5EF4-FFF2-40B4-BE49-F238E27FC236}">
                <a16:creationId xmlns:a16="http://schemas.microsoft.com/office/drawing/2014/main" id="{81C7E481-8463-634C-AC90-29454882E7CB}"/>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a:solidFill>
                  <a:schemeClr val="bg1"/>
                </a:solidFill>
                <a:latin typeface="+mn-ea"/>
                <a:cs typeface="Calibri" panose="020F0502020204030204" pitchFamily="34" charset="0"/>
              </a:rPr>
              <a:t> 企業の人権尊重責任</a:t>
            </a:r>
          </a:p>
        </p:txBody>
      </p:sp>
      <p:sp>
        <p:nvSpPr>
          <p:cNvPr id="31" name="タイトル 7">
            <a:extLst>
              <a:ext uri="{FF2B5EF4-FFF2-40B4-BE49-F238E27FC236}">
                <a16:creationId xmlns:a16="http://schemas.microsoft.com/office/drawing/2014/main" id="{3EA4470F-D356-3B43-918B-E59C99D9BD3E}"/>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a:latin typeface="Calibri" panose="020F0502020204030204" pitchFamily="34" charset="0"/>
              </a:rPr>
              <a:t>企業が尊重すべき主要な人権と人権に関するリスクの詳細（</a:t>
            </a:r>
            <a:r>
              <a:rPr lang="en-US" altLang="ja-JP" b="0" dirty="0">
                <a:latin typeface="Calibri" panose="020F0502020204030204" pitchFamily="34" charset="0"/>
              </a:rPr>
              <a:t>6/7</a:t>
            </a:r>
            <a:r>
              <a:rPr lang="ja-JP" altLang="en-US" b="0">
                <a:latin typeface="Calibri" panose="020F0502020204030204" pitchFamily="34" charset="0"/>
              </a:rPr>
              <a:t>）</a:t>
            </a:r>
            <a:endParaRPr lang="ja-JP" altLang="en-US" b="0" dirty="0">
              <a:latin typeface="Calibri" panose="020F0502020204030204" pitchFamily="34" charset="0"/>
            </a:endParaRPr>
          </a:p>
        </p:txBody>
      </p:sp>
      <p:cxnSp>
        <p:nvCxnSpPr>
          <p:cNvPr id="32" name="直線コネクタ 31">
            <a:extLst>
              <a:ext uri="{FF2B5EF4-FFF2-40B4-BE49-F238E27FC236}">
                <a16:creationId xmlns:a16="http://schemas.microsoft.com/office/drawing/2014/main" id="{9A7076AD-6D66-A642-89D5-37395A49117F}"/>
              </a:ext>
            </a:extLst>
          </p:cNvPr>
          <p:cNvCxnSpPr>
            <a:cxnSpLocks/>
          </p:cNvCxnSpPr>
          <p:nvPr/>
        </p:nvCxnSpPr>
        <p:spPr>
          <a:xfrm>
            <a:off x="129396" y="670704"/>
            <a:ext cx="734785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F13F6DBF-E49A-CB46-B457-DC91B8F8A788}"/>
              </a:ext>
            </a:extLst>
          </p:cNvPr>
          <p:cNvSpPr txBox="1"/>
          <p:nvPr/>
        </p:nvSpPr>
        <p:spPr>
          <a:xfrm>
            <a:off x="4258586" y="2284359"/>
            <a:ext cx="462943" cy="257369"/>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200" baseline="0">
                <a:latin typeface="+mn-lt"/>
              </a:rPr>
              <a:t>など</a:t>
            </a:r>
            <a:endParaRPr kumimoji="1" lang="ja-JP" altLang="en-US" sz="1200" baseline="0" dirty="0">
              <a:latin typeface="+mn-lt"/>
            </a:endParaRPr>
          </a:p>
        </p:txBody>
      </p:sp>
      <p:sp>
        <p:nvSpPr>
          <p:cNvPr id="42" name="楕円 204">
            <a:extLst>
              <a:ext uri="{FF2B5EF4-FFF2-40B4-BE49-F238E27FC236}">
                <a16:creationId xmlns:a16="http://schemas.microsoft.com/office/drawing/2014/main" id="{082BB940-880F-334D-B0FB-3A6CC56F8D93}"/>
              </a:ext>
            </a:extLst>
          </p:cNvPr>
          <p:cNvSpPr>
            <a:spLocks noChangeAspect="1"/>
          </p:cNvSpPr>
          <p:nvPr/>
        </p:nvSpPr>
        <p:spPr bwMode="gray">
          <a:xfrm>
            <a:off x="471264" y="2654207"/>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3" name="楕円 204">
            <a:extLst>
              <a:ext uri="{FF2B5EF4-FFF2-40B4-BE49-F238E27FC236}">
                <a16:creationId xmlns:a16="http://schemas.microsoft.com/office/drawing/2014/main" id="{442364BD-36B1-FA41-BF5F-C63A7495628F}"/>
              </a:ext>
            </a:extLst>
          </p:cNvPr>
          <p:cNvSpPr>
            <a:spLocks noChangeAspect="1"/>
          </p:cNvSpPr>
          <p:nvPr/>
        </p:nvSpPr>
        <p:spPr bwMode="gray">
          <a:xfrm>
            <a:off x="5176865" y="2612249"/>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4" name="楕円 204">
            <a:extLst>
              <a:ext uri="{FF2B5EF4-FFF2-40B4-BE49-F238E27FC236}">
                <a16:creationId xmlns:a16="http://schemas.microsoft.com/office/drawing/2014/main" id="{C8D665AB-1235-F74A-B00E-804B14426FE5}"/>
              </a:ext>
            </a:extLst>
          </p:cNvPr>
          <p:cNvSpPr>
            <a:spLocks noChangeAspect="1"/>
          </p:cNvSpPr>
          <p:nvPr/>
        </p:nvSpPr>
        <p:spPr bwMode="gray">
          <a:xfrm>
            <a:off x="507000" y="5561871"/>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sp>
        <p:nvSpPr>
          <p:cNvPr id="45" name="楕円 204">
            <a:extLst>
              <a:ext uri="{FF2B5EF4-FFF2-40B4-BE49-F238E27FC236}">
                <a16:creationId xmlns:a16="http://schemas.microsoft.com/office/drawing/2014/main" id="{B2076E96-7EA9-8644-9C5D-8C75BD9EA131}"/>
              </a:ext>
            </a:extLst>
          </p:cNvPr>
          <p:cNvSpPr>
            <a:spLocks noChangeAspect="1"/>
          </p:cNvSpPr>
          <p:nvPr/>
        </p:nvSpPr>
        <p:spPr bwMode="gray">
          <a:xfrm>
            <a:off x="5176865" y="5594081"/>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pic>
        <p:nvPicPr>
          <p:cNvPr id="46" name="図 45">
            <a:extLst>
              <a:ext uri="{FF2B5EF4-FFF2-40B4-BE49-F238E27FC236}">
                <a16:creationId xmlns:a16="http://schemas.microsoft.com/office/drawing/2014/main" id="{B62C649B-D119-4D45-A555-FE6C1E67CCD9}"/>
              </a:ext>
            </a:extLst>
          </p:cNvPr>
          <p:cNvPicPr>
            <a:picLocks noChangeAspect="1"/>
          </p:cNvPicPr>
          <p:nvPr/>
        </p:nvPicPr>
        <p:blipFill>
          <a:blip r:embed="rId2"/>
          <a:stretch>
            <a:fillRect/>
          </a:stretch>
        </p:blipFill>
        <p:spPr>
          <a:xfrm>
            <a:off x="432786" y="1138360"/>
            <a:ext cx="838317" cy="518657"/>
          </a:xfrm>
          <a:prstGeom prst="rect">
            <a:avLst/>
          </a:prstGeom>
        </p:spPr>
      </p:pic>
      <p:pic>
        <p:nvPicPr>
          <p:cNvPr id="47" name="図 46">
            <a:extLst>
              <a:ext uri="{FF2B5EF4-FFF2-40B4-BE49-F238E27FC236}">
                <a16:creationId xmlns:a16="http://schemas.microsoft.com/office/drawing/2014/main" id="{9AF5501D-E816-4EC7-BE8C-E72DF4511C96}"/>
              </a:ext>
            </a:extLst>
          </p:cNvPr>
          <p:cNvPicPr>
            <a:picLocks noChangeAspect="1"/>
          </p:cNvPicPr>
          <p:nvPr/>
        </p:nvPicPr>
        <p:blipFill>
          <a:blip r:embed="rId3"/>
          <a:stretch>
            <a:fillRect/>
          </a:stretch>
        </p:blipFill>
        <p:spPr>
          <a:xfrm>
            <a:off x="5176865" y="1127432"/>
            <a:ext cx="838317" cy="528956"/>
          </a:xfrm>
          <a:prstGeom prst="rect">
            <a:avLst/>
          </a:prstGeom>
        </p:spPr>
      </p:pic>
      <p:pic>
        <p:nvPicPr>
          <p:cNvPr id="48" name="図 47">
            <a:extLst>
              <a:ext uri="{FF2B5EF4-FFF2-40B4-BE49-F238E27FC236}">
                <a16:creationId xmlns:a16="http://schemas.microsoft.com/office/drawing/2014/main" id="{CD6117ED-6182-47E6-9C4A-D8759ACF5619}"/>
              </a:ext>
            </a:extLst>
          </p:cNvPr>
          <p:cNvPicPr>
            <a:picLocks noChangeAspect="1"/>
          </p:cNvPicPr>
          <p:nvPr/>
        </p:nvPicPr>
        <p:blipFill>
          <a:blip r:embed="rId4"/>
          <a:stretch>
            <a:fillRect/>
          </a:stretch>
        </p:blipFill>
        <p:spPr>
          <a:xfrm>
            <a:off x="417000" y="3644846"/>
            <a:ext cx="828791" cy="515783"/>
          </a:xfrm>
          <a:prstGeom prst="rect">
            <a:avLst/>
          </a:prstGeom>
        </p:spPr>
      </p:pic>
      <p:pic>
        <p:nvPicPr>
          <p:cNvPr id="49" name="図 48">
            <a:extLst>
              <a:ext uri="{FF2B5EF4-FFF2-40B4-BE49-F238E27FC236}">
                <a16:creationId xmlns:a16="http://schemas.microsoft.com/office/drawing/2014/main" id="{B522F562-77FD-4CB8-B8DA-F6945F62A548}"/>
              </a:ext>
            </a:extLst>
          </p:cNvPr>
          <p:cNvPicPr>
            <a:picLocks noChangeAspect="1"/>
          </p:cNvPicPr>
          <p:nvPr/>
        </p:nvPicPr>
        <p:blipFill>
          <a:blip r:embed="rId5"/>
          <a:stretch>
            <a:fillRect/>
          </a:stretch>
        </p:blipFill>
        <p:spPr>
          <a:xfrm>
            <a:off x="5148616" y="3656371"/>
            <a:ext cx="838317" cy="499116"/>
          </a:xfrm>
          <a:prstGeom prst="rect">
            <a:avLst/>
          </a:prstGeom>
        </p:spPr>
      </p:pic>
    </p:spTree>
    <p:extLst>
      <p:ext uri="{BB962C8B-B14F-4D97-AF65-F5344CB8AC3E}">
        <p14:creationId xmlns:p14="http://schemas.microsoft.com/office/powerpoint/2010/main" val="334945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3DB9D0B3-1788-AC4D-9E14-51C0E7437930}"/>
              </a:ext>
            </a:extLst>
          </p:cNvPr>
          <p:cNvSpPr/>
          <p:nvPr/>
        </p:nvSpPr>
        <p:spPr bwMode="gray">
          <a:xfrm>
            <a:off x="3117977" y="3618583"/>
            <a:ext cx="4255097" cy="1362265"/>
          </a:xfrm>
          <a:prstGeom prst="rect">
            <a:avLst/>
          </a:prstGeom>
          <a:solidFill>
            <a:schemeClr val="bg1"/>
          </a:solidFill>
          <a:ln w="19050" algn="ctr">
            <a:noFill/>
            <a:miter lim="800000"/>
            <a:headEnd/>
            <a:tailEnd/>
          </a:ln>
        </p:spPr>
        <p:txBody>
          <a:bodyPr wrap="square" lIns="36000" tIns="36000" rIns="36000" bIns="36000" rtlCol="0" anchor="t"/>
          <a:lstStyle/>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ハラスメントを受けた従業員が利用できる相談窓口が企業に置かれていない</a:t>
            </a:r>
            <a:endParaRPr lang="en-US" altLang="ja-JP" sz="1400" dirty="0">
              <a:solidFill>
                <a:prstClr val="black"/>
              </a:solidFill>
              <a:latin typeface="Calibri" panose="020F0502020204030204" pitchFamily="34" charset="0"/>
              <a:cs typeface="Calibri" panose="020F0502020204030204" pitchFamily="34" charset="0"/>
            </a:endParaRPr>
          </a:p>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ホットラインが日本語のみで提供されており、外国人労働者が利用できない</a:t>
            </a:r>
            <a:endParaRPr lang="en-US" altLang="ja-JP" sz="1400" dirty="0">
              <a:solidFill>
                <a:prstClr val="black"/>
              </a:solidFill>
              <a:latin typeface="Calibri" panose="020F0502020204030204" pitchFamily="34" charset="0"/>
              <a:cs typeface="Calibri" panose="020F0502020204030204" pitchFamily="34" charset="0"/>
            </a:endParaRPr>
          </a:p>
          <a:p>
            <a:pPr marL="363538" indent="-182563">
              <a:spcBef>
                <a:spcPts val="200"/>
              </a:spcBef>
              <a:buFont typeface="Arial" panose="020B0604020202020204" pitchFamily="34" charset="0"/>
              <a:buChar char="•"/>
            </a:pPr>
            <a:r>
              <a:rPr lang="ja-JP" altLang="en-US" sz="1400">
                <a:solidFill>
                  <a:prstClr val="black"/>
                </a:solidFill>
                <a:latin typeface="Calibri" panose="020F0502020204030204" pitchFamily="34" charset="0"/>
                <a:cs typeface="Calibri" panose="020F0502020204030204" pitchFamily="34" charset="0"/>
              </a:rPr>
              <a:t>商品を利用して健康被害が出たが、お客様相談窓口が設けられていない</a:t>
            </a:r>
            <a:endParaRPr lang="ja-JP" altLang="en-US" sz="1400" dirty="0">
              <a:solidFill>
                <a:prstClr val="black"/>
              </a:solidFill>
              <a:latin typeface="Calibri" panose="020F0502020204030204" pitchFamily="34" charset="0"/>
              <a:cs typeface="Calibri" panose="020F0502020204030204" pitchFamily="34" charset="0"/>
            </a:endParaRPr>
          </a:p>
        </p:txBody>
      </p:sp>
      <p:sp>
        <p:nvSpPr>
          <p:cNvPr id="3" name="スライド番号プレースホルダー 2">
            <a:extLst>
              <a:ext uri="{FF2B5EF4-FFF2-40B4-BE49-F238E27FC236}">
                <a16:creationId xmlns:a16="http://schemas.microsoft.com/office/drawing/2014/main" id="{81A0B476-6E09-5F4B-80AB-AD94FD88CDEC}"/>
              </a:ext>
            </a:extLst>
          </p:cNvPr>
          <p:cNvSpPr>
            <a:spLocks noGrp="1"/>
          </p:cNvSpPr>
          <p:nvPr>
            <p:ph type="sldNum" sz="quarter" idx="11"/>
          </p:nvPr>
        </p:nvSpPr>
        <p:spPr/>
        <p:txBody>
          <a:bodyPr/>
          <a:lstStyle/>
          <a:p>
            <a:fld id="{AA5FCFE5-FE56-4EF1-80A8-07776887C2A1}" type="slidenum">
              <a:rPr lang="ja-JP" altLang="en-US" smtClean="0"/>
              <a:pPr/>
              <a:t>17</a:t>
            </a:fld>
            <a:endParaRPr lang="ja-JP" altLang="en-US" dirty="0"/>
          </a:p>
        </p:txBody>
      </p:sp>
      <p:sp>
        <p:nvSpPr>
          <p:cNvPr id="14" name="正方形/長方形 13">
            <a:extLst>
              <a:ext uri="{FF2B5EF4-FFF2-40B4-BE49-F238E27FC236}">
                <a16:creationId xmlns:a16="http://schemas.microsoft.com/office/drawing/2014/main" id="{0C1E108D-F12A-EF44-A493-FBD1A82A8F58}"/>
              </a:ext>
            </a:extLst>
          </p:cNvPr>
          <p:cNvSpPr/>
          <p:nvPr/>
        </p:nvSpPr>
        <p:spPr bwMode="gray">
          <a:xfrm>
            <a:off x="2756950" y="2535868"/>
            <a:ext cx="4616124" cy="971261"/>
          </a:xfrm>
          <a:prstGeom prst="rect">
            <a:avLst/>
          </a:prstGeom>
          <a:solidFill>
            <a:srgbClr val="DDEFE8"/>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企業が人権への負の影響を引き起こした際に、</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被害者が効果的な救済を受けるための</a:t>
            </a:r>
            <a:endParaRPr lang="en-US" altLang="ja-JP" sz="14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ja-JP" altLang="en-US" sz="1400" dirty="0">
                <a:solidFill>
                  <a:prstClr val="black"/>
                </a:solidFill>
                <a:latin typeface="Calibri" panose="020F0502020204030204" pitchFamily="34" charset="0"/>
                <a:cs typeface="Calibri" panose="020F0502020204030204" pitchFamily="34" charset="0"/>
              </a:rPr>
              <a:t>苦情処理メカニズムへのアクセスが確保されないこと</a:t>
            </a:r>
          </a:p>
        </p:txBody>
      </p:sp>
      <p:sp>
        <p:nvSpPr>
          <p:cNvPr id="15" name="テキスト ボックス 14">
            <a:extLst>
              <a:ext uri="{FF2B5EF4-FFF2-40B4-BE49-F238E27FC236}">
                <a16:creationId xmlns:a16="http://schemas.microsoft.com/office/drawing/2014/main" id="{2ED3B5F5-E7AB-C84B-BB77-BA0DED9CF962}"/>
              </a:ext>
            </a:extLst>
          </p:cNvPr>
          <p:cNvSpPr txBox="1"/>
          <p:nvPr/>
        </p:nvSpPr>
        <p:spPr>
          <a:xfrm>
            <a:off x="3946224" y="1920089"/>
            <a:ext cx="3426850" cy="318924"/>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600">
                <a:latin typeface="Calibri" panose="020F0502020204030204" pitchFamily="34" charset="0"/>
                <a:cs typeface="Calibri" panose="020F0502020204030204" pitchFamily="34" charset="0"/>
              </a:rPr>
              <a:t>救済へアクセスする権利</a:t>
            </a:r>
            <a:endParaRPr kumimoji="1" lang="ja-JP" altLang="en-US" sz="1600" dirty="0">
              <a:latin typeface="Calibri" panose="020F0502020204030204" pitchFamily="34" charset="0"/>
              <a:cs typeface="Calibri" panose="020F0502020204030204" pitchFamily="34" charset="0"/>
            </a:endParaRPr>
          </a:p>
        </p:txBody>
      </p:sp>
      <p:sp>
        <p:nvSpPr>
          <p:cNvPr id="17" name="角丸四角形 16">
            <a:extLst>
              <a:ext uri="{FF2B5EF4-FFF2-40B4-BE49-F238E27FC236}">
                <a16:creationId xmlns:a16="http://schemas.microsoft.com/office/drawing/2014/main" id="{7590924E-88F6-FD45-BC17-F9405561CAF5}"/>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a:solidFill>
                  <a:schemeClr val="bg1"/>
                </a:solidFill>
                <a:latin typeface="+mn-ea"/>
                <a:cs typeface="Calibri" panose="020F0502020204030204" pitchFamily="34" charset="0"/>
              </a:rPr>
              <a:t> 企業の人権尊重責任</a:t>
            </a:r>
          </a:p>
        </p:txBody>
      </p:sp>
      <p:sp>
        <p:nvSpPr>
          <p:cNvPr id="12" name="タイトル 7">
            <a:extLst>
              <a:ext uri="{FF2B5EF4-FFF2-40B4-BE49-F238E27FC236}">
                <a16:creationId xmlns:a16="http://schemas.microsoft.com/office/drawing/2014/main" id="{470A3045-0A1F-F14F-B5A8-9EBD18722B2F}"/>
              </a:ext>
            </a:extLst>
          </p:cNvPr>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a:latin typeface="Calibri" panose="020F0502020204030204" pitchFamily="34" charset="0"/>
              </a:rPr>
              <a:t>企業が尊重すべき主要な人権と人権に関するリスクの詳細（</a:t>
            </a:r>
            <a:r>
              <a:rPr lang="en-US" altLang="ja-JP" b="0" dirty="0">
                <a:latin typeface="Calibri" panose="020F0502020204030204" pitchFamily="34" charset="0"/>
              </a:rPr>
              <a:t>7/7</a:t>
            </a:r>
            <a:r>
              <a:rPr lang="ja-JP" altLang="en-US" b="0">
                <a:latin typeface="Calibri" panose="020F0502020204030204" pitchFamily="34" charset="0"/>
              </a:rPr>
              <a:t>）</a:t>
            </a:r>
            <a:endParaRPr lang="ja-JP" altLang="en-US" b="0" dirty="0">
              <a:latin typeface="Calibri" panose="020F0502020204030204" pitchFamily="34" charset="0"/>
            </a:endParaRPr>
          </a:p>
        </p:txBody>
      </p:sp>
      <p:cxnSp>
        <p:nvCxnSpPr>
          <p:cNvPr id="18" name="直線コネクタ 17">
            <a:extLst>
              <a:ext uri="{FF2B5EF4-FFF2-40B4-BE49-F238E27FC236}">
                <a16:creationId xmlns:a16="http://schemas.microsoft.com/office/drawing/2014/main" id="{5F4565FA-AA52-AC4B-B80C-943C2D03B56C}"/>
              </a:ext>
            </a:extLst>
          </p:cNvPr>
          <p:cNvCxnSpPr>
            <a:cxnSpLocks/>
          </p:cNvCxnSpPr>
          <p:nvPr/>
        </p:nvCxnSpPr>
        <p:spPr>
          <a:xfrm>
            <a:off x="129396" y="670704"/>
            <a:ext cx="734785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楕円 204">
            <a:extLst>
              <a:ext uri="{FF2B5EF4-FFF2-40B4-BE49-F238E27FC236}">
                <a16:creationId xmlns:a16="http://schemas.microsoft.com/office/drawing/2014/main" id="{A2AF568D-4FEF-B643-8FBF-9B26A105ABB9}"/>
              </a:ext>
            </a:extLst>
          </p:cNvPr>
          <p:cNvSpPr>
            <a:spLocks noChangeAspect="1"/>
          </p:cNvSpPr>
          <p:nvPr/>
        </p:nvSpPr>
        <p:spPr bwMode="gray">
          <a:xfrm>
            <a:off x="2739600" y="3618583"/>
            <a:ext cx="456259" cy="456259"/>
          </a:xfrm>
          <a:prstGeom prst="ellipse">
            <a:avLst/>
          </a:prstGeom>
          <a:solidFill>
            <a:srgbClr val="00717F"/>
          </a:solidFill>
          <a:ln w="12700" algn="ctr">
            <a:solidFill>
              <a:schemeClr val="bg1"/>
            </a:solidFill>
            <a:miter lim="800000"/>
            <a:headEnd/>
            <a:tailEnd/>
          </a:ln>
        </p:spPr>
        <p:txBody>
          <a:bodyPr wrap="none" lIns="36000" tIns="36000" rIns="36000" bIns="36000" rtlCol="0" anchor="ctr"/>
          <a:lstStyle/>
          <a:p>
            <a:pPr algn="ctr">
              <a:buFont typeface="Wingdings 2" pitchFamily="18" charset="2"/>
              <a:buNone/>
            </a:pPr>
            <a:r>
              <a:rPr kumimoji="1" lang="ja-JP" altLang="en-US" sz="1400" baseline="0">
                <a:solidFill>
                  <a:schemeClr val="bg1"/>
                </a:solidFill>
                <a:latin typeface="Calibri" panose="020F0502020204030204" pitchFamily="34" charset="0"/>
                <a:cs typeface="Calibri" panose="020F0502020204030204" pitchFamily="34" charset="0"/>
              </a:rPr>
              <a:t>事例</a:t>
            </a:r>
            <a:endParaRPr kumimoji="1" lang="ja-JP" altLang="en-US" sz="1400" baseline="0" dirty="0">
              <a:solidFill>
                <a:schemeClr val="bg1"/>
              </a:solidFill>
              <a:latin typeface="Calibri" panose="020F0502020204030204" pitchFamily="34" charset="0"/>
              <a:cs typeface="Calibri" panose="020F0502020204030204" pitchFamily="34" charset="0"/>
            </a:endParaRPr>
          </a:p>
        </p:txBody>
      </p:sp>
      <p:pic>
        <p:nvPicPr>
          <p:cNvPr id="21" name="図 20">
            <a:extLst>
              <a:ext uri="{FF2B5EF4-FFF2-40B4-BE49-F238E27FC236}">
                <a16:creationId xmlns:a16="http://schemas.microsoft.com/office/drawing/2014/main" id="{7FCB82FC-7C1C-44F2-A38E-396937C8DBF4}"/>
              </a:ext>
            </a:extLst>
          </p:cNvPr>
          <p:cNvPicPr>
            <a:picLocks noChangeAspect="1"/>
          </p:cNvPicPr>
          <p:nvPr/>
        </p:nvPicPr>
        <p:blipFill>
          <a:blip r:embed="rId2"/>
          <a:stretch>
            <a:fillRect/>
          </a:stretch>
        </p:blipFill>
        <p:spPr>
          <a:xfrm>
            <a:off x="2739600" y="1883266"/>
            <a:ext cx="847843" cy="522756"/>
          </a:xfrm>
          <a:prstGeom prst="rect">
            <a:avLst/>
          </a:prstGeom>
        </p:spPr>
      </p:pic>
    </p:spTree>
    <p:extLst>
      <p:ext uri="{BB962C8B-B14F-4D97-AF65-F5344CB8AC3E}">
        <p14:creationId xmlns:p14="http://schemas.microsoft.com/office/powerpoint/2010/main" val="484444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p:cNvGraphicFramePr>
            <a:graphicFrameLocks noChangeAspect="1"/>
          </p:cNvGraphicFramePr>
          <p:nvPr>
            <p:custDataLst>
              <p:tags r:id="rId1"/>
            </p:custDataLst>
            <p:extLst>
              <p:ext uri="{D42A27DB-BD31-4B8C-83A1-F6EECF244321}">
                <p14:modId xmlns:p14="http://schemas.microsoft.com/office/powerpoint/2010/main" val="10517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5" name="グループ化 14"/>
          <p:cNvGrpSpPr/>
          <p:nvPr/>
        </p:nvGrpSpPr>
        <p:grpSpPr bwMode="gray">
          <a:xfrm>
            <a:off x="764061" y="2205424"/>
            <a:ext cx="8377879" cy="1945472"/>
            <a:chOff x="431800" y="2517373"/>
            <a:chExt cx="7674295" cy="874947"/>
          </a:xfrm>
        </p:grpSpPr>
        <p:sp>
          <p:nvSpPr>
            <p:cNvPr id="16" name="Rectangle 28"/>
            <p:cNvSpPr/>
            <p:nvPr/>
          </p:nvSpPr>
          <p:spPr bwMode="gray">
            <a:xfrm>
              <a:off x="431800" y="2639927"/>
              <a:ext cx="1317942" cy="693420"/>
            </a:xfrm>
            <a:prstGeom prst="rect">
              <a:avLst/>
            </a:prstGeom>
            <a:solidFill>
              <a:srgbClr val="0B6A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800" dirty="0" err="1">
                <a:solidFill>
                  <a:schemeClr val="bg1"/>
                </a:solidFill>
                <a:latin typeface="Calibri" panose="020F0502020204030204" pitchFamily="34" charset="0"/>
              </a:endParaRPr>
            </a:p>
          </p:txBody>
        </p:sp>
        <p:sp>
          <p:nvSpPr>
            <p:cNvPr id="17" name="Isosceles Triangle 47"/>
            <p:cNvSpPr/>
            <p:nvPr/>
          </p:nvSpPr>
          <p:spPr bwMode="gray">
            <a:xfrm rot="16200000">
              <a:off x="1371443" y="2955045"/>
              <a:ext cx="246381" cy="510222"/>
            </a:xfrm>
            <a:prstGeom prst="triangl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800" dirty="0" err="1">
                <a:solidFill>
                  <a:schemeClr val="bg1"/>
                </a:solidFill>
                <a:latin typeface="Calibri" panose="020F0502020204030204" pitchFamily="34" charset="0"/>
              </a:endParaRPr>
            </a:p>
          </p:txBody>
        </p:sp>
        <p:sp>
          <p:nvSpPr>
            <p:cNvPr id="18" name="TextBox 55"/>
            <p:cNvSpPr txBox="1"/>
            <p:nvPr/>
          </p:nvSpPr>
          <p:spPr bwMode="gray">
            <a:xfrm>
              <a:off x="490686" y="2580953"/>
              <a:ext cx="691028" cy="811367"/>
            </a:xfrm>
            <a:prstGeom prst="rect">
              <a:avLst/>
            </a:prstGeom>
            <a:noFill/>
          </p:spPr>
          <p:txBody>
            <a:bodyPr wrap="square" lIns="72000" tIns="72000" rIns="72000" bIns="72000" rtlCol="0" anchor="ctr">
              <a:noAutofit/>
            </a:bodyPr>
            <a:lstStyle/>
            <a:p>
              <a:pPr algn="ctr">
                <a:spcAft>
                  <a:spcPts val="0"/>
                </a:spcAft>
              </a:pPr>
              <a:r>
                <a:rPr lang="en-US" sz="6000" dirty="0">
                  <a:solidFill>
                    <a:schemeClr val="bg1"/>
                  </a:solidFill>
                  <a:latin typeface="Calibri" panose="020F0502020204030204" pitchFamily="34" charset="0"/>
                  <a:cs typeface="Calibri" panose="020F0502020204030204" pitchFamily="34" charset="0"/>
                </a:rPr>
                <a:t>2</a:t>
              </a:r>
            </a:p>
          </p:txBody>
        </p:sp>
        <p:sp>
          <p:nvSpPr>
            <p:cNvPr id="19" name="Round Same Side Corner Rectangle 50"/>
            <p:cNvSpPr/>
            <p:nvPr/>
          </p:nvSpPr>
          <p:spPr bwMode="gray">
            <a:xfrm rot="5400000">
              <a:off x="4336257" y="-579364"/>
              <a:ext cx="673101" cy="6866575"/>
            </a:xfrm>
            <a:prstGeom prst="round2SameRect">
              <a:avLst>
                <a:gd name="adj1" fmla="val 50000"/>
                <a:gd name="adj2" fmla="val 0"/>
              </a:avLst>
            </a:prstGeom>
            <a:solidFill>
              <a:srgbClr val="0B6AB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noAutofit/>
            </a:bodyPr>
            <a:lstStyle/>
            <a:p>
              <a:pPr>
                <a:spcBef>
                  <a:spcPts val="600"/>
                </a:spcBef>
                <a:spcAft>
                  <a:spcPts val="0"/>
                </a:spcAft>
              </a:pPr>
              <a:r>
                <a:rPr lang="ja-JP" altLang="en-US" sz="2800" dirty="0">
                  <a:solidFill>
                    <a:schemeClr val="bg1"/>
                  </a:solidFill>
                  <a:latin typeface="Calibri" panose="020F0502020204030204" pitchFamily="34" charset="0"/>
                </a:rPr>
                <a:t>企業による人権への取組の必要性</a:t>
              </a:r>
            </a:p>
            <a:p>
              <a:pPr>
                <a:spcBef>
                  <a:spcPts val="0"/>
                </a:spcBef>
                <a:spcAft>
                  <a:spcPts val="0"/>
                </a:spcAft>
              </a:pPr>
              <a:r>
                <a:rPr lang="ja-JP" altLang="en-US" sz="1600" dirty="0">
                  <a:solidFill>
                    <a:schemeClr val="bg1"/>
                  </a:solidFill>
                  <a:latin typeface="Calibri" panose="020F0502020204030204" pitchFamily="34" charset="0"/>
                </a:rPr>
                <a:t>企業の人権への取組の充実・不足が、事業にもたらす影響</a:t>
              </a:r>
            </a:p>
          </p:txBody>
        </p:sp>
      </p:gr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18</a:t>
            </a:fld>
            <a:endParaRPr lang="ja-JP" altLang="en-US" dirty="0"/>
          </a:p>
        </p:txBody>
      </p:sp>
    </p:spTree>
    <p:extLst>
      <p:ext uri="{BB962C8B-B14F-4D97-AF65-F5344CB8AC3E}">
        <p14:creationId xmlns:p14="http://schemas.microsoft.com/office/powerpoint/2010/main" val="315121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3087578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8" name="テキスト プレースホルダー 5"/>
          <p:cNvSpPr txBox="1">
            <a:spLocks/>
          </p:cNvSpPr>
          <p:nvPr/>
        </p:nvSpPr>
        <p:spPr bwMode="gray">
          <a:xfrm>
            <a:off x="634979" y="1113865"/>
            <a:ext cx="8636041" cy="364139"/>
          </a:xfrm>
          <a:prstGeom prst="rect">
            <a:avLst/>
          </a:prstGeom>
          <a:ln>
            <a:solidFill>
              <a:schemeClr val="bg1">
                <a:lumMod val="65000"/>
              </a:schemeClr>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r>
              <a:rPr lang="ja-JP" altLang="en-US" b="0" dirty="0">
                <a:solidFill>
                  <a:schemeClr val="accent4"/>
                </a:solidFill>
                <a:latin typeface="Calibri" panose="020F0502020204030204" pitchFamily="34" charset="0"/>
              </a:rPr>
              <a:t>人権に関する取組の充実による</a:t>
            </a:r>
            <a:r>
              <a:rPr lang="ja-JP" altLang="en-US" b="0">
                <a:solidFill>
                  <a:schemeClr val="accent4"/>
                </a:solidFill>
                <a:latin typeface="Calibri" panose="020F0502020204030204" pitchFamily="34" charset="0"/>
              </a:rPr>
              <a:t>ポジティブな影響</a:t>
            </a:r>
            <a:r>
              <a:rPr lang="ja-JP" altLang="en-US" b="0" dirty="0">
                <a:solidFill>
                  <a:schemeClr val="accent4"/>
                </a:solidFill>
                <a:latin typeface="Calibri" panose="020F0502020204030204" pitchFamily="34" charset="0"/>
              </a:rPr>
              <a:t>（全体像）</a:t>
            </a:r>
          </a:p>
        </p:txBody>
      </p:sp>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人権に関する取組の事業影響</a:t>
            </a:r>
          </a:p>
        </p:txBody>
      </p:sp>
      <p:sp>
        <p:nvSpPr>
          <p:cNvPr id="110" name="正方形/長方形 109"/>
          <p:cNvSpPr/>
          <p:nvPr/>
        </p:nvSpPr>
        <p:spPr>
          <a:xfrm>
            <a:off x="1476322" y="674567"/>
            <a:ext cx="6953353" cy="384721"/>
          </a:xfrm>
          <a:prstGeom prst="rect">
            <a:avLst/>
          </a:prstGeom>
        </p:spPr>
        <p:txBody>
          <a:bodyPr wrap="square">
            <a:spAutoFit/>
          </a:bodyPr>
          <a:lstStyle/>
          <a:p>
            <a:pPr algn="ctr"/>
            <a:r>
              <a:rPr lang="ja-JP" altLang="en-US" dirty="0">
                <a:latin typeface="Calibri" panose="020F0502020204030204" pitchFamily="34" charset="0"/>
                <a:cs typeface="Calibri" panose="020F0502020204030204" pitchFamily="34" charset="0"/>
              </a:rPr>
              <a:t>人権に関する取組の充実は、事業に様々な好影響をもたらします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4" name="表 33"/>
          <p:cNvGraphicFramePr>
            <a:graphicFrameLocks noGrp="1"/>
          </p:cNvGraphicFramePr>
          <p:nvPr>
            <p:extLst>
              <p:ext uri="{D42A27DB-BD31-4B8C-83A1-F6EECF244321}">
                <p14:modId xmlns:p14="http://schemas.microsoft.com/office/powerpoint/2010/main" val="1578620967"/>
              </p:ext>
            </p:extLst>
          </p:nvPr>
        </p:nvGraphicFramePr>
        <p:xfrm>
          <a:off x="3012321" y="2139966"/>
          <a:ext cx="6348962" cy="3690465"/>
        </p:xfrm>
        <a:graphic>
          <a:graphicData uri="http://schemas.openxmlformats.org/drawingml/2006/table">
            <a:tbl>
              <a:tblPr>
                <a:tableStyleId>{5C22544A-7EE6-4342-B048-85BDC9FD1C3A}</a:tableStyleId>
              </a:tblPr>
              <a:tblGrid>
                <a:gridCol w="1033159">
                  <a:extLst>
                    <a:ext uri="{9D8B030D-6E8A-4147-A177-3AD203B41FA5}">
                      <a16:colId xmlns:a16="http://schemas.microsoft.com/office/drawing/2014/main" val="2756565791"/>
                    </a:ext>
                  </a:extLst>
                </a:gridCol>
                <a:gridCol w="1377546">
                  <a:extLst>
                    <a:ext uri="{9D8B030D-6E8A-4147-A177-3AD203B41FA5}">
                      <a16:colId xmlns:a16="http://schemas.microsoft.com/office/drawing/2014/main" val="3779262299"/>
                    </a:ext>
                  </a:extLst>
                </a:gridCol>
                <a:gridCol w="3938257">
                  <a:extLst>
                    <a:ext uri="{9D8B030D-6E8A-4147-A177-3AD203B41FA5}">
                      <a16:colId xmlns:a16="http://schemas.microsoft.com/office/drawing/2014/main" val="2710183983"/>
                    </a:ext>
                  </a:extLst>
                </a:gridCol>
              </a:tblGrid>
              <a:tr h="738093">
                <a:tc rowSpan="3">
                  <a:txBody>
                    <a:bodyPr/>
                    <a:lstStyle/>
                    <a:p>
                      <a:pPr algn="l" fontAlgn="ctr"/>
                      <a:r>
                        <a:rPr lang="ja-JP" altLang="en-US" sz="1600" b="0" i="0" u="none" strike="noStrike" dirty="0">
                          <a:effectLst/>
                          <a:latin typeface="Calibri" panose="020F0502020204030204" pitchFamily="34" charset="0"/>
                          <a:ea typeface="+mn-ea"/>
                        </a:rPr>
                        <a:t>業績への影響</a:t>
                      </a: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a:txBody>
                    <a:bodyPr/>
                    <a:lstStyle/>
                    <a:p>
                      <a:pPr algn="l" fontAlgn="ctr"/>
                      <a:r>
                        <a:rPr lang="ja-JP" altLang="en-US" sz="1600" b="0" i="0" u="none" strike="noStrike" dirty="0">
                          <a:effectLst/>
                          <a:latin typeface="Calibri" panose="020F0502020204030204" pitchFamily="34" charset="0"/>
                          <a:ea typeface="+mn-ea"/>
                        </a:rPr>
                        <a:t>売上の増加</a:t>
                      </a: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a:txBody>
                    <a:bodyPr/>
                    <a:lstStyle/>
                    <a:p>
                      <a:pPr algn="l" fontAlgn="ctr"/>
                      <a:r>
                        <a:rPr lang="en-US" altLang="ja-JP" sz="1600" b="0" i="0" u="none" strike="noStrike" dirty="0">
                          <a:effectLst/>
                          <a:latin typeface="Calibri" panose="020F0502020204030204" pitchFamily="34" charset="0"/>
                          <a:ea typeface="+mn-ea"/>
                        </a:rPr>
                        <a:t>(a) </a:t>
                      </a:r>
                      <a:r>
                        <a:rPr lang="ja-JP" altLang="en-US" sz="1600" b="0" i="0" u="none" strike="noStrike" dirty="0">
                          <a:effectLst/>
                          <a:latin typeface="Calibri" panose="020F0502020204030204" pitchFamily="34" charset="0"/>
                          <a:ea typeface="+mn-ea"/>
                        </a:rPr>
                        <a:t>新規顧客の開拓・既存顧客との関係強化</a:t>
                      </a: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4809290"/>
                  </a:ext>
                </a:extLst>
              </a:tr>
              <a:tr h="738093">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19" marR="4019" marT="4019" marB="0" anchor="ctr"/>
                </a:tc>
                <a:tc rowSpan="2">
                  <a:txBody>
                    <a:bodyPr/>
                    <a:lstStyle/>
                    <a:p>
                      <a:pPr algn="l" fontAlgn="ctr"/>
                      <a:r>
                        <a:rPr lang="ja-JP" altLang="en-US" sz="1600" b="0" i="0" u="none" strike="noStrike" dirty="0">
                          <a:solidFill>
                            <a:schemeClr val="dk1"/>
                          </a:solidFill>
                          <a:effectLst/>
                          <a:latin typeface="Calibri" panose="020F0502020204030204" pitchFamily="34" charset="0"/>
                          <a:ea typeface="+mn-ea"/>
                        </a:rPr>
                        <a:t>コストの減少</a:t>
                      </a: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a:txBody>
                    <a:bodyPr/>
                    <a:lstStyle/>
                    <a:p>
                      <a:pPr algn="l" fontAlgn="ctr"/>
                      <a:r>
                        <a:rPr lang="en-US" altLang="ja-JP" sz="1600" b="0" i="0" u="none" strike="noStrike" dirty="0">
                          <a:effectLst/>
                          <a:latin typeface="Calibri" panose="020F0502020204030204" pitchFamily="34" charset="0"/>
                          <a:ea typeface="+mn-ea"/>
                        </a:rPr>
                        <a:t>(b) </a:t>
                      </a:r>
                      <a:r>
                        <a:rPr lang="ja-JP" altLang="en-US" sz="1600" b="0" i="0" u="none" strike="noStrike" dirty="0">
                          <a:effectLst/>
                          <a:latin typeface="Calibri" panose="020F0502020204030204" pitchFamily="34" charset="0"/>
                          <a:ea typeface="+mn-ea"/>
                        </a:rPr>
                        <a:t>採用力・人材定着率の向上</a:t>
                      </a:r>
                      <a:br>
                        <a:rPr lang="en-US" altLang="ja-JP" sz="1600" b="0" i="0" u="none" strike="noStrike" dirty="0">
                          <a:effectLst/>
                          <a:latin typeface="Calibri" panose="020F0502020204030204" pitchFamily="34" charset="0"/>
                          <a:ea typeface="+mn-ea"/>
                        </a:rPr>
                      </a:br>
                      <a:r>
                        <a:rPr lang="ja-JP" altLang="en-US" sz="1600" b="0" i="0" u="none" strike="noStrike" dirty="0">
                          <a:effectLst/>
                          <a:latin typeface="Calibri" panose="020F0502020204030204" pitchFamily="34" charset="0"/>
                          <a:ea typeface="+mn-ea"/>
                        </a:rPr>
                        <a:t>　　　</a:t>
                      </a:r>
                      <a:r>
                        <a:rPr lang="ja-JP" altLang="en-US" sz="1400" b="0" i="0" u="none" strike="noStrike" dirty="0">
                          <a:effectLst/>
                          <a:latin typeface="Calibri" panose="020F0502020204030204" pitchFamily="34" charset="0"/>
                          <a:ea typeface="+mn-ea"/>
                        </a:rPr>
                        <a:t>（≒採用コストの減少）</a:t>
                      </a: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8388756"/>
                  </a:ext>
                </a:extLst>
              </a:tr>
              <a:tr h="738093">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19" marR="4019" marT="4019" marB="0" anchor="ctr"/>
                </a:tc>
                <a:tc vMerge="1">
                  <a:txBody>
                    <a:bodyPr/>
                    <a:lstStyle/>
                    <a:p>
                      <a:endParaRPr kumimoji="1" lang="ja-JP" altLang="en-US"/>
                    </a:p>
                  </a:txBody>
                  <a:tcPr/>
                </a:tc>
                <a:tc>
                  <a:txBody>
                    <a:bodyPr/>
                    <a:lstStyle/>
                    <a:p>
                      <a:pPr algn="l" fontAlgn="ctr"/>
                      <a:r>
                        <a:rPr lang="en-US" altLang="ja-JP" sz="1600" b="0" i="0" u="none" strike="noStrike" dirty="0">
                          <a:effectLst/>
                          <a:latin typeface="Calibri" panose="020F0502020204030204" pitchFamily="34" charset="0"/>
                          <a:ea typeface="+mn-ea"/>
                        </a:rPr>
                        <a:t>(c) </a:t>
                      </a:r>
                      <a:r>
                        <a:rPr lang="ja-JP" altLang="en-US" sz="1600" b="0" i="0" u="none" strike="noStrike" dirty="0">
                          <a:effectLst/>
                          <a:latin typeface="Calibri" panose="020F0502020204030204" pitchFamily="34" charset="0"/>
                          <a:ea typeface="+mn-ea"/>
                        </a:rPr>
                        <a:t>生産性の向上</a:t>
                      </a: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8665473"/>
                  </a:ext>
                </a:extLst>
              </a:tr>
              <a:tr h="738093">
                <a:tc rowSpan="2" gridSpan="2">
                  <a:txBody>
                    <a:bodyPr/>
                    <a:lstStyle/>
                    <a:p>
                      <a:pPr marL="0" marR="0" lvl="0" indent="0" algn="l" defTabSz="990564" rtl="0" eaLnBrk="1" fontAlgn="ctr" latinLnBrk="0" hangingPunct="1">
                        <a:lnSpc>
                          <a:spcPct val="100000"/>
                        </a:lnSpc>
                        <a:spcBef>
                          <a:spcPts val="0"/>
                        </a:spcBef>
                        <a:spcAft>
                          <a:spcPts val="0"/>
                        </a:spcAft>
                        <a:buClrTx/>
                        <a:buSzTx/>
                        <a:buFontTx/>
                        <a:buNone/>
                        <a:tabLst/>
                        <a:defRPr/>
                      </a:pPr>
                      <a:r>
                        <a:rPr lang="ja-JP" altLang="en-US" sz="1600" b="0" i="0" u="none" strike="noStrike" dirty="0">
                          <a:effectLst/>
                          <a:latin typeface="Calibri" panose="020F0502020204030204" pitchFamily="34" charset="0"/>
                          <a:ea typeface="+mn-ea"/>
                        </a:rPr>
                        <a:t>企業価値への影響</a:t>
                      </a: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5E2FF"/>
                    </a:solidFill>
                  </a:tcPr>
                </a:tc>
                <a:tc rowSpan="2" hMerge="1">
                  <a:txBody>
                    <a:bodyPr/>
                    <a:lstStyle/>
                    <a:p>
                      <a:endParaRPr kumimoji="1" lang="ja-JP" altLang="en-US"/>
                    </a:p>
                  </a:txBody>
                  <a:tcPr/>
                </a:tc>
                <a:tc>
                  <a:txBody>
                    <a:bodyPr/>
                    <a:lstStyle/>
                    <a:p>
                      <a:pPr algn="l" fontAlgn="ctr"/>
                      <a:r>
                        <a:rPr lang="en-US" altLang="ja-JP" sz="1600" b="0" i="0" u="none" strike="noStrike" dirty="0">
                          <a:effectLst/>
                          <a:latin typeface="Calibri" panose="020F0502020204030204" pitchFamily="34" charset="0"/>
                          <a:ea typeface="+mn-ea"/>
                        </a:rPr>
                        <a:t>(d) </a:t>
                      </a:r>
                      <a:r>
                        <a:rPr lang="ja-JP" altLang="en-US" sz="1600" b="0" i="0" u="none" strike="noStrike" dirty="0">
                          <a:effectLst/>
                          <a:latin typeface="Calibri" panose="020F0502020204030204" pitchFamily="34" charset="0"/>
                          <a:ea typeface="+mn-ea"/>
                        </a:rPr>
                        <a:t>ブランド価値の向上</a:t>
                      </a: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9306035"/>
                  </a:ext>
                </a:extLst>
              </a:tr>
              <a:tr h="738093">
                <a:tc gridSpan="2"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19" marR="4019" marT="4019" marB="0" anchor="ctr"/>
                </a:tc>
                <a:tc hMerge="1" vMerge="1">
                  <a:txBody>
                    <a:bodyPr/>
                    <a:lstStyle/>
                    <a:p>
                      <a:endParaRPr kumimoji="1" lang="ja-JP" altLang="en-US"/>
                    </a:p>
                  </a:txBody>
                  <a:tcPr/>
                </a:tc>
                <a:tc>
                  <a:txBody>
                    <a:bodyPr/>
                    <a:lstStyle/>
                    <a:p>
                      <a:pPr algn="l" fontAlgn="ctr"/>
                      <a:r>
                        <a:rPr lang="en-US" altLang="ja-JP" sz="1600" b="0" i="0" u="none" strike="noStrike" dirty="0">
                          <a:effectLst/>
                          <a:latin typeface="Calibri" panose="020F0502020204030204" pitchFamily="34" charset="0"/>
                          <a:ea typeface="+mn-ea"/>
                        </a:rPr>
                        <a:t>(e) </a:t>
                      </a:r>
                      <a:r>
                        <a:rPr lang="ja-JP" altLang="en-US" sz="1600" b="0" i="0" u="none" strike="noStrike" dirty="0">
                          <a:effectLst/>
                          <a:latin typeface="Calibri" panose="020F0502020204030204" pitchFamily="34" charset="0"/>
                          <a:ea typeface="+mn-ea"/>
                        </a:rPr>
                        <a:t>株式等価値の上昇</a:t>
                      </a:r>
                      <a:endParaRPr lang="ja-JP" altLang="en-US" sz="1600" b="0" i="0" u="none" strike="noStrike" dirty="0">
                        <a:solidFill>
                          <a:srgbClr val="000000"/>
                        </a:solidFill>
                        <a:effectLst/>
                        <a:latin typeface="Calibri" panose="020F0502020204030204" pitchFamily="34" charset="0"/>
                        <a:ea typeface="+mn-ea"/>
                      </a:endParaRPr>
                    </a:p>
                  </a:txBody>
                  <a:tcPr marL="61682" marR="61682" marT="30841" marB="30841"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5944148"/>
                  </a:ext>
                </a:extLst>
              </a:tr>
            </a:tbl>
          </a:graphicData>
        </a:graphic>
      </p:graphicFrame>
      <p:sp>
        <p:nvSpPr>
          <p:cNvPr id="49" name="二等辺三角形 48"/>
          <p:cNvSpPr/>
          <p:nvPr/>
        </p:nvSpPr>
        <p:spPr bwMode="gray">
          <a:xfrm rot="5400000">
            <a:off x="1169524" y="3867630"/>
            <a:ext cx="3188261" cy="235135"/>
          </a:xfrm>
          <a:prstGeom prst="triangle">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baseline="0" dirty="0">
              <a:latin typeface="Calibri" panose="020F0502020204030204" pitchFamily="34" charset="0"/>
              <a:cs typeface="Calibri" panose="020F0502020204030204" pitchFamily="34" charset="0"/>
            </a:endParaRPr>
          </a:p>
        </p:txBody>
      </p:sp>
      <p:sp>
        <p:nvSpPr>
          <p:cNvPr id="48" name="正方形/長方形 47"/>
          <p:cNvSpPr/>
          <p:nvPr/>
        </p:nvSpPr>
        <p:spPr>
          <a:xfrm>
            <a:off x="597000" y="2114499"/>
            <a:ext cx="1917988" cy="3715931"/>
          </a:xfrm>
          <a:prstGeom prst="rect">
            <a:avLst/>
          </a:prstGeom>
          <a:solidFill>
            <a:srgbClr val="0B6AB4"/>
          </a:solidFill>
          <a:ln w="3175" cap="flat"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u="none" strike="noStrike" kern="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rPr>
              <a:t>（人権に関する取組</a:t>
            </a:r>
            <a:br>
              <a:rPr kumimoji="1" lang="en-US" altLang="ja-JP" sz="1200" u="none" strike="noStrike" kern="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rPr>
            </a:br>
            <a:r>
              <a:rPr kumimoji="1" lang="ja-JP" altLang="en-US" sz="1200" u="none" strike="noStrike" kern="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rPr>
              <a:t>の充実による）</a:t>
            </a:r>
            <a:endParaRPr kumimoji="1" lang="en-US" altLang="ja-JP" sz="1200" u="none" strike="noStrike" kern="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a:solidFill>
                  <a:schemeClr val="bg1"/>
                </a:solidFill>
                <a:latin typeface="Calibri" panose="020F0502020204030204" pitchFamily="34" charset="0"/>
                <a:ea typeface="ＭＳ Ｐゴシック"/>
                <a:cs typeface="Calibri" panose="020F0502020204030204" pitchFamily="34" charset="0"/>
              </a:rPr>
              <a:t>ポジティブな影響</a:t>
            </a:r>
            <a:endParaRPr kumimoji="1" lang="en-US" altLang="ja-JP" sz="1600" kern="0" dirty="0">
              <a:solidFill>
                <a:schemeClr val="bg1"/>
              </a:solidFill>
              <a:latin typeface="Calibri" panose="020F0502020204030204" pitchFamily="34" charset="0"/>
              <a:ea typeface="ＭＳ Ｐゴシック"/>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u="none" strike="noStrike" kern="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u="none" strike="noStrike" kern="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endParaRPr>
          </a:p>
        </p:txBody>
      </p:sp>
      <p:grpSp>
        <p:nvGrpSpPr>
          <p:cNvPr id="50" name="Group 367"/>
          <p:cNvGrpSpPr>
            <a:grpSpLocks noChangeAspect="1"/>
          </p:cNvGrpSpPr>
          <p:nvPr/>
        </p:nvGrpSpPr>
        <p:grpSpPr bwMode="gray">
          <a:xfrm>
            <a:off x="1170516" y="4224920"/>
            <a:ext cx="866514" cy="866514"/>
            <a:chOff x="4383" y="2091"/>
            <a:chExt cx="340" cy="341"/>
          </a:xfrm>
          <a:solidFill>
            <a:schemeClr val="bg1"/>
          </a:solidFill>
        </p:grpSpPr>
        <p:sp>
          <p:nvSpPr>
            <p:cNvPr id="51" name="Freeform 262"/>
            <p:cNvSpPr>
              <a:spLocks noEditPoints="1"/>
            </p:cNvSpPr>
            <p:nvPr/>
          </p:nvSpPr>
          <p:spPr bwMode="gray">
            <a:xfrm>
              <a:off x="4445" y="2169"/>
              <a:ext cx="200" cy="170"/>
            </a:xfrm>
            <a:custGeom>
              <a:avLst/>
              <a:gdLst>
                <a:gd name="T0" fmla="*/ 23 w 300"/>
                <a:gd name="T1" fmla="*/ 245 h 256"/>
                <a:gd name="T2" fmla="*/ 2 w 300"/>
                <a:gd name="T3" fmla="*/ 245 h 256"/>
                <a:gd name="T4" fmla="*/ 12 w 300"/>
                <a:gd name="T5" fmla="*/ 213 h 256"/>
                <a:gd name="T6" fmla="*/ 55 w 300"/>
                <a:gd name="T7" fmla="*/ 192 h 256"/>
                <a:gd name="T8" fmla="*/ 44 w 300"/>
                <a:gd name="T9" fmla="*/ 245 h 256"/>
                <a:gd name="T10" fmla="*/ 66 w 300"/>
                <a:gd name="T11" fmla="*/ 245 h 256"/>
                <a:gd name="T12" fmla="*/ 55 w 300"/>
                <a:gd name="T13" fmla="*/ 192 h 256"/>
                <a:gd name="T14" fmla="*/ 87 w 300"/>
                <a:gd name="T15" fmla="*/ 171 h 256"/>
                <a:gd name="T16" fmla="*/ 98 w 300"/>
                <a:gd name="T17" fmla="*/ 256 h 256"/>
                <a:gd name="T18" fmla="*/ 108 w 300"/>
                <a:gd name="T19" fmla="*/ 171 h 256"/>
                <a:gd name="T20" fmla="*/ 140 w 300"/>
                <a:gd name="T21" fmla="*/ 149 h 256"/>
                <a:gd name="T22" fmla="*/ 130 w 300"/>
                <a:gd name="T23" fmla="*/ 245 h 256"/>
                <a:gd name="T24" fmla="*/ 151 w 300"/>
                <a:gd name="T25" fmla="*/ 245 h 256"/>
                <a:gd name="T26" fmla="*/ 140 w 300"/>
                <a:gd name="T27" fmla="*/ 149 h 256"/>
                <a:gd name="T28" fmla="*/ 172 w 300"/>
                <a:gd name="T29" fmla="*/ 160 h 256"/>
                <a:gd name="T30" fmla="*/ 183 w 300"/>
                <a:gd name="T31" fmla="*/ 256 h 256"/>
                <a:gd name="T32" fmla="*/ 194 w 300"/>
                <a:gd name="T33" fmla="*/ 160 h 256"/>
                <a:gd name="T34" fmla="*/ 226 w 300"/>
                <a:gd name="T35" fmla="*/ 117 h 256"/>
                <a:gd name="T36" fmla="*/ 215 w 300"/>
                <a:gd name="T37" fmla="*/ 245 h 256"/>
                <a:gd name="T38" fmla="*/ 236 w 300"/>
                <a:gd name="T39" fmla="*/ 245 h 256"/>
                <a:gd name="T40" fmla="*/ 226 w 300"/>
                <a:gd name="T41" fmla="*/ 117 h 256"/>
                <a:gd name="T42" fmla="*/ 258 w 300"/>
                <a:gd name="T43" fmla="*/ 96 h 256"/>
                <a:gd name="T44" fmla="*/ 268 w 300"/>
                <a:gd name="T45" fmla="*/ 256 h 256"/>
                <a:gd name="T46" fmla="*/ 279 w 300"/>
                <a:gd name="T47" fmla="*/ 96 h 256"/>
                <a:gd name="T48" fmla="*/ 300 w 300"/>
                <a:gd name="T49" fmla="*/ 7 h 256"/>
                <a:gd name="T50" fmla="*/ 290 w 300"/>
                <a:gd name="T51" fmla="*/ 0 h 256"/>
                <a:gd name="T52" fmla="*/ 236 w 300"/>
                <a:gd name="T53" fmla="*/ 11 h 256"/>
                <a:gd name="T54" fmla="*/ 264 w 300"/>
                <a:gd name="T55" fmla="*/ 21 h 256"/>
                <a:gd name="T56" fmla="*/ 98 w 300"/>
                <a:gd name="T57" fmla="*/ 107 h 256"/>
                <a:gd name="T58" fmla="*/ 6 w 300"/>
                <a:gd name="T59" fmla="*/ 173 h 256"/>
                <a:gd name="T60" fmla="*/ 12 w 300"/>
                <a:gd name="T61" fmla="*/ 192 h 256"/>
                <a:gd name="T62" fmla="*/ 101 w 300"/>
                <a:gd name="T63" fmla="*/ 128 h 256"/>
                <a:gd name="T64" fmla="*/ 191 w 300"/>
                <a:gd name="T65" fmla="*/ 125 h 256"/>
                <a:gd name="T66" fmla="*/ 279 w 300"/>
                <a:gd name="T67" fmla="*/ 53 h 256"/>
                <a:gd name="T68" fmla="*/ 300 w 300"/>
                <a:gd name="T69" fmla="*/ 53 h 256"/>
                <a:gd name="T70" fmla="*/ 300 w 300"/>
                <a:gd name="T71"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56">
                  <a:moveTo>
                    <a:pt x="23" y="224"/>
                  </a:moveTo>
                  <a:cubicBezTo>
                    <a:pt x="23" y="245"/>
                    <a:pt x="23" y="245"/>
                    <a:pt x="23" y="245"/>
                  </a:cubicBezTo>
                  <a:cubicBezTo>
                    <a:pt x="23" y="251"/>
                    <a:pt x="18" y="256"/>
                    <a:pt x="12" y="256"/>
                  </a:cubicBezTo>
                  <a:cubicBezTo>
                    <a:pt x="6" y="256"/>
                    <a:pt x="2" y="251"/>
                    <a:pt x="2" y="245"/>
                  </a:cubicBezTo>
                  <a:cubicBezTo>
                    <a:pt x="2" y="224"/>
                    <a:pt x="2" y="224"/>
                    <a:pt x="2" y="224"/>
                  </a:cubicBezTo>
                  <a:cubicBezTo>
                    <a:pt x="2" y="218"/>
                    <a:pt x="6" y="213"/>
                    <a:pt x="12" y="213"/>
                  </a:cubicBezTo>
                  <a:cubicBezTo>
                    <a:pt x="18" y="213"/>
                    <a:pt x="23" y="218"/>
                    <a:pt x="23" y="224"/>
                  </a:cubicBezTo>
                  <a:close/>
                  <a:moveTo>
                    <a:pt x="55" y="192"/>
                  </a:moveTo>
                  <a:cubicBezTo>
                    <a:pt x="49" y="192"/>
                    <a:pt x="44" y="197"/>
                    <a:pt x="44" y="203"/>
                  </a:cubicBezTo>
                  <a:cubicBezTo>
                    <a:pt x="44" y="245"/>
                    <a:pt x="44" y="245"/>
                    <a:pt x="44" y="245"/>
                  </a:cubicBezTo>
                  <a:cubicBezTo>
                    <a:pt x="44" y="251"/>
                    <a:pt x="49" y="256"/>
                    <a:pt x="55" y="256"/>
                  </a:cubicBezTo>
                  <a:cubicBezTo>
                    <a:pt x="61" y="256"/>
                    <a:pt x="66" y="251"/>
                    <a:pt x="66" y="245"/>
                  </a:cubicBezTo>
                  <a:cubicBezTo>
                    <a:pt x="66" y="203"/>
                    <a:pt x="66" y="203"/>
                    <a:pt x="66" y="203"/>
                  </a:cubicBezTo>
                  <a:cubicBezTo>
                    <a:pt x="66" y="197"/>
                    <a:pt x="61" y="192"/>
                    <a:pt x="55" y="192"/>
                  </a:cubicBezTo>
                  <a:close/>
                  <a:moveTo>
                    <a:pt x="98" y="160"/>
                  </a:moveTo>
                  <a:cubicBezTo>
                    <a:pt x="92" y="160"/>
                    <a:pt x="87" y="165"/>
                    <a:pt x="87" y="171"/>
                  </a:cubicBezTo>
                  <a:cubicBezTo>
                    <a:pt x="87" y="245"/>
                    <a:pt x="87" y="245"/>
                    <a:pt x="87" y="245"/>
                  </a:cubicBezTo>
                  <a:cubicBezTo>
                    <a:pt x="87" y="251"/>
                    <a:pt x="92" y="256"/>
                    <a:pt x="98" y="256"/>
                  </a:cubicBezTo>
                  <a:cubicBezTo>
                    <a:pt x="104" y="256"/>
                    <a:pt x="108" y="251"/>
                    <a:pt x="108" y="245"/>
                  </a:cubicBezTo>
                  <a:cubicBezTo>
                    <a:pt x="108" y="171"/>
                    <a:pt x="108" y="171"/>
                    <a:pt x="108" y="171"/>
                  </a:cubicBezTo>
                  <a:cubicBezTo>
                    <a:pt x="108" y="165"/>
                    <a:pt x="104" y="160"/>
                    <a:pt x="98" y="160"/>
                  </a:cubicBezTo>
                  <a:close/>
                  <a:moveTo>
                    <a:pt x="140" y="149"/>
                  </a:moveTo>
                  <a:cubicBezTo>
                    <a:pt x="134" y="149"/>
                    <a:pt x="130" y="154"/>
                    <a:pt x="130" y="160"/>
                  </a:cubicBezTo>
                  <a:cubicBezTo>
                    <a:pt x="130" y="245"/>
                    <a:pt x="130" y="245"/>
                    <a:pt x="130" y="245"/>
                  </a:cubicBezTo>
                  <a:cubicBezTo>
                    <a:pt x="130" y="251"/>
                    <a:pt x="134" y="256"/>
                    <a:pt x="140" y="256"/>
                  </a:cubicBezTo>
                  <a:cubicBezTo>
                    <a:pt x="146" y="256"/>
                    <a:pt x="151" y="251"/>
                    <a:pt x="151" y="245"/>
                  </a:cubicBezTo>
                  <a:cubicBezTo>
                    <a:pt x="151" y="160"/>
                    <a:pt x="151" y="160"/>
                    <a:pt x="151" y="160"/>
                  </a:cubicBezTo>
                  <a:cubicBezTo>
                    <a:pt x="151" y="154"/>
                    <a:pt x="146" y="149"/>
                    <a:pt x="140" y="149"/>
                  </a:cubicBezTo>
                  <a:close/>
                  <a:moveTo>
                    <a:pt x="183" y="149"/>
                  </a:moveTo>
                  <a:cubicBezTo>
                    <a:pt x="177" y="149"/>
                    <a:pt x="172" y="154"/>
                    <a:pt x="172" y="160"/>
                  </a:cubicBezTo>
                  <a:cubicBezTo>
                    <a:pt x="172" y="245"/>
                    <a:pt x="172" y="245"/>
                    <a:pt x="172" y="245"/>
                  </a:cubicBezTo>
                  <a:cubicBezTo>
                    <a:pt x="172" y="251"/>
                    <a:pt x="177" y="256"/>
                    <a:pt x="183" y="256"/>
                  </a:cubicBezTo>
                  <a:cubicBezTo>
                    <a:pt x="189" y="256"/>
                    <a:pt x="194" y="251"/>
                    <a:pt x="194" y="245"/>
                  </a:cubicBezTo>
                  <a:cubicBezTo>
                    <a:pt x="194" y="160"/>
                    <a:pt x="194" y="160"/>
                    <a:pt x="194" y="160"/>
                  </a:cubicBezTo>
                  <a:cubicBezTo>
                    <a:pt x="194" y="154"/>
                    <a:pt x="189" y="149"/>
                    <a:pt x="183" y="149"/>
                  </a:cubicBezTo>
                  <a:close/>
                  <a:moveTo>
                    <a:pt x="226" y="117"/>
                  </a:moveTo>
                  <a:cubicBezTo>
                    <a:pt x="220" y="117"/>
                    <a:pt x="215" y="122"/>
                    <a:pt x="215" y="128"/>
                  </a:cubicBezTo>
                  <a:cubicBezTo>
                    <a:pt x="215" y="245"/>
                    <a:pt x="215" y="245"/>
                    <a:pt x="215" y="245"/>
                  </a:cubicBezTo>
                  <a:cubicBezTo>
                    <a:pt x="215" y="251"/>
                    <a:pt x="220" y="256"/>
                    <a:pt x="226" y="256"/>
                  </a:cubicBezTo>
                  <a:cubicBezTo>
                    <a:pt x="232" y="256"/>
                    <a:pt x="236" y="251"/>
                    <a:pt x="236" y="245"/>
                  </a:cubicBezTo>
                  <a:cubicBezTo>
                    <a:pt x="236" y="128"/>
                    <a:pt x="236" y="128"/>
                    <a:pt x="236" y="128"/>
                  </a:cubicBezTo>
                  <a:cubicBezTo>
                    <a:pt x="236" y="122"/>
                    <a:pt x="232" y="117"/>
                    <a:pt x="226" y="117"/>
                  </a:cubicBezTo>
                  <a:close/>
                  <a:moveTo>
                    <a:pt x="268" y="85"/>
                  </a:moveTo>
                  <a:cubicBezTo>
                    <a:pt x="262" y="85"/>
                    <a:pt x="258" y="90"/>
                    <a:pt x="258" y="96"/>
                  </a:cubicBezTo>
                  <a:cubicBezTo>
                    <a:pt x="258" y="245"/>
                    <a:pt x="258" y="245"/>
                    <a:pt x="258" y="245"/>
                  </a:cubicBezTo>
                  <a:cubicBezTo>
                    <a:pt x="258" y="251"/>
                    <a:pt x="262" y="256"/>
                    <a:pt x="268" y="256"/>
                  </a:cubicBezTo>
                  <a:cubicBezTo>
                    <a:pt x="274" y="256"/>
                    <a:pt x="279" y="251"/>
                    <a:pt x="279" y="245"/>
                  </a:cubicBezTo>
                  <a:cubicBezTo>
                    <a:pt x="279" y="96"/>
                    <a:pt x="279" y="96"/>
                    <a:pt x="279" y="96"/>
                  </a:cubicBezTo>
                  <a:cubicBezTo>
                    <a:pt x="279" y="90"/>
                    <a:pt x="274" y="85"/>
                    <a:pt x="268" y="85"/>
                  </a:cubicBezTo>
                  <a:close/>
                  <a:moveTo>
                    <a:pt x="300" y="7"/>
                  </a:moveTo>
                  <a:cubicBezTo>
                    <a:pt x="298" y="4"/>
                    <a:pt x="296" y="2"/>
                    <a:pt x="294" y="1"/>
                  </a:cubicBezTo>
                  <a:cubicBezTo>
                    <a:pt x="292" y="0"/>
                    <a:pt x="291" y="0"/>
                    <a:pt x="290" y="0"/>
                  </a:cubicBezTo>
                  <a:cubicBezTo>
                    <a:pt x="247" y="0"/>
                    <a:pt x="247" y="0"/>
                    <a:pt x="247" y="0"/>
                  </a:cubicBezTo>
                  <a:cubicBezTo>
                    <a:pt x="241" y="0"/>
                    <a:pt x="236" y="5"/>
                    <a:pt x="236" y="11"/>
                  </a:cubicBezTo>
                  <a:cubicBezTo>
                    <a:pt x="236" y="17"/>
                    <a:pt x="241" y="21"/>
                    <a:pt x="247" y="21"/>
                  </a:cubicBezTo>
                  <a:cubicBezTo>
                    <a:pt x="264" y="21"/>
                    <a:pt x="264" y="21"/>
                    <a:pt x="264" y="21"/>
                  </a:cubicBezTo>
                  <a:cubicBezTo>
                    <a:pt x="179" y="107"/>
                    <a:pt x="179" y="107"/>
                    <a:pt x="179" y="107"/>
                  </a:cubicBezTo>
                  <a:cubicBezTo>
                    <a:pt x="98" y="107"/>
                    <a:pt x="98" y="107"/>
                    <a:pt x="98" y="107"/>
                  </a:cubicBezTo>
                  <a:cubicBezTo>
                    <a:pt x="95" y="107"/>
                    <a:pt x="93" y="107"/>
                    <a:pt x="91" y="109"/>
                  </a:cubicBezTo>
                  <a:cubicBezTo>
                    <a:pt x="6" y="173"/>
                    <a:pt x="6" y="173"/>
                    <a:pt x="6" y="173"/>
                  </a:cubicBezTo>
                  <a:cubicBezTo>
                    <a:pt x="1" y="176"/>
                    <a:pt x="0" y="183"/>
                    <a:pt x="4" y="188"/>
                  </a:cubicBezTo>
                  <a:cubicBezTo>
                    <a:pt x="6" y="191"/>
                    <a:pt x="9" y="192"/>
                    <a:pt x="12" y="192"/>
                  </a:cubicBezTo>
                  <a:cubicBezTo>
                    <a:pt x="15" y="192"/>
                    <a:pt x="17" y="191"/>
                    <a:pt x="19" y="190"/>
                  </a:cubicBezTo>
                  <a:cubicBezTo>
                    <a:pt x="101" y="128"/>
                    <a:pt x="101" y="128"/>
                    <a:pt x="101" y="128"/>
                  </a:cubicBezTo>
                  <a:cubicBezTo>
                    <a:pt x="183" y="128"/>
                    <a:pt x="183" y="128"/>
                    <a:pt x="183" y="128"/>
                  </a:cubicBezTo>
                  <a:cubicBezTo>
                    <a:pt x="186" y="128"/>
                    <a:pt x="189" y="127"/>
                    <a:pt x="191" y="125"/>
                  </a:cubicBezTo>
                  <a:cubicBezTo>
                    <a:pt x="279" y="36"/>
                    <a:pt x="279" y="36"/>
                    <a:pt x="279" y="36"/>
                  </a:cubicBezTo>
                  <a:cubicBezTo>
                    <a:pt x="279" y="53"/>
                    <a:pt x="279" y="53"/>
                    <a:pt x="279" y="53"/>
                  </a:cubicBezTo>
                  <a:cubicBezTo>
                    <a:pt x="279" y="59"/>
                    <a:pt x="284" y="64"/>
                    <a:pt x="290" y="64"/>
                  </a:cubicBezTo>
                  <a:cubicBezTo>
                    <a:pt x="296" y="64"/>
                    <a:pt x="300" y="59"/>
                    <a:pt x="300" y="53"/>
                  </a:cubicBezTo>
                  <a:cubicBezTo>
                    <a:pt x="300" y="11"/>
                    <a:pt x="300" y="11"/>
                    <a:pt x="300" y="11"/>
                  </a:cubicBezTo>
                  <a:cubicBezTo>
                    <a:pt x="300" y="9"/>
                    <a:pt x="300" y="8"/>
                    <a:pt x="300"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GB"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
          <p:nvSpPr>
            <p:cNvPr id="52" name="Freeform 263"/>
            <p:cNvSpPr>
              <a:spLocks noEditPoints="1"/>
            </p:cNvSpPr>
            <p:nvPr/>
          </p:nvSpPr>
          <p:spPr bwMode="gray">
            <a:xfrm>
              <a:off x="4383" y="209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GB"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sp>
        <p:nvSpPr>
          <p:cNvPr id="20" name="角丸四角形 19"/>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21" name="ホームベース 20"/>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2.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企業による人権への取組の必要性</a:t>
            </a:r>
          </a:p>
        </p:txBody>
      </p:sp>
    </p:spTree>
    <p:extLst>
      <p:ext uri="{BB962C8B-B14F-4D97-AF65-F5344CB8AC3E}">
        <p14:creationId xmlns:p14="http://schemas.microsoft.com/office/powerpoint/2010/main" val="154196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2</a:t>
            </a:fld>
            <a:endParaRPr lang="ja-JP" altLang="en-US" dirty="0"/>
          </a:p>
        </p:txBody>
      </p:sp>
      <p:grpSp>
        <p:nvGrpSpPr>
          <p:cNvPr id="7" name="グループ化 6"/>
          <p:cNvGrpSpPr/>
          <p:nvPr/>
        </p:nvGrpSpPr>
        <p:grpSpPr bwMode="gray">
          <a:xfrm>
            <a:off x="893141" y="1962922"/>
            <a:ext cx="8377879" cy="1199255"/>
            <a:chOff x="431800" y="1635126"/>
            <a:chExt cx="7674295" cy="848832"/>
          </a:xfrm>
        </p:grpSpPr>
        <p:sp>
          <p:nvSpPr>
            <p:cNvPr id="28" name="Rectangle 27"/>
            <p:cNvSpPr/>
            <p:nvPr/>
          </p:nvSpPr>
          <p:spPr bwMode="gray">
            <a:xfrm>
              <a:off x="431800" y="1745615"/>
              <a:ext cx="1317942" cy="693420"/>
            </a:xfrm>
            <a:prstGeom prst="rect">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600" dirty="0" err="1">
                <a:solidFill>
                  <a:schemeClr val="tx2"/>
                </a:solidFill>
                <a:latin typeface="Calibri" panose="020F0502020204030204" pitchFamily="34" charset="0"/>
              </a:endParaRPr>
            </a:p>
          </p:txBody>
        </p:sp>
        <p:sp>
          <p:nvSpPr>
            <p:cNvPr id="29" name="Isosceles Triangle 49"/>
            <p:cNvSpPr/>
            <p:nvPr/>
          </p:nvSpPr>
          <p:spPr bwMode="gray">
            <a:xfrm rot="16200000">
              <a:off x="1371444" y="2060733"/>
              <a:ext cx="246381" cy="510222"/>
            </a:xfrm>
            <a:prstGeom prst="triangle">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600" dirty="0" err="1">
                <a:solidFill>
                  <a:schemeClr val="tx2"/>
                </a:solidFill>
                <a:latin typeface="Calibri" panose="020F0502020204030204" pitchFamily="34" charset="0"/>
              </a:endParaRPr>
            </a:p>
          </p:txBody>
        </p:sp>
        <p:sp>
          <p:nvSpPr>
            <p:cNvPr id="30" name="Round Same Side Corner Rectangle 50"/>
            <p:cNvSpPr/>
            <p:nvPr/>
          </p:nvSpPr>
          <p:spPr bwMode="gray">
            <a:xfrm rot="5400000">
              <a:off x="4336257" y="-1461611"/>
              <a:ext cx="673101" cy="6866575"/>
            </a:xfrm>
            <a:prstGeom prst="round2SameRect">
              <a:avLst>
                <a:gd name="adj1" fmla="val 50000"/>
                <a:gd name="adj2" fmla="val 0"/>
              </a:avLst>
            </a:prstGeom>
            <a:solidFill>
              <a:schemeClr val="accent5">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noAutofit/>
            </a:bodyPr>
            <a:lstStyle/>
            <a:p>
              <a:pPr>
                <a:spcBef>
                  <a:spcPts val="600"/>
                </a:spcBef>
                <a:spcAft>
                  <a:spcPts val="0"/>
                </a:spcAft>
              </a:pPr>
              <a:r>
                <a:rPr lang="ja-JP" altLang="en-US" sz="2400">
                  <a:solidFill>
                    <a:schemeClr val="bg1"/>
                  </a:solidFill>
                  <a:latin typeface="Calibri" panose="020F0502020204030204" pitchFamily="34" charset="0"/>
                </a:rPr>
                <a:t>企業の人権尊重責任</a:t>
              </a:r>
              <a:endParaRPr lang="ja-JP" altLang="en-US" sz="2400" dirty="0">
                <a:solidFill>
                  <a:schemeClr val="bg1"/>
                </a:solidFill>
                <a:latin typeface="Calibri" panose="020F0502020204030204" pitchFamily="34" charset="0"/>
              </a:endParaRPr>
            </a:p>
            <a:p>
              <a:pPr>
                <a:spcBef>
                  <a:spcPts val="0"/>
                </a:spcBef>
                <a:spcAft>
                  <a:spcPts val="0"/>
                </a:spcAft>
              </a:pPr>
              <a:r>
                <a:rPr lang="ja-JP" altLang="en-US" sz="1400">
                  <a:solidFill>
                    <a:schemeClr val="bg1"/>
                  </a:solidFill>
                  <a:latin typeface="Calibri" panose="020F0502020204030204" pitchFamily="34" charset="0"/>
                </a:rPr>
                <a:t>企業が尊重すべき人権と、人権に関するリスク</a:t>
              </a:r>
              <a:r>
                <a:rPr lang="ja-JP" altLang="en-US" sz="1400" dirty="0">
                  <a:solidFill>
                    <a:schemeClr val="bg1"/>
                  </a:solidFill>
                  <a:latin typeface="Calibri" panose="020F0502020204030204" pitchFamily="34" charset="0"/>
                </a:rPr>
                <a:t>とはどのようなものか</a:t>
              </a:r>
            </a:p>
          </p:txBody>
        </p:sp>
        <p:sp>
          <p:nvSpPr>
            <p:cNvPr id="31" name="TextBox 54"/>
            <p:cNvSpPr txBox="1"/>
            <p:nvPr/>
          </p:nvSpPr>
          <p:spPr bwMode="gray">
            <a:xfrm>
              <a:off x="490686" y="1672591"/>
              <a:ext cx="691028" cy="811367"/>
            </a:xfrm>
            <a:prstGeom prst="rect">
              <a:avLst/>
            </a:prstGeom>
            <a:noFill/>
          </p:spPr>
          <p:txBody>
            <a:bodyPr wrap="square" lIns="72000" tIns="72000" rIns="72000" bIns="72000" rtlCol="0" anchor="ctr">
              <a:noAutofit/>
            </a:bodyPr>
            <a:lstStyle/>
            <a:p>
              <a:pPr algn="ctr">
                <a:spcAft>
                  <a:spcPts val="0"/>
                </a:spcAft>
              </a:pPr>
              <a:r>
                <a:rPr lang="en-US" sz="5400" dirty="0">
                  <a:solidFill>
                    <a:schemeClr val="bg1"/>
                  </a:solidFill>
                  <a:latin typeface="Calibri" panose="020F0502020204030204" pitchFamily="34" charset="0"/>
                  <a:cs typeface="Calibri" panose="020F0502020204030204" pitchFamily="34" charset="0"/>
                </a:rPr>
                <a:t>1</a:t>
              </a:r>
            </a:p>
          </p:txBody>
        </p:sp>
      </p:grpSp>
      <p:grpSp>
        <p:nvGrpSpPr>
          <p:cNvPr id="8" name="グループ化 7"/>
          <p:cNvGrpSpPr/>
          <p:nvPr/>
        </p:nvGrpSpPr>
        <p:grpSpPr bwMode="gray">
          <a:xfrm>
            <a:off x="893141" y="3208076"/>
            <a:ext cx="8377879" cy="1236150"/>
            <a:chOff x="431800" y="2517373"/>
            <a:chExt cx="7674295" cy="874947"/>
          </a:xfrm>
        </p:grpSpPr>
        <p:sp>
          <p:nvSpPr>
            <p:cNvPr id="24" name="Rectangle 28"/>
            <p:cNvSpPr/>
            <p:nvPr/>
          </p:nvSpPr>
          <p:spPr bwMode="gray">
            <a:xfrm>
              <a:off x="431800" y="2639927"/>
              <a:ext cx="1317942" cy="693420"/>
            </a:xfrm>
            <a:prstGeom prst="rect">
              <a:avLst/>
            </a:prstGeom>
            <a:solidFill>
              <a:srgbClr val="0B6A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600" dirty="0" err="1">
                <a:solidFill>
                  <a:schemeClr val="bg1"/>
                </a:solidFill>
                <a:latin typeface="Calibri" panose="020F0502020204030204" pitchFamily="34" charset="0"/>
              </a:endParaRPr>
            </a:p>
          </p:txBody>
        </p:sp>
        <p:sp>
          <p:nvSpPr>
            <p:cNvPr id="25" name="Isosceles Triangle 47"/>
            <p:cNvSpPr/>
            <p:nvPr/>
          </p:nvSpPr>
          <p:spPr bwMode="gray">
            <a:xfrm rot="16200000">
              <a:off x="1371443" y="2955045"/>
              <a:ext cx="246381" cy="510222"/>
            </a:xfrm>
            <a:prstGeom prst="triangl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600" dirty="0" err="1">
                <a:solidFill>
                  <a:schemeClr val="bg1"/>
                </a:solidFill>
                <a:latin typeface="Calibri" panose="020F0502020204030204" pitchFamily="34" charset="0"/>
              </a:endParaRPr>
            </a:p>
          </p:txBody>
        </p:sp>
        <p:sp>
          <p:nvSpPr>
            <p:cNvPr id="26" name="TextBox 55"/>
            <p:cNvSpPr txBox="1"/>
            <p:nvPr/>
          </p:nvSpPr>
          <p:spPr bwMode="gray">
            <a:xfrm>
              <a:off x="490686" y="2580953"/>
              <a:ext cx="691028" cy="811367"/>
            </a:xfrm>
            <a:prstGeom prst="rect">
              <a:avLst/>
            </a:prstGeom>
            <a:noFill/>
          </p:spPr>
          <p:txBody>
            <a:bodyPr wrap="square" lIns="72000" tIns="72000" rIns="72000" bIns="72000" rtlCol="0" anchor="ctr">
              <a:noAutofit/>
            </a:bodyPr>
            <a:lstStyle/>
            <a:p>
              <a:pPr algn="ctr">
                <a:spcAft>
                  <a:spcPts val="0"/>
                </a:spcAft>
              </a:pPr>
              <a:r>
                <a:rPr lang="en-US" sz="5400" dirty="0">
                  <a:solidFill>
                    <a:schemeClr val="bg1"/>
                  </a:solidFill>
                  <a:latin typeface="Calibri" panose="020F0502020204030204" pitchFamily="34" charset="0"/>
                  <a:cs typeface="Calibri" panose="020F0502020204030204" pitchFamily="34" charset="0"/>
                </a:rPr>
                <a:t>2</a:t>
              </a:r>
            </a:p>
          </p:txBody>
        </p:sp>
        <p:sp>
          <p:nvSpPr>
            <p:cNvPr id="27" name="Round Same Side Corner Rectangle 50"/>
            <p:cNvSpPr/>
            <p:nvPr/>
          </p:nvSpPr>
          <p:spPr bwMode="gray">
            <a:xfrm rot="5400000">
              <a:off x="4336257" y="-579364"/>
              <a:ext cx="673101" cy="6866575"/>
            </a:xfrm>
            <a:prstGeom prst="round2SameRect">
              <a:avLst>
                <a:gd name="adj1" fmla="val 50000"/>
                <a:gd name="adj2" fmla="val 0"/>
              </a:avLst>
            </a:prstGeom>
            <a:solidFill>
              <a:srgbClr val="0B6AB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noAutofit/>
            </a:bodyPr>
            <a:lstStyle/>
            <a:p>
              <a:pPr>
                <a:spcBef>
                  <a:spcPts val="600"/>
                </a:spcBef>
                <a:spcAft>
                  <a:spcPts val="0"/>
                </a:spcAft>
              </a:pPr>
              <a:r>
                <a:rPr lang="ja-JP" altLang="en-US" sz="2400" dirty="0">
                  <a:solidFill>
                    <a:schemeClr val="bg1"/>
                  </a:solidFill>
                  <a:latin typeface="Calibri" panose="020F0502020204030204" pitchFamily="34" charset="0"/>
                </a:rPr>
                <a:t>企業による人権への取組の必要性</a:t>
              </a:r>
            </a:p>
            <a:p>
              <a:pPr>
                <a:spcBef>
                  <a:spcPts val="0"/>
                </a:spcBef>
                <a:spcAft>
                  <a:spcPts val="0"/>
                </a:spcAft>
              </a:pPr>
              <a:r>
                <a:rPr lang="ja-JP" altLang="en-US" sz="1400" dirty="0">
                  <a:solidFill>
                    <a:schemeClr val="bg1"/>
                  </a:solidFill>
                  <a:latin typeface="Calibri" panose="020F0502020204030204" pitchFamily="34" charset="0"/>
                </a:rPr>
                <a:t>企業の人権への取組の充実・不足が、事業にもたらす影響</a:t>
              </a:r>
            </a:p>
          </p:txBody>
        </p:sp>
      </p:grpSp>
      <p:grpSp>
        <p:nvGrpSpPr>
          <p:cNvPr id="10" name="グループ化 9"/>
          <p:cNvGrpSpPr/>
          <p:nvPr/>
        </p:nvGrpSpPr>
        <p:grpSpPr bwMode="gray">
          <a:xfrm>
            <a:off x="893141" y="4490126"/>
            <a:ext cx="8377879" cy="1231665"/>
            <a:chOff x="431800" y="3432662"/>
            <a:chExt cx="7674295" cy="871772"/>
          </a:xfrm>
        </p:grpSpPr>
        <p:sp>
          <p:nvSpPr>
            <p:cNvPr id="16" name="Rectangle 29"/>
            <p:cNvSpPr/>
            <p:nvPr/>
          </p:nvSpPr>
          <p:spPr bwMode="gray">
            <a:xfrm>
              <a:off x="431800" y="3552041"/>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600" dirty="0" err="1">
                <a:solidFill>
                  <a:schemeClr val="bg1"/>
                </a:solidFill>
                <a:latin typeface="Calibri" panose="020F0502020204030204" pitchFamily="34" charset="0"/>
              </a:endParaRPr>
            </a:p>
          </p:txBody>
        </p:sp>
        <p:sp>
          <p:nvSpPr>
            <p:cNvPr id="17" name="Isosceles Triangle 33"/>
            <p:cNvSpPr/>
            <p:nvPr/>
          </p:nvSpPr>
          <p:spPr bwMode="gray">
            <a:xfrm rot="16200000">
              <a:off x="1371442" y="3867159"/>
              <a:ext cx="246381" cy="510222"/>
            </a:xfrm>
            <a:prstGeom prst="triangl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600" dirty="0" err="1">
                <a:solidFill>
                  <a:schemeClr val="bg1"/>
                </a:solidFill>
                <a:latin typeface="Calibri" panose="020F0502020204030204" pitchFamily="34" charset="0"/>
              </a:endParaRPr>
            </a:p>
          </p:txBody>
        </p:sp>
        <p:sp>
          <p:nvSpPr>
            <p:cNvPr id="18" name="TextBox 56"/>
            <p:cNvSpPr txBox="1"/>
            <p:nvPr/>
          </p:nvSpPr>
          <p:spPr bwMode="gray">
            <a:xfrm>
              <a:off x="490686" y="3493067"/>
              <a:ext cx="691028" cy="811367"/>
            </a:xfrm>
            <a:prstGeom prst="rect">
              <a:avLst/>
            </a:prstGeom>
            <a:noFill/>
          </p:spPr>
          <p:txBody>
            <a:bodyPr wrap="square" lIns="72000" tIns="72000" rIns="72000" bIns="72000" rtlCol="0" anchor="ctr">
              <a:noAutofit/>
            </a:bodyPr>
            <a:lstStyle/>
            <a:p>
              <a:pPr algn="ctr">
                <a:spcAft>
                  <a:spcPts val="0"/>
                </a:spcAft>
              </a:pPr>
              <a:r>
                <a:rPr lang="en-US" sz="5400" dirty="0">
                  <a:solidFill>
                    <a:schemeClr val="bg1"/>
                  </a:solidFill>
                  <a:latin typeface="Calibri" panose="020F0502020204030204" pitchFamily="34" charset="0"/>
                  <a:cs typeface="Calibri" panose="020F0502020204030204" pitchFamily="34" charset="0"/>
                </a:rPr>
                <a:t>3</a:t>
              </a:r>
            </a:p>
          </p:txBody>
        </p:sp>
        <p:sp>
          <p:nvSpPr>
            <p:cNvPr id="19" name="Round Same Side Corner Rectangle 50"/>
            <p:cNvSpPr/>
            <p:nvPr/>
          </p:nvSpPr>
          <p:spPr bwMode="gray">
            <a:xfrm rot="5400000">
              <a:off x="4336257" y="335925"/>
              <a:ext cx="673101" cy="6866575"/>
            </a:xfrm>
            <a:prstGeom prst="round2SameRect">
              <a:avLst>
                <a:gd name="adj1" fmla="val 50000"/>
                <a:gd name="adj2" fmla="val 0"/>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noAutofit/>
            </a:bodyPr>
            <a:lstStyle/>
            <a:p>
              <a:pPr>
                <a:spcBef>
                  <a:spcPts val="600"/>
                </a:spcBef>
                <a:spcAft>
                  <a:spcPts val="0"/>
                </a:spcAft>
              </a:pPr>
              <a:r>
                <a:rPr lang="ja-JP" altLang="en-US" sz="2400" dirty="0">
                  <a:solidFill>
                    <a:schemeClr val="bg1"/>
                  </a:solidFill>
                  <a:latin typeface="Calibri" panose="020F0502020204030204" pitchFamily="34" charset="0"/>
                </a:rPr>
                <a:t>企業による人権への取組の在り方</a:t>
              </a:r>
            </a:p>
            <a:p>
              <a:pPr>
                <a:spcBef>
                  <a:spcPts val="0"/>
                </a:spcBef>
                <a:spcAft>
                  <a:spcPts val="0"/>
                </a:spcAft>
              </a:pPr>
              <a:r>
                <a:rPr lang="ja-JP" altLang="en-US" sz="1400" dirty="0">
                  <a:solidFill>
                    <a:schemeClr val="bg1"/>
                  </a:solidFill>
                  <a:latin typeface="Calibri" panose="020F0502020204030204" pitchFamily="34" charset="0"/>
                </a:rPr>
                <a:t>企業が行うべき人権への取組の全体像</a:t>
              </a:r>
            </a:p>
          </p:txBody>
        </p:sp>
      </p:grpSp>
      <p:sp>
        <p:nvSpPr>
          <p:cNvPr id="33" name="テキスト プレースホルダー 5"/>
          <p:cNvSpPr txBox="1">
            <a:spLocks/>
          </p:cNvSpPr>
          <p:nvPr/>
        </p:nvSpPr>
        <p:spPr bwMode="gray">
          <a:xfrm>
            <a:off x="634979" y="1091669"/>
            <a:ext cx="8636041" cy="450837"/>
          </a:xfrm>
          <a:prstGeom prst="rect">
            <a:avLst/>
          </a:prstGeom>
          <a:ln>
            <a:solidFill>
              <a:schemeClr val="bg1">
                <a:lumMod val="65000"/>
              </a:schemeClr>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r>
              <a:rPr lang="ja-JP" altLang="en-US" sz="1800" b="0" dirty="0">
                <a:solidFill>
                  <a:schemeClr val="tx1"/>
                </a:solidFill>
                <a:latin typeface="Calibri" panose="020F0502020204030204" pitchFamily="34" charset="0"/>
              </a:rPr>
              <a:t>本研修の全体像</a:t>
            </a:r>
          </a:p>
        </p:txBody>
      </p:sp>
    </p:spTree>
    <p:extLst>
      <p:ext uri="{BB962C8B-B14F-4D97-AF65-F5344CB8AC3E}">
        <p14:creationId xmlns:p14="http://schemas.microsoft.com/office/powerpoint/2010/main" val="3044302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367"/>
          <p:cNvGrpSpPr>
            <a:grpSpLocks noChangeAspect="1"/>
          </p:cNvGrpSpPr>
          <p:nvPr/>
        </p:nvGrpSpPr>
        <p:grpSpPr bwMode="gray">
          <a:xfrm>
            <a:off x="7685502" y="128225"/>
            <a:ext cx="1980225" cy="1980225"/>
            <a:chOff x="4383" y="2091"/>
            <a:chExt cx="340" cy="341"/>
          </a:xfrm>
          <a:solidFill>
            <a:schemeClr val="accent3">
              <a:lumMod val="40000"/>
              <a:lumOff val="60000"/>
            </a:schemeClr>
          </a:solidFill>
        </p:grpSpPr>
        <p:sp>
          <p:nvSpPr>
            <p:cNvPr id="46" name="Freeform 262"/>
            <p:cNvSpPr>
              <a:spLocks noEditPoints="1"/>
            </p:cNvSpPr>
            <p:nvPr/>
          </p:nvSpPr>
          <p:spPr bwMode="gray">
            <a:xfrm>
              <a:off x="4445" y="2169"/>
              <a:ext cx="200" cy="170"/>
            </a:xfrm>
            <a:custGeom>
              <a:avLst/>
              <a:gdLst>
                <a:gd name="T0" fmla="*/ 23 w 300"/>
                <a:gd name="T1" fmla="*/ 245 h 256"/>
                <a:gd name="T2" fmla="*/ 2 w 300"/>
                <a:gd name="T3" fmla="*/ 245 h 256"/>
                <a:gd name="T4" fmla="*/ 12 w 300"/>
                <a:gd name="T5" fmla="*/ 213 h 256"/>
                <a:gd name="T6" fmla="*/ 55 w 300"/>
                <a:gd name="T7" fmla="*/ 192 h 256"/>
                <a:gd name="T8" fmla="*/ 44 w 300"/>
                <a:gd name="T9" fmla="*/ 245 h 256"/>
                <a:gd name="T10" fmla="*/ 66 w 300"/>
                <a:gd name="T11" fmla="*/ 245 h 256"/>
                <a:gd name="T12" fmla="*/ 55 w 300"/>
                <a:gd name="T13" fmla="*/ 192 h 256"/>
                <a:gd name="T14" fmla="*/ 87 w 300"/>
                <a:gd name="T15" fmla="*/ 171 h 256"/>
                <a:gd name="T16" fmla="*/ 98 w 300"/>
                <a:gd name="T17" fmla="*/ 256 h 256"/>
                <a:gd name="T18" fmla="*/ 108 w 300"/>
                <a:gd name="T19" fmla="*/ 171 h 256"/>
                <a:gd name="T20" fmla="*/ 140 w 300"/>
                <a:gd name="T21" fmla="*/ 149 h 256"/>
                <a:gd name="T22" fmla="*/ 130 w 300"/>
                <a:gd name="T23" fmla="*/ 245 h 256"/>
                <a:gd name="T24" fmla="*/ 151 w 300"/>
                <a:gd name="T25" fmla="*/ 245 h 256"/>
                <a:gd name="T26" fmla="*/ 140 w 300"/>
                <a:gd name="T27" fmla="*/ 149 h 256"/>
                <a:gd name="T28" fmla="*/ 172 w 300"/>
                <a:gd name="T29" fmla="*/ 160 h 256"/>
                <a:gd name="T30" fmla="*/ 183 w 300"/>
                <a:gd name="T31" fmla="*/ 256 h 256"/>
                <a:gd name="T32" fmla="*/ 194 w 300"/>
                <a:gd name="T33" fmla="*/ 160 h 256"/>
                <a:gd name="T34" fmla="*/ 226 w 300"/>
                <a:gd name="T35" fmla="*/ 117 h 256"/>
                <a:gd name="T36" fmla="*/ 215 w 300"/>
                <a:gd name="T37" fmla="*/ 245 h 256"/>
                <a:gd name="T38" fmla="*/ 236 w 300"/>
                <a:gd name="T39" fmla="*/ 245 h 256"/>
                <a:gd name="T40" fmla="*/ 226 w 300"/>
                <a:gd name="T41" fmla="*/ 117 h 256"/>
                <a:gd name="T42" fmla="*/ 258 w 300"/>
                <a:gd name="T43" fmla="*/ 96 h 256"/>
                <a:gd name="T44" fmla="*/ 268 w 300"/>
                <a:gd name="T45" fmla="*/ 256 h 256"/>
                <a:gd name="T46" fmla="*/ 279 w 300"/>
                <a:gd name="T47" fmla="*/ 96 h 256"/>
                <a:gd name="T48" fmla="*/ 300 w 300"/>
                <a:gd name="T49" fmla="*/ 7 h 256"/>
                <a:gd name="T50" fmla="*/ 290 w 300"/>
                <a:gd name="T51" fmla="*/ 0 h 256"/>
                <a:gd name="T52" fmla="*/ 236 w 300"/>
                <a:gd name="T53" fmla="*/ 11 h 256"/>
                <a:gd name="T54" fmla="*/ 264 w 300"/>
                <a:gd name="T55" fmla="*/ 21 h 256"/>
                <a:gd name="T56" fmla="*/ 98 w 300"/>
                <a:gd name="T57" fmla="*/ 107 h 256"/>
                <a:gd name="T58" fmla="*/ 6 w 300"/>
                <a:gd name="T59" fmla="*/ 173 h 256"/>
                <a:gd name="T60" fmla="*/ 12 w 300"/>
                <a:gd name="T61" fmla="*/ 192 h 256"/>
                <a:gd name="T62" fmla="*/ 101 w 300"/>
                <a:gd name="T63" fmla="*/ 128 h 256"/>
                <a:gd name="T64" fmla="*/ 191 w 300"/>
                <a:gd name="T65" fmla="*/ 125 h 256"/>
                <a:gd name="T66" fmla="*/ 279 w 300"/>
                <a:gd name="T67" fmla="*/ 53 h 256"/>
                <a:gd name="T68" fmla="*/ 300 w 300"/>
                <a:gd name="T69" fmla="*/ 53 h 256"/>
                <a:gd name="T70" fmla="*/ 300 w 300"/>
                <a:gd name="T71"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56">
                  <a:moveTo>
                    <a:pt x="23" y="224"/>
                  </a:moveTo>
                  <a:cubicBezTo>
                    <a:pt x="23" y="245"/>
                    <a:pt x="23" y="245"/>
                    <a:pt x="23" y="245"/>
                  </a:cubicBezTo>
                  <a:cubicBezTo>
                    <a:pt x="23" y="251"/>
                    <a:pt x="18" y="256"/>
                    <a:pt x="12" y="256"/>
                  </a:cubicBezTo>
                  <a:cubicBezTo>
                    <a:pt x="6" y="256"/>
                    <a:pt x="2" y="251"/>
                    <a:pt x="2" y="245"/>
                  </a:cubicBezTo>
                  <a:cubicBezTo>
                    <a:pt x="2" y="224"/>
                    <a:pt x="2" y="224"/>
                    <a:pt x="2" y="224"/>
                  </a:cubicBezTo>
                  <a:cubicBezTo>
                    <a:pt x="2" y="218"/>
                    <a:pt x="6" y="213"/>
                    <a:pt x="12" y="213"/>
                  </a:cubicBezTo>
                  <a:cubicBezTo>
                    <a:pt x="18" y="213"/>
                    <a:pt x="23" y="218"/>
                    <a:pt x="23" y="224"/>
                  </a:cubicBezTo>
                  <a:close/>
                  <a:moveTo>
                    <a:pt x="55" y="192"/>
                  </a:moveTo>
                  <a:cubicBezTo>
                    <a:pt x="49" y="192"/>
                    <a:pt x="44" y="197"/>
                    <a:pt x="44" y="203"/>
                  </a:cubicBezTo>
                  <a:cubicBezTo>
                    <a:pt x="44" y="245"/>
                    <a:pt x="44" y="245"/>
                    <a:pt x="44" y="245"/>
                  </a:cubicBezTo>
                  <a:cubicBezTo>
                    <a:pt x="44" y="251"/>
                    <a:pt x="49" y="256"/>
                    <a:pt x="55" y="256"/>
                  </a:cubicBezTo>
                  <a:cubicBezTo>
                    <a:pt x="61" y="256"/>
                    <a:pt x="66" y="251"/>
                    <a:pt x="66" y="245"/>
                  </a:cubicBezTo>
                  <a:cubicBezTo>
                    <a:pt x="66" y="203"/>
                    <a:pt x="66" y="203"/>
                    <a:pt x="66" y="203"/>
                  </a:cubicBezTo>
                  <a:cubicBezTo>
                    <a:pt x="66" y="197"/>
                    <a:pt x="61" y="192"/>
                    <a:pt x="55" y="192"/>
                  </a:cubicBezTo>
                  <a:close/>
                  <a:moveTo>
                    <a:pt x="98" y="160"/>
                  </a:moveTo>
                  <a:cubicBezTo>
                    <a:pt x="92" y="160"/>
                    <a:pt x="87" y="165"/>
                    <a:pt x="87" y="171"/>
                  </a:cubicBezTo>
                  <a:cubicBezTo>
                    <a:pt x="87" y="245"/>
                    <a:pt x="87" y="245"/>
                    <a:pt x="87" y="245"/>
                  </a:cubicBezTo>
                  <a:cubicBezTo>
                    <a:pt x="87" y="251"/>
                    <a:pt x="92" y="256"/>
                    <a:pt x="98" y="256"/>
                  </a:cubicBezTo>
                  <a:cubicBezTo>
                    <a:pt x="104" y="256"/>
                    <a:pt x="108" y="251"/>
                    <a:pt x="108" y="245"/>
                  </a:cubicBezTo>
                  <a:cubicBezTo>
                    <a:pt x="108" y="171"/>
                    <a:pt x="108" y="171"/>
                    <a:pt x="108" y="171"/>
                  </a:cubicBezTo>
                  <a:cubicBezTo>
                    <a:pt x="108" y="165"/>
                    <a:pt x="104" y="160"/>
                    <a:pt x="98" y="160"/>
                  </a:cubicBezTo>
                  <a:close/>
                  <a:moveTo>
                    <a:pt x="140" y="149"/>
                  </a:moveTo>
                  <a:cubicBezTo>
                    <a:pt x="134" y="149"/>
                    <a:pt x="130" y="154"/>
                    <a:pt x="130" y="160"/>
                  </a:cubicBezTo>
                  <a:cubicBezTo>
                    <a:pt x="130" y="245"/>
                    <a:pt x="130" y="245"/>
                    <a:pt x="130" y="245"/>
                  </a:cubicBezTo>
                  <a:cubicBezTo>
                    <a:pt x="130" y="251"/>
                    <a:pt x="134" y="256"/>
                    <a:pt x="140" y="256"/>
                  </a:cubicBezTo>
                  <a:cubicBezTo>
                    <a:pt x="146" y="256"/>
                    <a:pt x="151" y="251"/>
                    <a:pt x="151" y="245"/>
                  </a:cubicBezTo>
                  <a:cubicBezTo>
                    <a:pt x="151" y="160"/>
                    <a:pt x="151" y="160"/>
                    <a:pt x="151" y="160"/>
                  </a:cubicBezTo>
                  <a:cubicBezTo>
                    <a:pt x="151" y="154"/>
                    <a:pt x="146" y="149"/>
                    <a:pt x="140" y="149"/>
                  </a:cubicBezTo>
                  <a:close/>
                  <a:moveTo>
                    <a:pt x="183" y="149"/>
                  </a:moveTo>
                  <a:cubicBezTo>
                    <a:pt x="177" y="149"/>
                    <a:pt x="172" y="154"/>
                    <a:pt x="172" y="160"/>
                  </a:cubicBezTo>
                  <a:cubicBezTo>
                    <a:pt x="172" y="245"/>
                    <a:pt x="172" y="245"/>
                    <a:pt x="172" y="245"/>
                  </a:cubicBezTo>
                  <a:cubicBezTo>
                    <a:pt x="172" y="251"/>
                    <a:pt x="177" y="256"/>
                    <a:pt x="183" y="256"/>
                  </a:cubicBezTo>
                  <a:cubicBezTo>
                    <a:pt x="189" y="256"/>
                    <a:pt x="194" y="251"/>
                    <a:pt x="194" y="245"/>
                  </a:cubicBezTo>
                  <a:cubicBezTo>
                    <a:pt x="194" y="160"/>
                    <a:pt x="194" y="160"/>
                    <a:pt x="194" y="160"/>
                  </a:cubicBezTo>
                  <a:cubicBezTo>
                    <a:pt x="194" y="154"/>
                    <a:pt x="189" y="149"/>
                    <a:pt x="183" y="149"/>
                  </a:cubicBezTo>
                  <a:close/>
                  <a:moveTo>
                    <a:pt x="226" y="117"/>
                  </a:moveTo>
                  <a:cubicBezTo>
                    <a:pt x="220" y="117"/>
                    <a:pt x="215" y="122"/>
                    <a:pt x="215" y="128"/>
                  </a:cubicBezTo>
                  <a:cubicBezTo>
                    <a:pt x="215" y="245"/>
                    <a:pt x="215" y="245"/>
                    <a:pt x="215" y="245"/>
                  </a:cubicBezTo>
                  <a:cubicBezTo>
                    <a:pt x="215" y="251"/>
                    <a:pt x="220" y="256"/>
                    <a:pt x="226" y="256"/>
                  </a:cubicBezTo>
                  <a:cubicBezTo>
                    <a:pt x="232" y="256"/>
                    <a:pt x="236" y="251"/>
                    <a:pt x="236" y="245"/>
                  </a:cubicBezTo>
                  <a:cubicBezTo>
                    <a:pt x="236" y="128"/>
                    <a:pt x="236" y="128"/>
                    <a:pt x="236" y="128"/>
                  </a:cubicBezTo>
                  <a:cubicBezTo>
                    <a:pt x="236" y="122"/>
                    <a:pt x="232" y="117"/>
                    <a:pt x="226" y="117"/>
                  </a:cubicBezTo>
                  <a:close/>
                  <a:moveTo>
                    <a:pt x="268" y="85"/>
                  </a:moveTo>
                  <a:cubicBezTo>
                    <a:pt x="262" y="85"/>
                    <a:pt x="258" y="90"/>
                    <a:pt x="258" y="96"/>
                  </a:cubicBezTo>
                  <a:cubicBezTo>
                    <a:pt x="258" y="245"/>
                    <a:pt x="258" y="245"/>
                    <a:pt x="258" y="245"/>
                  </a:cubicBezTo>
                  <a:cubicBezTo>
                    <a:pt x="258" y="251"/>
                    <a:pt x="262" y="256"/>
                    <a:pt x="268" y="256"/>
                  </a:cubicBezTo>
                  <a:cubicBezTo>
                    <a:pt x="274" y="256"/>
                    <a:pt x="279" y="251"/>
                    <a:pt x="279" y="245"/>
                  </a:cubicBezTo>
                  <a:cubicBezTo>
                    <a:pt x="279" y="96"/>
                    <a:pt x="279" y="96"/>
                    <a:pt x="279" y="96"/>
                  </a:cubicBezTo>
                  <a:cubicBezTo>
                    <a:pt x="279" y="90"/>
                    <a:pt x="274" y="85"/>
                    <a:pt x="268" y="85"/>
                  </a:cubicBezTo>
                  <a:close/>
                  <a:moveTo>
                    <a:pt x="300" y="7"/>
                  </a:moveTo>
                  <a:cubicBezTo>
                    <a:pt x="298" y="4"/>
                    <a:pt x="296" y="2"/>
                    <a:pt x="294" y="1"/>
                  </a:cubicBezTo>
                  <a:cubicBezTo>
                    <a:pt x="292" y="0"/>
                    <a:pt x="291" y="0"/>
                    <a:pt x="290" y="0"/>
                  </a:cubicBezTo>
                  <a:cubicBezTo>
                    <a:pt x="247" y="0"/>
                    <a:pt x="247" y="0"/>
                    <a:pt x="247" y="0"/>
                  </a:cubicBezTo>
                  <a:cubicBezTo>
                    <a:pt x="241" y="0"/>
                    <a:pt x="236" y="5"/>
                    <a:pt x="236" y="11"/>
                  </a:cubicBezTo>
                  <a:cubicBezTo>
                    <a:pt x="236" y="17"/>
                    <a:pt x="241" y="21"/>
                    <a:pt x="247" y="21"/>
                  </a:cubicBezTo>
                  <a:cubicBezTo>
                    <a:pt x="264" y="21"/>
                    <a:pt x="264" y="21"/>
                    <a:pt x="264" y="21"/>
                  </a:cubicBezTo>
                  <a:cubicBezTo>
                    <a:pt x="179" y="107"/>
                    <a:pt x="179" y="107"/>
                    <a:pt x="179" y="107"/>
                  </a:cubicBezTo>
                  <a:cubicBezTo>
                    <a:pt x="98" y="107"/>
                    <a:pt x="98" y="107"/>
                    <a:pt x="98" y="107"/>
                  </a:cubicBezTo>
                  <a:cubicBezTo>
                    <a:pt x="95" y="107"/>
                    <a:pt x="93" y="107"/>
                    <a:pt x="91" y="109"/>
                  </a:cubicBezTo>
                  <a:cubicBezTo>
                    <a:pt x="6" y="173"/>
                    <a:pt x="6" y="173"/>
                    <a:pt x="6" y="173"/>
                  </a:cubicBezTo>
                  <a:cubicBezTo>
                    <a:pt x="1" y="176"/>
                    <a:pt x="0" y="183"/>
                    <a:pt x="4" y="188"/>
                  </a:cubicBezTo>
                  <a:cubicBezTo>
                    <a:pt x="6" y="191"/>
                    <a:pt x="9" y="192"/>
                    <a:pt x="12" y="192"/>
                  </a:cubicBezTo>
                  <a:cubicBezTo>
                    <a:pt x="15" y="192"/>
                    <a:pt x="17" y="191"/>
                    <a:pt x="19" y="190"/>
                  </a:cubicBezTo>
                  <a:cubicBezTo>
                    <a:pt x="101" y="128"/>
                    <a:pt x="101" y="128"/>
                    <a:pt x="101" y="128"/>
                  </a:cubicBezTo>
                  <a:cubicBezTo>
                    <a:pt x="183" y="128"/>
                    <a:pt x="183" y="128"/>
                    <a:pt x="183" y="128"/>
                  </a:cubicBezTo>
                  <a:cubicBezTo>
                    <a:pt x="186" y="128"/>
                    <a:pt x="189" y="127"/>
                    <a:pt x="191" y="125"/>
                  </a:cubicBezTo>
                  <a:cubicBezTo>
                    <a:pt x="279" y="36"/>
                    <a:pt x="279" y="36"/>
                    <a:pt x="279" y="36"/>
                  </a:cubicBezTo>
                  <a:cubicBezTo>
                    <a:pt x="279" y="53"/>
                    <a:pt x="279" y="53"/>
                    <a:pt x="279" y="53"/>
                  </a:cubicBezTo>
                  <a:cubicBezTo>
                    <a:pt x="279" y="59"/>
                    <a:pt x="284" y="64"/>
                    <a:pt x="290" y="64"/>
                  </a:cubicBezTo>
                  <a:cubicBezTo>
                    <a:pt x="296" y="64"/>
                    <a:pt x="300" y="59"/>
                    <a:pt x="300" y="53"/>
                  </a:cubicBezTo>
                  <a:cubicBezTo>
                    <a:pt x="300" y="11"/>
                    <a:pt x="300" y="11"/>
                    <a:pt x="300" y="11"/>
                  </a:cubicBezTo>
                  <a:cubicBezTo>
                    <a:pt x="300" y="9"/>
                    <a:pt x="300" y="8"/>
                    <a:pt x="300"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GB" sz="12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
          <p:nvSpPr>
            <p:cNvPr id="47" name="Freeform 263"/>
            <p:cNvSpPr>
              <a:spLocks noEditPoints="1"/>
            </p:cNvSpPr>
            <p:nvPr/>
          </p:nvSpPr>
          <p:spPr bwMode="gray">
            <a:xfrm>
              <a:off x="4383" y="209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GB" sz="12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3087578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8" name="テキスト プレースホルダー 5"/>
          <p:cNvSpPr txBox="1">
            <a:spLocks/>
          </p:cNvSpPr>
          <p:nvPr/>
        </p:nvSpPr>
        <p:spPr bwMode="gray">
          <a:xfrm>
            <a:off x="634979" y="1113865"/>
            <a:ext cx="8636041" cy="364139"/>
          </a:xfrm>
          <a:prstGeom prst="rect">
            <a:avLst/>
          </a:prstGeom>
          <a:ln>
            <a:solidFill>
              <a:schemeClr val="bg1">
                <a:lumMod val="65000"/>
              </a:schemeClr>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r>
              <a:rPr lang="ja-JP" altLang="en-US" b="0" dirty="0">
                <a:solidFill>
                  <a:schemeClr val="accent4"/>
                </a:solidFill>
                <a:latin typeface="Calibri" panose="020F0502020204030204" pitchFamily="34" charset="0"/>
              </a:rPr>
              <a:t>人権に関する取組の充実による</a:t>
            </a:r>
            <a:r>
              <a:rPr lang="ja-JP" altLang="en-US" b="0">
                <a:solidFill>
                  <a:schemeClr val="accent4"/>
                </a:solidFill>
                <a:latin typeface="Calibri" panose="020F0502020204030204" pitchFamily="34" charset="0"/>
              </a:rPr>
              <a:t>ポジティブな影響</a:t>
            </a:r>
            <a:r>
              <a:rPr lang="ja-JP" altLang="en-US" b="0" dirty="0">
                <a:solidFill>
                  <a:schemeClr val="accent4"/>
                </a:solidFill>
                <a:latin typeface="Calibri" panose="020F0502020204030204" pitchFamily="34" charset="0"/>
              </a:rPr>
              <a:t>（</a:t>
            </a:r>
            <a:r>
              <a:rPr lang="en-US" altLang="ja-JP" b="0" dirty="0">
                <a:solidFill>
                  <a:schemeClr val="accent4"/>
                </a:solidFill>
                <a:latin typeface="Calibri" panose="020F0502020204030204" pitchFamily="34" charset="0"/>
              </a:rPr>
              <a:t>1/3</a:t>
            </a:r>
            <a:r>
              <a:rPr lang="ja-JP" altLang="en-US" b="0" dirty="0">
                <a:solidFill>
                  <a:schemeClr val="accent4"/>
                </a:solidFill>
                <a:latin typeface="Calibri" panose="020F0502020204030204" pitchFamily="34" charset="0"/>
              </a:rPr>
              <a:t>）</a:t>
            </a:r>
          </a:p>
        </p:txBody>
      </p:sp>
      <p:sp>
        <p:nvSpPr>
          <p:cNvPr id="119" name="正方形/長方形 118"/>
          <p:cNvSpPr/>
          <p:nvPr/>
        </p:nvSpPr>
        <p:spPr bwMode="gray">
          <a:xfrm>
            <a:off x="415883" y="2621254"/>
            <a:ext cx="4357688" cy="1343405"/>
          </a:xfrm>
          <a:prstGeom prst="rect">
            <a:avLst/>
          </a:prstGeom>
          <a:solidFill>
            <a:srgbClr val="D5E2FF"/>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solidFill>
                  <a:prstClr val="black"/>
                </a:solidFill>
                <a:latin typeface="Calibri" panose="020F0502020204030204" pitchFamily="34" charset="0"/>
                <a:cs typeface="Calibri" panose="020F0502020204030204" pitchFamily="34" charset="0"/>
              </a:rPr>
              <a:t>消費者や企業の</a:t>
            </a:r>
            <a:r>
              <a:rPr lang="ja-JP" altLang="en-US" sz="1600" u="sng" dirty="0">
                <a:solidFill>
                  <a:prstClr val="black"/>
                </a:solidFill>
                <a:latin typeface="Calibri" panose="020F0502020204030204" pitchFamily="34" charset="0"/>
                <a:cs typeface="Calibri" panose="020F0502020204030204" pitchFamily="34" charset="0"/>
              </a:rPr>
              <a:t>人権意識の向上</a:t>
            </a:r>
            <a:r>
              <a:rPr lang="ja-JP" altLang="en-US" sz="1600" dirty="0">
                <a:solidFill>
                  <a:prstClr val="black"/>
                </a:solidFill>
                <a:latin typeface="Calibri" panose="020F0502020204030204" pitchFamily="34" charset="0"/>
                <a:cs typeface="Calibri" panose="020F0502020204030204" pitchFamily="34" charset="0"/>
              </a:rPr>
              <a:t>を受け、</a:t>
            </a:r>
            <a:br>
              <a:rPr lang="en-US" altLang="ja-JP" sz="1600" dirty="0">
                <a:solidFill>
                  <a:prstClr val="black"/>
                </a:solidFill>
                <a:latin typeface="Calibri" panose="020F0502020204030204" pitchFamily="34" charset="0"/>
                <a:cs typeface="Calibri" panose="020F0502020204030204" pitchFamily="34" charset="0"/>
              </a:rPr>
            </a:br>
            <a:r>
              <a:rPr lang="ja-JP" altLang="en-US" sz="1600" dirty="0">
                <a:solidFill>
                  <a:prstClr val="black"/>
                </a:solidFill>
                <a:latin typeface="Calibri" panose="020F0502020204030204" pitchFamily="34" charset="0"/>
                <a:cs typeface="Calibri" panose="020F0502020204030204" pitchFamily="34" charset="0"/>
              </a:rPr>
              <a:t>人権に関する取組は</a:t>
            </a:r>
            <a:r>
              <a:rPr lang="ja-JP" altLang="en-US" sz="1600" u="sng" dirty="0">
                <a:solidFill>
                  <a:prstClr val="black"/>
                </a:solidFill>
                <a:latin typeface="Calibri" panose="020F0502020204030204" pitchFamily="34" charset="0"/>
                <a:cs typeface="Calibri" panose="020F0502020204030204" pitchFamily="34" charset="0"/>
              </a:rPr>
              <a:t>顧客の増加、ひいては売上の増加</a:t>
            </a:r>
            <a:r>
              <a:rPr lang="ja-JP" altLang="en-US" sz="1600" dirty="0">
                <a:solidFill>
                  <a:prstClr val="black"/>
                </a:solidFill>
                <a:latin typeface="Calibri" panose="020F0502020204030204" pitchFamily="34" charset="0"/>
                <a:cs typeface="Calibri" panose="020F0502020204030204" pitchFamily="34" charset="0"/>
              </a:rPr>
              <a:t>につながる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
        <p:nvSpPr>
          <p:cNvPr id="124" name="正方形/長方形 123"/>
          <p:cNvSpPr/>
          <p:nvPr/>
        </p:nvSpPr>
        <p:spPr bwMode="gray">
          <a:xfrm>
            <a:off x="506999" y="4167293"/>
            <a:ext cx="4110343" cy="1881231"/>
          </a:xfrm>
          <a:prstGeom prst="rect">
            <a:avLst/>
          </a:prstGeom>
          <a:solidFill>
            <a:schemeClr val="bg1"/>
          </a:solidFill>
          <a:ln w="19050" algn="ctr">
            <a:noFill/>
            <a:miter lim="800000"/>
            <a:headEnd/>
            <a:tailEnd/>
          </a:ln>
        </p:spPr>
        <p:txBody>
          <a:bodyPr wrap="square" lIns="36000" tIns="36000" rIns="36000" bIns="36000" rtlCol="0" anchor="t"/>
          <a:lstStyle/>
          <a:p>
            <a:pPr marL="0" marR="0" lvl="0" indent="0" algn="l" defTabSz="914400" rtl="0" eaLnBrk="1" fontAlgn="base" latinLnBrk="0" hangingPunct="1">
              <a:spcBef>
                <a:spcPts val="200"/>
              </a:spcBef>
              <a:spcAft>
                <a:spcPct val="0"/>
              </a:spcAft>
              <a:buClrTx/>
              <a:buSzTx/>
              <a:buFontTx/>
              <a:buNone/>
              <a:tabLst/>
              <a:defRPr/>
            </a:pP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関連する動き</a:t>
            </a: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p>
          <a:p>
            <a:pPr marL="269875" lvl="0" indent="-88900">
              <a:spcBef>
                <a:spcPts val="200"/>
              </a:spcBef>
              <a:buFont typeface="Arial" panose="020B0604020202020204" pitchFamily="34" charset="0"/>
              <a:buChar char="•"/>
              <a:defRPr/>
            </a:pPr>
            <a:r>
              <a:rPr lang="ja-JP" altLang="en-US" sz="1600" dirty="0">
                <a:solidFill>
                  <a:prstClr val="black"/>
                </a:solidFill>
                <a:latin typeface="Calibri" panose="020F0502020204030204" pitchFamily="34" charset="0"/>
                <a:cs typeface="Calibri" panose="020F0502020204030204" pitchFamily="34" charset="0"/>
              </a:rPr>
              <a:t>消費者の間でも人権やサステナビリティへの関心</a:t>
            </a:r>
            <a:r>
              <a:rPr lang="ja-JP" altLang="en-US" sz="1600">
                <a:solidFill>
                  <a:prstClr val="black"/>
                </a:solidFill>
                <a:latin typeface="Calibri" panose="020F0502020204030204" pitchFamily="34" charset="0"/>
                <a:cs typeface="Calibri" panose="020F0502020204030204" pitchFamily="34" charset="0"/>
              </a:rPr>
              <a:t>が高っている</a:t>
            </a:r>
            <a:endParaRPr lang="en-US" altLang="ja-JP" sz="1600" dirty="0">
              <a:solidFill>
                <a:prstClr val="black"/>
              </a:solidFill>
              <a:latin typeface="Calibri" panose="020F0502020204030204" pitchFamily="34" charset="0"/>
              <a:cs typeface="Calibri" panose="020F0502020204030204" pitchFamily="34" charset="0"/>
            </a:endParaRPr>
          </a:p>
          <a:p>
            <a:pPr marL="269875" lvl="0" indent="-88900">
              <a:spcBef>
                <a:spcPts val="200"/>
              </a:spcBef>
              <a:buFont typeface="Arial" panose="020B0604020202020204" pitchFamily="34" charset="0"/>
              <a:buChar char="•"/>
              <a:defRPr/>
            </a:pPr>
            <a:r>
              <a:rPr lang="ja-JP" altLang="en-US" sz="1600" dirty="0">
                <a:solidFill>
                  <a:prstClr val="black"/>
                </a:solidFill>
                <a:latin typeface="Calibri" panose="020F0502020204030204" pitchFamily="34" charset="0"/>
                <a:cs typeface="Calibri" panose="020F0502020204030204" pitchFamily="34" charset="0"/>
              </a:rPr>
              <a:t>人権にも配慮した調達基準を策定する</a:t>
            </a:r>
            <a:br>
              <a:rPr lang="en-US" altLang="ja-JP" sz="1600" dirty="0">
                <a:solidFill>
                  <a:prstClr val="black"/>
                </a:solidFill>
                <a:latin typeface="Calibri" panose="020F0502020204030204" pitchFamily="34" charset="0"/>
                <a:cs typeface="Calibri" panose="020F0502020204030204" pitchFamily="34" charset="0"/>
              </a:rPr>
            </a:br>
            <a:r>
              <a:rPr lang="ja-JP" altLang="en-US" sz="1600" dirty="0">
                <a:solidFill>
                  <a:prstClr val="black"/>
                </a:solidFill>
                <a:latin typeface="Calibri" panose="020F0502020204030204" pitchFamily="34" charset="0"/>
                <a:cs typeface="Calibri" panose="020F0502020204030204" pitchFamily="34" charset="0"/>
              </a:rPr>
              <a:t>大手企業が増加</a:t>
            </a:r>
            <a:endParaRPr lang="en-US" altLang="ja-JP" sz="1600" dirty="0">
              <a:solidFill>
                <a:prstClr val="black"/>
              </a:solidFill>
              <a:latin typeface="Calibri" panose="020F0502020204030204" pitchFamily="34" charset="0"/>
              <a:cs typeface="Calibri" panose="020F0502020204030204" pitchFamily="34" charset="0"/>
            </a:endParaRPr>
          </a:p>
          <a:p>
            <a:pPr marL="269875" lvl="0" indent="-88900">
              <a:spcBef>
                <a:spcPts val="200"/>
              </a:spcBef>
              <a:buFont typeface="Arial" panose="020B0604020202020204" pitchFamily="34" charset="0"/>
              <a:buChar char="•"/>
              <a:defRPr/>
            </a:pPr>
            <a:r>
              <a:rPr lang="ja-JP" altLang="en-US" sz="1600" dirty="0">
                <a:solidFill>
                  <a:prstClr val="black"/>
                </a:solidFill>
                <a:latin typeface="Calibri" panose="020F0502020204030204" pitchFamily="34" charset="0"/>
                <a:cs typeface="Calibri" panose="020F0502020204030204" pitchFamily="34" charset="0"/>
              </a:rPr>
              <a:t>人権やサステナビリティに配慮した製品開発は、イノベーション</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の種として注目</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507000" y="1820093"/>
            <a:ext cx="4060988" cy="627333"/>
            <a:chOff x="593244" y="1828245"/>
            <a:chExt cx="2940207" cy="454197"/>
          </a:xfrm>
        </p:grpSpPr>
        <p:sp>
          <p:nvSpPr>
            <p:cNvPr id="31" name="角丸四角形 30"/>
            <p:cNvSpPr/>
            <p:nvPr/>
          </p:nvSpPr>
          <p:spPr bwMode="gray">
            <a:xfrm>
              <a:off x="988895" y="1881626"/>
              <a:ext cx="2178795" cy="324000"/>
            </a:xfrm>
            <a:prstGeom prst="roundRect">
              <a:avLst/>
            </a:prstGeom>
            <a:noFill/>
            <a:ln w="28575" algn="ctr">
              <a:noFill/>
              <a:miter lim="800000"/>
              <a:headEnd/>
              <a:tailEnd/>
            </a:ln>
          </p:spPr>
          <p:txBody>
            <a:bodyPr wrap="square" lIns="36000" tIns="36000" rIns="36000" bIns="36000" rtlCol="0" anchor="ctr"/>
            <a:lstStyle/>
            <a:p>
              <a:pPr marR="0" lvl="0" algn="l" defTabSz="914400" rtl="0" eaLnBrk="1" fontAlgn="base" latinLnBrk="0" hangingPunct="1">
                <a:lnSpc>
                  <a:spcPct val="100000"/>
                </a:lnSpc>
                <a:spcBef>
                  <a:spcPct val="0"/>
                </a:spcBef>
                <a:spcAft>
                  <a:spcPct val="0"/>
                </a:spcAft>
                <a:buClrTx/>
                <a:buSzTx/>
                <a:tabLst/>
                <a:defRPr/>
              </a:pPr>
              <a:r>
                <a:rPr kumimoji="1" lang="ja-JP" altLang="en-US" sz="20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新規顧客の開拓・</a:t>
              </a:r>
              <a:br>
                <a:rPr kumimoji="1" lang="en-US" altLang="ja-JP" sz="2000" dirty="0">
                  <a:solidFill>
                    <a:prstClr val="black"/>
                  </a:solidFill>
                  <a:latin typeface="Calibri" panose="020F0502020204030204" pitchFamily="34" charset="0"/>
                  <a:ea typeface="ＭＳ Ｐゴシック"/>
                  <a:cs typeface="Calibri" panose="020F0502020204030204" pitchFamily="34" charset="0"/>
                </a:rPr>
              </a:br>
              <a:r>
                <a:rPr kumimoji="1" lang="ja-JP" altLang="en-US" sz="20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既存顧客との関係強化</a:t>
              </a:r>
            </a:p>
          </p:txBody>
        </p:sp>
        <p:sp>
          <p:nvSpPr>
            <p:cNvPr id="32" name="楕円 31"/>
            <p:cNvSpPr/>
            <p:nvPr/>
          </p:nvSpPr>
          <p:spPr bwMode="gray">
            <a:xfrm>
              <a:off x="593244" y="1828245"/>
              <a:ext cx="351174" cy="351173"/>
            </a:xfrm>
            <a:prstGeom prst="ellipse">
              <a:avLst/>
            </a:prstGeom>
            <a:solidFill>
              <a:srgbClr val="0B6AB4"/>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282442"/>
              <a:ext cx="2644993" cy="0"/>
            </a:xfrm>
            <a:prstGeom prst="line">
              <a:avLst/>
            </a:prstGeom>
            <a:ln w="19050">
              <a:solidFill>
                <a:srgbClr val="0B6AB4"/>
              </a:solidFill>
            </a:ln>
          </p:spPr>
          <p:style>
            <a:lnRef idx="1">
              <a:schemeClr val="accent1"/>
            </a:lnRef>
            <a:fillRef idx="0">
              <a:schemeClr val="accent1"/>
            </a:fillRef>
            <a:effectRef idx="0">
              <a:schemeClr val="accent1"/>
            </a:effectRef>
            <a:fontRef idx="minor">
              <a:schemeClr val="tx1"/>
            </a:fontRef>
          </p:style>
        </p:cxnSp>
      </p:grpSp>
      <p:sp>
        <p:nvSpPr>
          <p:cNvPr id="38" name="正方形/長方形 37"/>
          <p:cNvSpPr/>
          <p:nvPr/>
        </p:nvSpPr>
        <p:spPr bwMode="gray">
          <a:xfrm>
            <a:off x="5131312" y="2621254"/>
            <a:ext cx="4357688" cy="1343405"/>
          </a:xfrm>
          <a:prstGeom prst="rect">
            <a:avLst/>
          </a:prstGeom>
          <a:solidFill>
            <a:srgbClr val="D5E2FF"/>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u="sng" dirty="0">
                <a:solidFill>
                  <a:prstClr val="black"/>
                </a:solidFill>
                <a:latin typeface="Calibri" panose="020F0502020204030204" pitchFamily="34" charset="0"/>
                <a:cs typeface="Calibri" panose="020F0502020204030204" pitchFamily="34" charset="0"/>
              </a:rPr>
              <a:t>社会課題への関心の高い世代</a:t>
            </a:r>
            <a:r>
              <a:rPr lang="ja-JP" altLang="en-US" sz="1600" dirty="0">
                <a:solidFill>
                  <a:prstClr val="black"/>
                </a:solidFill>
                <a:latin typeface="Calibri" panose="020F0502020204030204" pitchFamily="34" charset="0"/>
                <a:cs typeface="Calibri" panose="020F0502020204030204" pitchFamily="34" charset="0"/>
              </a:rPr>
              <a:t>の</a:t>
            </a:r>
            <a:br>
              <a:rPr lang="en-US" altLang="ja-JP" sz="1600" dirty="0">
                <a:solidFill>
                  <a:prstClr val="black"/>
                </a:solidFill>
                <a:latin typeface="Calibri" panose="020F0502020204030204" pitchFamily="34" charset="0"/>
                <a:cs typeface="Calibri" panose="020F0502020204030204" pitchFamily="34" charset="0"/>
              </a:rPr>
            </a:br>
            <a:r>
              <a:rPr lang="ja-JP" altLang="en-US" sz="1600" u="sng" dirty="0">
                <a:solidFill>
                  <a:prstClr val="black"/>
                </a:solidFill>
                <a:latin typeface="Calibri" panose="020F0502020204030204" pitchFamily="34" charset="0"/>
                <a:cs typeface="Calibri" panose="020F0502020204030204" pitchFamily="34" charset="0"/>
              </a:rPr>
              <a:t>採用競争力強化</a:t>
            </a:r>
            <a:r>
              <a:rPr lang="ja-JP" altLang="en-US" sz="1600" dirty="0">
                <a:solidFill>
                  <a:prstClr val="black"/>
                </a:solidFill>
                <a:latin typeface="Calibri" panose="020F0502020204030204" pitchFamily="34" charset="0"/>
                <a:cs typeface="Calibri" panose="020F0502020204030204" pitchFamily="34" charset="0"/>
              </a:rPr>
              <a:t>や、</a:t>
            </a:r>
            <a:br>
              <a:rPr lang="en-US" altLang="ja-JP" sz="1600" dirty="0">
                <a:solidFill>
                  <a:prstClr val="black"/>
                </a:solidFill>
                <a:latin typeface="Calibri" panose="020F0502020204030204" pitchFamily="34" charset="0"/>
                <a:cs typeface="Calibri" panose="020F0502020204030204" pitchFamily="34" charset="0"/>
              </a:rPr>
            </a:br>
            <a:r>
              <a:rPr lang="ja-JP" altLang="en-US" sz="1600" dirty="0">
                <a:solidFill>
                  <a:prstClr val="black"/>
                </a:solidFill>
                <a:latin typeface="Calibri" panose="020F0502020204030204" pitchFamily="34" charset="0"/>
                <a:cs typeface="Calibri" panose="020F0502020204030204" pitchFamily="34" charset="0"/>
              </a:rPr>
              <a:t>労働環境の整備による</a:t>
            </a:r>
            <a:r>
              <a:rPr lang="ja-JP" altLang="en-US" sz="1600" u="sng" dirty="0">
                <a:solidFill>
                  <a:prstClr val="black"/>
                </a:solidFill>
                <a:latin typeface="Calibri" panose="020F0502020204030204" pitchFamily="34" charset="0"/>
                <a:cs typeface="Calibri" panose="020F0502020204030204" pitchFamily="34" charset="0"/>
              </a:rPr>
              <a:t>人材定着</a:t>
            </a:r>
            <a:r>
              <a:rPr lang="ja-JP" altLang="en-US" sz="1600" dirty="0">
                <a:solidFill>
                  <a:prstClr val="black"/>
                </a:solidFill>
                <a:latin typeface="Calibri" panose="020F0502020204030204" pitchFamily="34" charset="0"/>
                <a:cs typeface="Calibri" panose="020F0502020204030204" pitchFamily="34" charset="0"/>
              </a:rPr>
              <a:t>が実現</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
        <p:nvSpPr>
          <p:cNvPr id="39" name="正方形/長方形 38"/>
          <p:cNvSpPr/>
          <p:nvPr/>
        </p:nvSpPr>
        <p:spPr bwMode="gray">
          <a:xfrm>
            <a:off x="5222428" y="4167293"/>
            <a:ext cx="4176573" cy="1881231"/>
          </a:xfrm>
          <a:prstGeom prst="rect">
            <a:avLst/>
          </a:prstGeom>
          <a:solidFill>
            <a:schemeClr val="bg1"/>
          </a:solidFill>
          <a:ln w="19050" algn="ctr">
            <a:noFill/>
            <a:miter lim="800000"/>
            <a:headEnd/>
            <a:tailEnd/>
          </a:ln>
        </p:spPr>
        <p:txBody>
          <a:bodyPr wrap="square" lIns="36000" tIns="36000" rIns="36000" bIns="36000" rtlCol="0" anchor="t"/>
          <a:lstStyle/>
          <a:p>
            <a:pPr marL="0" marR="0" lvl="0" indent="0" algn="l" defTabSz="914400" rtl="0" eaLnBrk="1" fontAlgn="base" latinLnBrk="0" hangingPunct="1">
              <a:spcBef>
                <a:spcPts val="200"/>
              </a:spcBef>
              <a:spcAft>
                <a:spcPct val="0"/>
              </a:spcAft>
              <a:buClrTx/>
              <a:buSzTx/>
              <a:buFontTx/>
              <a:buNone/>
              <a:tabLst/>
              <a:defRPr/>
            </a:pP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関連する動き</a:t>
            </a: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p>
          <a:p>
            <a:pPr marL="269875" lvl="0" indent="-88900">
              <a:spcBef>
                <a:spcPts val="200"/>
              </a:spcBef>
              <a:buFont typeface="Arial" panose="020B0604020202020204" pitchFamily="34" charset="0"/>
              <a:buChar char="•"/>
              <a:defRPr/>
            </a:pPr>
            <a:r>
              <a:rPr lang="ja-JP" altLang="en-US" sz="1600">
                <a:solidFill>
                  <a:prstClr val="black"/>
                </a:solidFill>
                <a:latin typeface="Calibri" panose="020F0502020204030204" pitchFamily="34" charset="0"/>
                <a:cs typeface="Calibri" panose="020F0502020204030204" pitchFamily="34" charset="0"/>
              </a:rPr>
              <a:t>就職</a:t>
            </a:r>
            <a:r>
              <a:rPr lang="ja-JP" altLang="en-US" sz="1600" dirty="0">
                <a:solidFill>
                  <a:prstClr val="black"/>
                </a:solidFill>
                <a:latin typeface="Calibri" panose="020F0502020204030204" pitchFamily="34" charset="0"/>
                <a:cs typeface="Calibri" panose="020F0502020204030204" pitchFamily="34" charset="0"/>
              </a:rPr>
              <a:t>活動の際にも企業の社会課題への貢献度を意識して就職先選択を行う傾向</a:t>
            </a:r>
            <a:endParaRPr lang="en-US" altLang="ja-JP" sz="1600" dirty="0">
              <a:solidFill>
                <a:prstClr val="black"/>
              </a:solidFill>
              <a:latin typeface="Calibri" panose="020F0502020204030204" pitchFamily="34" charset="0"/>
              <a:cs typeface="Calibri" panose="020F0502020204030204" pitchFamily="34" charset="0"/>
            </a:endParaRPr>
          </a:p>
          <a:p>
            <a:pPr marL="269875" lvl="0" indent="-88900">
              <a:spcBef>
                <a:spcPts val="200"/>
              </a:spcBef>
              <a:buFont typeface="Arial" panose="020B0604020202020204" pitchFamily="34" charset="0"/>
              <a:buChar char="•"/>
              <a:defRPr/>
            </a:pPr>
            <a:r>
              <a:rPr lang="ja-JP" altLang="en-US" sz="1600" dirty="0">
                <a:solidFill>
                  <a:prstClr val="black"/>
                </a:solidFill>
                <a:latin typeface="Calibri" panose="020F0502020204030204" pitchFamily="34" charset="0"/>
                <a:cs typeface="Calibri" panose="020F0502020204030204" pitchFamily="34" charset="0"/>
              </a:rPr>
              <a:t>従業員の人権を尊重する取組の推進は</a:t>
            </a:r>
            <a:r>
              <a:rPr lang="ja-JP" altLang="en-US" sz="1600">
                <a:solidFill>
                  <a:prstClr val="black"/>
                </a:solidFill>
                <a:latin typeface="Calibri" panose="020F0502020204030204" pitchFamily="34" charset="0"/>
                <a:cs typeface="Calibri" panose="020F0502020204030204" pitchFamily="34" charset="0"/>
              </a:rPr>
              <a:t>労働環境の向上に</a:t>
            </a:r>
            <a:r>
              <a:rPr lang="ja-JP" altLang="en-US" sz="1600" dirty="0">
                <a:solidFill>
                  <a:prstClr val="black"/>
                </a:solidFill>
                <a:latin typeface="Calibri" panose="020F0502020204030204" pitchFamily="34" charset="0"/>
                <a:cs typeface="Calibri" panose="020F0502020204030204" pitchFamily="34" charset="0"/>
              </a:rPr>
              <a:t>直結し、人材の定着効果あり</a:t>
            </a:r>
            <a:endParaRPr kumimoji="0" lang="en-US" altLang="ja-JP" sz="1600"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40" name="グループ化 39"/>
          <p:cNvGrpSpPr/>
          <p:nvPr/>
        </p:nvGrpSpPr>
        <p:grpSpPr>
          <a:xfrm>
            <a:off x="5222429" y="1820093"/>
            <a:ext cx="4060988" cy="627333"/>
            <a:chOff x="593244" y="1828245"/>
            <a:chExt cx="2940207" cy="454197"/>
          </a:xfrm>
        </p:grpSpPr>
        <p:sp>
          <p:nvSpPr>
            <p:cNvPr id="41" name="角丸四角形 40"/>
            <p:cNvSpPr/>
            <p:nvPr/>
          </p:nvSpPr>
          <p:spPr bwMode="gray">
            <a:xfrm>
              <a:off x="967518" y="1881626"/>
              <a:ext cx="2292415"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000" dirty="0">
                  <a:solidFill>
                    <a:prstClr val="black"/>
                  </a:solidFill>
                  <a:latin typeface="Calibri" panose="020F0502020204030204" pitchFamily="34" charset="0"/>
                  <a:cs typeface="Calibri" panose="020F0502020204030204" pitchFamily="34" charset="0"/>
                </a:rPr>
                <a:t>採用力・人材定着率の向上</a:t>
              </a:r>
              <a:r>
                <a:rPr kumimoji="1" lang="ja-JP" altLang="en-US" sz="1800" dirty="0">
                  <a:solidFill>
                    <a:prstClr val="black"/>
                  </a:solidFill>
                  <a:latin typeface="Calibri" panose="020F0502020204030204" pitchFamily="34" charset="0"/>
                  <a:cs typeface="Calibri" panose="020F0502020204030204" pitchFamily="34" charset="0"/>
                </a:rPr>
                <a:t>（≒採用コストの減少）</a:t>
              </a:r>
            </a:p>
          </p:txBody>
        </p:sp>
        <p:sp>
          <p:nvSpPr>
            <p:cNvPr id="42" name="楕円 41"/>
            <p:cNvSpPr/>
            <p:nvPr/>
          </p:nvSpPr>
          <p:spPr bwMode="gray">
            <a:xfrm>
              <a:off x="593244" y="1828245"/>
              <a:ext cx="351174" cy="351173"/>
            </a:xfrm>
            <a:prstGeom prst="ellipse">
              <a:avLst/>
            </a:prstGeom>
            <a:solidFill>
              <a:srgbClr val="0B6AB4"/>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(b)</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44" name="直線コネクタ 43"/>
            <p:cNvCxnSpPr/>
            <p:nvPr/>
          </p:nvCxnSpPr>
          <p:spPr bwMode="gray">
            <a:xfrm>
              <a:off x="888458" y="2282442"/>
              <a:ext cx="2644993" cy="0"/>
            </a:xfrm>
            <a:prstGeom prst="line">
              <a:avLst/>
            </a:prstGeom>
            <a:ln w="19050">
              <a:solidFill>
                <a:srgbClr val="0B6AB4"/>
              </a:solidFill>
            </a:ln>
          </p:spPr>
          <p:style>
            <a:lnRef idx="1">
              <a:schemeClr val="accent1"/>
            </a:lnRef>
            <a:fillRef idx="0">
              <a:schemeClr val="accent1"/>
            </a:fillRef>
            <a:effectRef idx="0">
              <a:schemeClr val="accent1"/>
            </a:effectRef>
            <a:fontRef idx="minor">
              <a:schemeClr val="tx1"/>
            </a:fontRef>
          </p:style>
        </p:cxnSp>
      </p:grpSp>
      <p:sp>
        <p:nvSpPr>
          <p:cNvPr id="29" name="角丸四角形 28"/>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30" name="ホームベース 29"/>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2.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企業による人権への取組の必要性</a:t>
            </a:r>
          </a:p>
        </p:txBody>
      </p:sp>
      <p:sp>
        <p:nvSpPr>
          <p:cNvPr id="26"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人権に関する取組の事業影響</a:t>
            </a:r>
          </a:p>
        </p:txBody>
      </p:sp>
      <p:sp>
        <p:nvSpPr>
          <p:cNvPr id="27" name="正方形/長方形 26"/>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人権に関する取組の充実は、事業に様々な好影響をもたらします</a:t>
            </a:r>
          </a:p>
        </p:txBody>
      </p:sp>
      <p:cxnSp>
        <p:nvCxnSpPr>
          <p:cNvPr id="28" name="直線コネクタ 27"/>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618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33307597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4" name="Group 367"/>
          <p:cNvGrpSpPr>
            <a:grpSpLocks noChangeAspect="1"/>
          </p:cNvGrpSpPr>
          <p:nvPr/>
        </p:nvGrpSpPr>
        <p:grpSpPr bwMode="gray">
          <a:xfrm>
            <a:off x="7685502" y="128225"/>
            <a:ext cx="1980225" cy="1980225"/>
            <a:chOff x="4383" y="2091"/>
            <a:chExt cx="340" cy="341"/>
          </a:xfrm>
          <a:solidFill>
            <a:schemeClr val="accent3">
              <a:lumMod val="40000"/>
              <a:lumOff val="60000"/>
            </a:schemeClr>
          </a:solidFill>
        </p:grpSpPr>
        <p:sp>
          <p:nvSpPr>
            <p:cNvPr id="48" name="Freeform 262"/>
            <p:cNvSpPr>
              <a:spLocks noEditPoints="1"/>
            </p:cNvSpPr>
            <p:nvPr/>
          </p:nvSpPr>
          <p:spPr bwMode="gray">
            <a:xfrm>
              <a:off x="4445" y="2169"/>
              <a:ext cx="200" cy="170"/>
            </a:xfrm>
            <a:custGeom>
              <a:avLst/>
              <a:gdLst>
                <a:gd name="T0" fmla="*/ 23 w 300"/>
                <a:gd name="T1" fmla="*/ 245 h 256"/>
                <a:gd name="T2" fmla="*/ 2 w 300"/>
                <a:gd name="T3" fmla="*/ 245 h 256"/>
                <a:gd name="T4" fmla="*/ 12 w 300"/>
                <a:gd name="T5" fmla="*/ 213 h 256"/>
                <a:gd name="T6" fmla="*/ 55 w 300"/>
                <a:gd name="T7" fmla="*/ 192 h 256"/>
                <a:gd name="T8" fmla="*/ 44 w 300"/>
                <a:gd name="T9" fmla="*/ 245 h 256"/>
                <a:gd name="T10" fmla="*/ 66 w 300"/>
                <a:gd name="T11" fmla="*/ 245 h 256"/>
                <a:gd name="T12" fmla="*/ 55 w 300"/>
                <a:gd name="T13" fmla="*/ 192 h 256"/>
                <a:gd name="T14" fmla="*/ 87 w 300"/>
                <a:gd name="T15" fmla="*/ 171 h 256"/>
                <a:gd name="T16" fmla="*/ 98 w 300"/>
                <a:gd name="T17" fmla="*/ 256 h 256"/>
                <a:gd name="T18" fmla="*/ 108 w 300"/>
                <a:gd name="T19" fmla="*/ 171 h 256"/>
                <a:gd name="T20" fmla="*/ 140 w 300"/>
                <a:gd name="T21" fmla="*/ 149 h 256"/>
                <a:gd name="T22" fmla="*/ 130 w 300"/>
                <a:gd name="T23" fmla="*/ 245 h 256"/>
                <a:gd name="T24" fmla="*/ 151 w 300"/>
                <a:gd name="T25" fmla="*/ 245 h 256"/>
                <a:gd name="T26" fmla="*/ 140 w 300"/>
                <a:gd name="T27" fmla="*/ 149 h 256"/>
                <a:gd name="T28" fmla="*/ 172 w 300"/>
                <a:gd name="T29" fmla="*/ 160 h 256"/>
                <a:gd name="T30" fmla="*/ 183 w 300"/>
                <a:gd name="T31" fmla="*/ 256 h 256"/>
                <a:gd name="T32" fmla="*/ 194 w 300"/>
                <a:gd name="T33" fmla="*/ 160 h 256"/>
                <a:gd name="T34" fmla="*/ 226 w 300"/>
                <a:gd name="T35" fmla="*/ 117 h 256"/>
                <a:gd name="T36" fmla="*/ 215 w 300"/>
                <a:gd name="T37" fmla="*/ 245 h 256"/>
                <a:gd name="T38" fmla="*/ 236 w 300"/>
                <a:gd name="T39" fmla="*/ 245 h 256"/>
                <a:gd name="T40" fmla="*/ 226 w 300"/>
                <a:gd name="T41" fmla="*/ 117 h 256"/>
                <a:gd name="T42" fmla="*/ 258 w 300"/>
                <a:gd name="T43" fmla="*/ 96 h 256"/>
                <a:gd name="T44" fmla="*/ 268 w 300"/>
                <a:gd name="T45" fmla="*/ 256 h 256"/>
                <a:gd name="T46" fmla="*/ 279 w 300"/>
                <a:gd name="T47" fmla="*/ 96 h 256"/>
                <a:gd name="T48" fmla="*/ 300 w 300"/>
                <a:gd name="T49" fmla="*/ 7 h 256"/>
                <a:gd name="T50" fmla="*/ 290 w 300"/>
                <a:gd name="T51" fmla="*/ 0 h 256"/>
                <a:gd name="T52" fmla="*/ 236 w 300"/>
                <a:gd name="T53" fmla="*/ 11 h 256"/>
                <a:gd name="T54" fmla="*/ 264 w 300"/>
                <a:gd name="T55" fmla="*/ 21 h 256"/>
                <a:gd name="T56" fmla="*/ 98 w 300"/>
                <a:gd name="T57" fmla="*/ 107 h 256"/>
                <a:gd name="T58" fmla="*/ 6 w 300"/>
                <a:gd name="T59" fmla="*/ 173 h 256"/>
                <a:gd name="T60" fmla="*/ 12 w 300"/>
                <a:gd name="T61" fmla="*/ 192 h 256"/>
                <a:gd name="T62" fmla="*/ 101 w 300"/>
                <a:gd name="T63" fmla="*/ 128 h 256"/>
                <a:gd name="T64" fmla="*/ 191 w 300"/>
                <a:gd name="T65" fmla="*/ 125 h 256"/>
                <a:gd name="T66" fmla="*/ 279 w 300"/>
                <a:gd name="T67" fmla="*/ 53 h 256"/>
                <a:gd name="T68" fmla="*/ 300 w 300"/>
                <a:gd name="T69" fmla="*/ 53 h 256"/>
                <a:gd name="T70" fmla="*/ 300 w 300"/>
                <a:gd name="T71"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56">
                  <a:moveTo>
                    <a:pt x="23" y="224"/>
                  </a:moveTo>
                  <a:cubicBezTo>
                    <a:pt x="23" y="245"/>
                    <a:pt x="23" y="245"/>
                    <a:pt x="23" y="245"/>
                  </a:cubicBezTo>
                  <a:cubicBezTo>
                    <a:pt x="23" y="251"/>
                    <a:pt x="18" y="256"/>
                    <a:pt x="12" y="256"/>
                  </a:cubicBezTo>
                  <a:cubicBezTo>
                    <a:pt x="6" y="256"/>
                    <a:pt x="2" y="251"/>
                    <a:pt x="2" y="245"/>
                  </a:cubicBezTo>
                  <a:cubicBezTo>
                    <a:pt x="2" y="224"/>
                    <a:pt x="2" y="224"/>
                    <a:pt x="2" y="224"/>
                  </a:cubicBezTo>
                  <a:cubicBezTo>
                    <a:pt x="2" y="218"/>
                    <a:pt x="6" y="213"/>
                    <a:pt x="12" y="213"/>
                  </a:cubicBezTo>
                  <a:cubicBezTo>
                    <a:pt x="18" y="213"/>
                    <a:pt x="23" y="218"/>
                    <a:pt x="23" y="224"/>
                  </a:cubicBezTo>
                  <a:close/>
                  <a:moveTo>
                    <a:pt x="55" y="192"/>
                  </a:moveTo>
                  <a:cubicBezTo>
                    <a:pt x="49" y="192"/>
                    <a:pt x="44" y="197"/>
                    <a:pt x="44" y="203"/>
                  </a:cubicBezTo>
                  <a:cubicBezTo>
                    <a:pt x="44" y="245"/>
                    <a:pt x="44" y="245"/>
                    <a:pt x="44" y="245"/>
                  </a:cubicBezTo>
                  <a:cubicBezTo>
                    <a:pt x="44" y="251"/>
                    <a:pt x="49" y="256"/>
                    <a:pt x="55" y="256"/>
                  </a:cubicBezTo>
                  <a:cubicBezTo>
                    <a:pt x="61" y="256"/>
                    <a:pt x="66" y="251"/>
                    <a:pt x="66" y="245"/>
                  </a:cubicBezTo>
                  <a:cubicBezTo>
                    <a:pt x="66" y="203"/>
                    <a:pt x="66" y="203"/>
                    <a:pt x="66" y="203"/>
                  </a:cubicBezTo>
                  <a:cubicBezTo>
                    <a:pt x="66" y="197"/>
                    <a:pt x="61" y="192"/>
                    <a:pt x="55" y="192"/>
                  </a:cubicBezTo>
                  <a:close/>
                  <a:moveTo>
                    <a:pt x="98" y="160"/>
                  </a:moveTo>
                  <a:cubicBezTo>
                    <a:pt x="92" y="160"/>
                    <a:pt x="87" y="165"/>
                    <a:pt x="87" y="171"/>
                  </a:cubicBezTo>
                  <a:cubicBezTo>
                    <a:pt x="87" y="245"/>
                    <a:pt x="87" y="245"/>
                    <a:pt x="87" y="245"/>
                  </a:cubicBezTo>
                  <a:cubicBezTo>
                    <a:pt x="87" y="251"/>
                    <a:pt x="92" y="256"/>
                    <a:pt x="98" y="256"/>
                  </a:cubicBezTo>
                  <a:cubicBezTo>
                    <a:pt x="104" y="256"/>
                    <a:pt x="108" y="251"/>
                    <a:pt x="108" y="245"/>
                  </a:cubicBezTo>
                  <a:cubicBezTo>
                    <a:pt x="108" y="171"/>
                    <a:pt x="108" y="171"/>
                    <a:pt x="108" y="171"/>
                  </a:cubicBezTo>
                  <a:cubicBezTo>
                    <a:pt x="108" y="165"/>
                    <a:pt x="104" y="160"/>
                    <a:pt x="98" y="160"/>
                  </a:cubicBezTo>
                  <a:close/>
                  <a:moveTo>
                    <a:pt x="140" y="149"/>
                  </a:moveTo>
                  <a:cubicBezTo>
                    <a:pt x="134" y="149"/>
                    <a:pt x="130" y="154"/>
                    <a:pt x="130" y="160"/>
                  </a:cubicBezTo>
                  <a:cubicBezTo>
                    <a:pt x="130" y="245"/>
                    <a:pt x="130" y="245"/>
                    <a:pt x="130" y="245"/>
                  </a:cubicBezTo>
                  <a:cubicBezTo>
                    <a:pt x="130" y="251"/>
                    <a:pt x="134" y="256"/>
                    <a:pt x="140" y="256"/>
                  </a:cubicBezTo>
                  <a:cubicBezTo>
                    <a:pt x="146" y="256"/>
                    <a:pt x="151" y="251"/>
                    <a:pt x="151" y="245"/>
                  </a:cubicBezTo>
                  <a:cubicBezTo>
                    <a:pt x="151" y="160"/>
                    <a:pt x="151" y="160"/>
                    <a:pt x="151" y="160"/>
                  </a:cubicBezTo>
                  <a:cubicBezTo>
                    <a:pt x="151" y="154"/>
                    <a:pt x="146" y="149"/>
                    <a:pt x="140" y="149"/>
                  </a:cubicBezTo>
                  <a:close/>
                  <a:moveTo>
                    <a:pt x="183" y="149"/>
                  </a:moveTo>
                  <a:cubicBezTo>
                    <a:pt x="177" y="149"/>
                    <a:pt x="172" y="154"/>
                    <a:pt x="172" y="160"/>
                  </a:cubicBezTo>
                  <a:cubicBezTo>
                    <a:pt x="172" y="245"/>
                    <a:pt x="172" y="245"/>
                    <a:pt x="172" y="245"/>
                  </a:cubicBezTo>
                  <a:cubicBezTo>
                    <a:pt x="172" y="251"/>
                    <a:pt x="177" y="256"/>
                    <a:pt x="183" y="256"/>
                  </a:cubicBezTo>
                  <a:cubicBezTo>
                    <a:pt x="189" y="256"/>
                    <a:pt x="194" y="251"/>
                    <a:pt x="194" y="245"/>
                  </a:cubicBezTo>
                  <a:cubicBezTo>
                    <a:pt x="194" y="160"/>
                    <a:pt x="194" y="160"/>
                    <a:pt x="194" y="160"/>
                  </a:cubicBezTo>
                  <a:cubicBezTo>
                    <a:pt x="194" y="154"/>
                    <a:pt x="189" y="149"/>
                    <a:pt x="183" y="149"/>
                  </a:cubicBezTo>
                  <a:close/>
                  <a:moveTo>
                    <a:pt x="226" y="117"/>
                  </a:moveTo>
                  <a:cubicBezTo>
                    <a:pt x="220" y="117"/>
                    <a:pt x="215" y="122"/>
                    <a:pt x="215" y="128"/>
                  </a:cubicBezTo>
                  <a:cubicBezTo>
                    <a:pt x="215" y="245"/>
                    <a:pt x="215" y="245"/>
                    <a:pt x="215" y="245"/>
                  </a:cubicBezTo>
                  <a:cubicBezTo>
                    <a:pt x="215" y="251"/>
                    <a:pt x="220" y="256"/>
                    <a:pt x="226" y="256"/>
                  </a:cubicBezTo>
                  <a:cubicBezTo>
                    <a:pt x="232" y="256"/>
                    <a:pt x="236" y="251"/>
                    <a:pt x="236" y="245"/>
                  </a:cubicBezTo>
                  <a:cubicBezTo>
                    <a:pt x="236" y="128"/>
                    <a:pt x="236" y="128"/>
                    <a:pt x="236" y="128"/>
                  </a:cubicBezTo>
                  <a:cubicBezTo>
                    <a:pt x="236" y="122"/>
                    <a:pt x="232" y="117"/>
                    <a:pt x="226" y="117"/>
                  </a:cubicBezTo>
                  <a:close/>
                  <a:moveTo>
                    <a:pt x="268" y="85"/>
                  </a:moveTo>
                  <a:cubicBezTo>
                    <a:pt x="262" y="85"/>
                    <a:pt x="258" y="90"/>
                    <a:pt x="258" y="96"/>
                  </a:cubicBezTo>
                  <a:cubicBezTo>
                    <a:pt x="258" y="245"/>
                    <a:pt x="258" y="245"/>
                    <a:pt x="258" y="245"/>
                  </a:cubicBezTo>
                  <a:cubicBezTo>
                    <a:pt x="258" y="251"/>
                    <a:pt x="262" y="256"/>
                    <a:pt x="268" y="256"/>
                  </a:cubicBezTo>
                  <a:cubicBezTo>
                    <a:pt x="274" y="256"/>
                    <a:pt x="279" y="251"/>
                    <a:pt x="279" y="245"/>
                  </a:cubicBezTo>
                  <a:cubicBezTo>
                    <a:pt x="279" y="96"/>
                    <a:pt x="279" y="96"/>
                    <a:pt x="279" y="96"/>
                  </a:cubicBezTo>
                  <a:cubicBezTo>
                    <a:pt x="279" y="90"/>
                    <a:pt x="274" y="85"/>
                    <a:pt x="268" y="85"/>
                  </a:cubicBezTo>
                  <a:close/>
                  <a:moveTo>
                    <a:pt x="300" y="7"/>
                  </a:moveTo>
                  <a:cubicBezTo>
                    <a:pt x="298" y="4"/>
                    <a:pt x="296" y="2"/>
                    <a:pt x="294" y="1"/>
                  </a:cubicBezTo>
                  <a:cubicBezTo>
                    <a:pt x="292" y="0"/>
                    <a:pt x="291" y="0"/>
                    <a:pt x="290" y="0"/>
                  </a:cubicBezTo>
                  <a:cubicBezTo>
                    <a:pt x="247" y="0"/>
                    <a:pt x="247" y="0"/>
                    <a:pt x="247" y="0"/>
                  </a:cubicBezTo>
                  <a:cubicBezTo>
                    <a:pt x="241" y="0"/>
                    <a:pt x="236" y="5"/>
                    <a:pt x="236" y="11"/>
                  </a:cubicBezTo>
                  <a:cubicBezTo>
                    <a:pt x="236" y="17"/>
                    <a:pt x="241" y="21"/>
                    <a:pt x="247" y="21"/>
                  </a:cubicBezTo>
                  <a:cubicBezTo>
                    <a:pt x="264" y="21"/>
                    <a:pt x="264" y="21"/>
                    <a:pt x="264" y="21"/>
                  </a:cubicBezTo>
                  <a:cubicBezTo>
                    <a:pt x="179" y="107"/>
                    <a:pt x="179" y="107"/>
                    <a:pt x="179" y="107"/>
                  </a:cubicBezTo>
                  <a:cubicBezTo>
                    <a:pt x="98" y="107"/>
                    <a:pt x="98" y="107"/>
                    <a:pt x="98" y="107"/>
                  </a:cubicBezTo>
                  <a:cubicBezTo>
                    <a:pt x="95" y="107"/>
                    <a:pt x="93" y="107"/>
                    <a:pt x="91" y="109"/>
                  </a:cubicBezTo>
                  <a:cubicBezTo>
                    <a:pt x="6" y="173"/>
                    <a:pt x="6" y="173"/>
                    <a:pt x="6" y="173"/>
                  </a:cubicBezTo>
                  <a:cubicBezTo>
                    <a:pt x="1" y="176"/>
                    <a:pt x="0" y="183"/>
                    <a:pt x="4" y="188"/>
                  </a:cubicBezTo>
                  <a:cubicBezTo>
                    <a:pt x="6" y="191"/>
                    <a:pt x="9" y="192"/>
                    <a:pt x="12" y="192"/>
                  </a:cubicBezTo>
                  <a:cubicBezTo>
                    <a:pt x="15" y="192"/>
                    <a:pt x="17" y="191"/>
                    <a:pt x="19" y="190"/>
                  </a:cubicBezTo>
                  <a:cubicBezTo>
                    <a:pt x="101" y="128"/>
                    <a:pt x="101" y="128"/>
                    <a:pt x="101" y="128"/>
                  </a:cubicBezTo>
                  <a:cubicBezTo>
                    <a:pt x="183" y="128"/>
                    <a:pt x="183" y="128"/>
                    <a:pt x="183" y="128"/>
                  </a:cubicBezTo>
                  <a:cubicBezTo>
                    <a:pt x="186" y="128"/>
                    <a:pt x="189" y="127"/>
                    <a:pt x="191" y="125"/>
                  </a:cubicBezTo>
                  <a:cubicBezTo>
                    <a:pt x="279" y="36"/>
                    <a:pt x="279" y="36"/>
                    <a:pt x="279" y="36"/>
                  </a:cubicBezTo>
                  <a:cubicBezTo>
                    <a:pt x="279" y="53"/>
                    <a:pt x="279" y="53"/>
                    <a:pt x="279" y="53"/>
                  </a:cubicBezTo>
                  <a:cubicBezTo>
                    <a:pt x="279" y="59"/>
                    <a:pt x="284" y="64"/>
                    <a:pt x="290" y="64"/>
                  </a:cubicBezTo>
                  <a:cubicBezTo>
                    <a:pt x="296" y="64"/>
                    <a:pt x="300" y="59"/>
                    <a:pt x="300" y="53"/>
                  </a:cubicBezTo>
                  <a:cubicBezTo>
                    <a:pt x="300" y="11"/>
                    <a:pt x="300" y="11"/>
                    <a:pt x="300" y="11"/>
                  </a:cubicBezTo>
                  <a:cubicBezTo>
                    <a:pt x="300" y="9"/>
                    <a:pt x="300" y="8"/>
                    <a:pt x="300"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GB" sz="12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
          <p:nvSpPr>
            <p:cNvPr id="49" name="Freeform 263"/>
            <p:cNvSpPr>
              <a:spLocks noEditPoints="1"/>
            </p:cNvSpPr>
            <p:nvPr/>
          </p:nvSpPr>
          <p:spPr bwMode="gray">
            <a:xfrm>
              <a:off x="4383" y="209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GB" sz="12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8" name="テキスト プレースホルダー 5"/>
          <p:cNvSpPr txBox="1">
            <a:spLocks/>
          </p:cNvSpPr>
          <p:nvPr/>
        </p:nvSpPr>
        <p:spPr bwMode="gray">
          <a:xfrm>
            <a:off x="634979" y="1113865"/>
            <a:ext cx="8636041" cy="364139"/>
          </a:xfrm>
          <a:prstGeom prst="rect">
            <a:avLst/>
          </a:prstGeom>
          <a:ln>
            <a:solidFill>
              <a:schemeClr val="bg1">
                <a:lumMod val="65000"/>
              </a:schemeClr>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r>
              <a:rPr lang="ja-JP" altLang="en-US" b="0" dirty="0">
                <a:solidFill>
                  <a:schemeClr val="accent4"/>
                </a:solidFill>
                <a:latin typeface="Calibri" panose="020F0502020204030204" pitchFamily="34" charset="0"/>
              </a:rPr>
              <a:t>人権に関する取組の充実による</a:t>
            </a:r>
            <a:r>
              <a:rPr lang="ja-JP" altLang="en-US" b="0">
                <a:solidFill>
                  <a:schemeClr val="accent4"/>
                </a:solidFill>
                <a:latin typeface="Calibri" panose="020F0502020204030204" pitchFamily="34" charset="0"/>
              </a:rPr>
              <a:t>ポジティブな影響</a:t>
            </a:r>
            <a:r>
              <a:rPr lang="ja-JP" altLang="en-US" b="0" dirty="0">
                <a:solidFill>
                  <a:schemeClr val="accent4"/>
                </a:solidFill>
                <a:latin typeface="Calibri" panose="020F0502020204030204" pitchFamily="34" charset="0"/>
              </a:rPr>
              <a:t>（</a:t>
            </a:r>
            <a:r>
              <a:rPr lang="en-US" altLang="ja-JP" b="0" dirty="0">
                <a:solidFill>
                  <a:schemeClr val="accent4"/>
                </a:solidFill>
                <a:latin typeface="Calibri" panose="020F0502020204030204" pitchFamily="34" charset="0"/>
              </a:rPr>
              <a:t>2/3</a:t>
            </a:r>
            <a:r>
              <a:rPr lang="ja-JP" altLang="en-US" b="0" dirty="0">
                <a:solidFill>
                  <a:schemeClr val="accent4"/>
                </a:solidFill>
                <a:latin typeface="Calibri" panose="020F0502020204030204" pitchFamily="34" charset="0"/>
              </a:rPr>
              <a:t>）</a:t>
            </a:r>
          </a:p>
        </p:txBody>
      </p:sp>
      <p:sp>
        <p:nvSpPr>
          <p:cNvPr id="119" name="正方形/長方形 118"/>
          <p:cNvSpPr/>
          <p:nvPr/>
        </p:nvSpPr>
        <p:spPr bwMode="gray">
          <a:xfrm>
            <a:off x="415883" y="2621254"/>
            <a:ext cx="4357688" cy="1343405"/>
          </a:xfrm>
          <a:prstGeom prst="rect">
            <a:avLst/>
          </a:prstGeom>
          <a:solidFill>
            <a:srgbClr val="D5E2FF"/>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solidFill>
                  <a:prstClr val="black"/>
                </a:solidFill>
                <a:latin typeface="Calibri" panose="020F0502020204030204" pitchFamily="34" charset="0"/>
                <a:cs typeface="Calibri" panose="020F0502020204030204" pitchFamily="34" charset="0"/>
              </a:rPr>
              <a:t>従業員やサプライヤー</a:t>
            </a:r>
            <a:r>
              <a:rPr lang="ja-JP" altLang="en-US" sz="1600">
                <a:solidFill>
                  <a:prstClr val="black"/>
                </a:solidFill>
                <a:latin typeface="Calibri" panose="020F0502020204030204" pitchFamily="34" charset="0"/>
                <a:cs typeface="Calibri" panose="020F0502020204030204" pitchFamily="34" charset="0"/>
              </a:rPr>
              <a:t>等のモチベーション向上や生産システムの透明化を通じて生産性が向上</a:t>
            </a:r>
            <a:endParaRPr lang="en-US" altLang="ja-JP" sz="1600" dirty="0">
              <a:solidFill>
                <a:prstClr val="black"/>
              </a:solidFill>
              <a:latin typeface="Calibri" panose="020F0502020204030204" pitchFamily="34" charset="0"/>
              <a:cs typeface="Calibri" panose="020F0502020204030204" pitchFamily="34" charset="0"/>
            </a:endParaRPr>
          </a:p>
        </p:txBody>
      </p:sp>
      <p:sp>
        <p:nvSpPr>
          <p:cNvPr id="124" name="正方形/長方形 123"/>
          <p:cNvSpPr/>
          <p:nvPr/>
        </p:nvSpPr>
        <p:spPr bwMode="gray">
          <a:xfrm>
            <a:off x="506999" y="4167293"/>
            <a:ext cx="4110343" cy="1881231"/>
          </a:xfrm>
          <a:prstGeom prst="rect">
            <a:avLst/>
          </a:prstGeom>
          <a:solidFill>
            <a:schemeClr val="bg1"/>
          </a:solidFill>
          <a:ln w="19050" algn="ctr">
            <a:noFill/>
            <a:miter lim="800000"/>
            <a:headEnd/>
            <a:tailEnd/>
          </a:ln>
        </p:spPr>
        <p:txBody>
          <a:bodyPr wrap="square" lIns="36000" tIns="36000" rIns="36000" bIns="36000" rtlCol="0" anchor="t"/>
          <a:lstStyle/>
          <a:p>
            <a:pPr marL="0" marR="0" lvl="0" indent="0" algn="l" defTabSz="914400" rtl="0" eaLnBrk="1" fontAlgn="base" latinLnBrk="0" hangingPunct="1">
              <a:spcBef>
                <a:spcPts val="200"/>
              </a:spcBef>
              <a:spcAft>
                <a:spcPct val="0"/>
              </a:spcAft>
              <a:buClrTx/>
              <a:buSzTx/>
              <a:buFontTx/>
              <a:buNone/>
              <a:tabLst/>
              <a:defRPr/>
            </a:pP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関連する動き</a:t>
            </a: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p>
          <a:p>
            <a:pPr marL="269875" lvl="0" indent="-88900">
              <a:spcBef>
                <a:spcPts val="200"/>
              </a:spcBef>
              <a:buFont typeface="Arial" panose="020B0604020202020204" pitchFamily="34" charset="0"/>
              <a:buChar char="•"/>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ダイバーシティや働き方改革へ</a:t>
            </a:r>
            <a:r>
              <a:rPr kumimoji="0" lang="ja-JP" altLang="en-US" sz="160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の取組</a:t>
            </a:r>
            <a:r>
              <a:rPr lang="ja-JP" altLang="en-US" sz="1600">
                <a:solidFill>
                  <a:prstClr val="black"/>
                </a:solidFill>
                <a:latin typeface="Calibri" panose="020F0502020204030204" pitchFamily="34" charset="0"/>
                <a:ea typeface="ＭＳ Ｐゴシック"/>
                <a:cs typeface="Calibri" panose="020F0502020204030204" pitchFamily="34" charset="0"/>
              </a:rPr>
              <a:t>に</a:t>
            </a:r>
            <a:r>
              <a:rPr kumimoji="0" lang="ja-JP" altLang="en-US" sz="160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注目</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が集まり、従業員のモチベーションに影響</a:t>
            </a:r>
            <a:endParaRPr lang="en-US" altLang="ja-JP" sz="1600" dirty="0">
              <a:solidFill>
                <a:prstClr val="black"/>
              </a:solidFill>
              <a:latin typeface="Calibri" panose="020F0502020204030204" pitchFamily="34" charset="0"/>
              <a:ea typeface="ＭＳ Ｐゴシック"/>
              <a:cs typeface="Calibri" panose="020F0502020204030204" pitchFamily="34" charset="0"/>
            </a:endParaRPr>
          </a:p>
          <a:p>
            <a:pPr marL="269875" lvl="0" indent="-88900">
              <a:spcBef>
                <a:spcPts val="200"/>
              </a:spcBef>
              <a:buFont typeface="Arial" panose="020B0604020202020204" pitchFamily="34" charset="0"/>
              <a:buChar char="•"/>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サプライヤー内部での人権侵害の防止によりサプライヤーの生産性</a:t>
            </a:r>
            <a:r>
              <a:rPr kumimoji="0" lang="ja-JP" altLang="en-US" sz="160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向上につながる</a:t>
            </a:r>
            <a:b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br>
            <a:r>
              <a:rPr kumimoji="0" lang="ja-JP" altLang="en-US" sz="160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可能性がある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507000" y="1820093"/>
            <a:ext cx="4060988" cy="627333"/>
            <a:chOff x="593244" y="1828245"/>
            <a:chExt cx="2940207" cy="454197"/>
          </a:xfrm>
        </p:grpSpPr>
        <p:sp>
          <p:nvSpPr>
            <p:cNvPr id="31" name="角丸四角形 30"/>
            <p:cNvSpPr/>
            <p:nvPr/>
          </p:nvSpPr>
          <p:spPr bwMode="gray">
            <a:xfrm>
              <a:off x="988895" y="1881626"/>
              <a:ext cx="2178795" cy="324000"/>
            </a:xfrm>
            <a:prstGeom prst="roundRect">
              <a:avLst/>
            </a:prstGeom>
            <a:noFill/>
            <a:ln w="28575" algn="ctr">
              <a:noFill/>
              <a:miter lim="800000"/>
              <a:headEnd/>
              <a:tailEnd/>
            </a:ln>
          </p:spPr>
          <p:txBody>
            <a:bodyPr wrap="square" lIns="36000" tIns="36000" rIns="36000" bIns="36000" rtlCol="0" anchor="ctr"/>
            <a:lstStyle/>
            <a:p>
              <a:pPr marR="0" lvl="0" algn="l" defTabSz="914400" rtl="0" eaLnBrk="1" fontAlgn="base" latinLnBrk="0" hangingPunct="1">
                <a:lnSpc>
                  <a:spcPct val="100000"/>
                </a:lnSpc>
                <a:spcBef>
                  <a:spcPct val="0"/>
                </a:spcBef>
                <a:spcAft>
                  <a:spcPct val="0"/>
                </a:spcAft>
                <a:buClrTx/>
                <a:buSzTx/>
                <a:tabLst/>
                <a:defRPr/>
              </a:pPr>
              <a:r>
                <a:rPr kumimoji="1" lang="ja-JP" altLang="en-US" sz="20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生産性の向上</a:t>
              </a:r>
            </a:p>
          </p:txBody>
        </p:sp>
        <p:sp>
          <p:nvSpPr>
            <p:cNvPr id="32" name="楕円 31"/>
            <p:cNvSpPr/>
            <p:nvPr/>
          </p:nvSpPr>
          <p:spPr bwMode="gray">
            <a:xfrm>
              <a:off x="593244" y="1828245"/>
              <a:ext cx="351174" cy="351173"/>
            </a:xfrm>
            <a:prstGeom prst="ellipse">
              <a:avLst/>
            </a:prstGeom>
            <a:solidFill>
              <a:srgbClr val="0B6AB4"/>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(c)</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282442"/>
              <a:ext cx="2644993" cy="0"/>
            </a:xfrm>
            <a:prstGeom prst="line">
              <a:avLst/>
            </a:prstGeom>
            <a:ln w="19050">
              <a:solidFill>
                <a:srgbClr val="0B6AB4"/>
              </a:solidFill>
            </a:ln>
          </p:spPr>
          <p:style>
            <a:lnRef idx="1">
              <a:schemeClr val="accent1"/>
            </a:lnRef>
            <a:fillRef idx="0">
              <a:schemeClr val="accent1"/>
            </a:fillRef>
            <a:effectRef idx="0">
              <a:schemeClr val="accent1"/>
            </a:effectRef>
            <a:fontRef idx="minor">
              <a:schemeClr val="tx1"/>
            </a:fontRef>
          </p:style>
        </p:cxnSp>
      </p:grpSp>
      <p:sp>
        <p:nvSpPr>
          <p:cNvPr id="38" name="正方形/長方形 37"/>
          <p:cNvSpPr/>
          <p:nvPr/>
        </p:nvSpPr>
        <p:spPr bwMode="gray">
          <a:xfrm>
            <a:off x="5131312" y="2621254"/>
            <a:ext cx="4357688" cy="1343405"/>
          </a:xfrm>
          <a:prstGeom prst="rect">
            <a:avLst/>
          </a:prstGeom>
          <a:solidFill>
            <a:srgbClr val="D5E2FF"/>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solidFill>
                  <a:prstClr val="black"/>
                </a:solidFill>
                <a:latin typeface="Calibri" panose="020F0502020204030204" pitchFamily="34" charset="0"/>
                <a:cs typeface="Calibri" panose="020F0502020204030204" pitchFamily="34" charset="0"/>
              </a:rPr>
              <a:t>人権関連</a:t>
            </a:r>
            <a:r>
              <a:rPr lang="ja-JP" altLang="en-US" sz="1600">
                <a:solidFill>
                  <a:prstClr val="black"/>
                </a:solidFill>
                <a:latin typeface="Calibri" panose="020F0502020204030204" pitchFamily="34" charset="0"/>
                <a:cs typeface="Calibri" panose="020F0502020204030204" pitchFamily="34" charset="0"/>
              </a:rPr>
              <a:t>の</a:t>
            </a:r>
            <a:r>
              <a:rPr lang="ja-JP" altLang="en-US" sz="1600" u="sng">
                <a:solidFill>
                  <a:prstClr val="black"/>
                </a:solidFill>
                <a:latin typeface="Calibri" panose="020F0502020204030204" pitchFamily="34" charset="0"/>
                <a:cs typeface="Calibri" panose="020F0502020204030204" pitchFamily="34" charset="0"/>
              </a:rPr>
              <a:t>企業ランキングや認証等を通して、</a:t>
            </a:r>
            <a:endParaRPr lang="en-US" altLang="ja-JP" sz="1600" u="sng" dirty="0">
              <a:solidFill>
                <a:prstClr val="black"/>
              </a:solidFill>
              <a:latin typeface="Calibri" panose="020F0502020204030204" pitchFamily="34" charset="0"/>
              <a:cs typeface="Calibri" panose="020F0502020204030204" pitchFamily="34" charset="0"/>
            </a:endParaRPr>
          </a:p>
          <a:p>
            <a:pPr lvl="0">
              <a:lnSpc>
                <a:spcPts val="1800"/>
              </a:lnSpc>
              <a:defRPr/>
            </a:pPr>
            <a:r>
              <a:rPr kumimoji="0" lang="ja-JP" altLang="en-US" sz="1600" u="sng"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人権への取組はブランドイメージに大きく影響</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
        <p:nvSpPr>
          <p:cNvPr id="39" name="正方形/長方形 38"/>
          <p:cNvSpPr/>
          <p:nvPr/>
        </p:nvSpPr>
        <p:spPr bwMode="gray">
          <a:xfrm>
            <a:off x="5222428" y="4167293"/>
            <a:ext cx="4067433" cy="1881231"/>
          </a:xfrm>
          <a:prstGeom prst="rect">
            <a:avLst/>
          </a:prstGeom>
          <a:solidFill>
            <a:schemeClr val="bg1"/>
          </a:solidFill>
          <a:ln w="19050" algn="ctr">
            <a:noFill/>
            <a:miter lim="800000"/>
            <a:headEnd/>
            <a:tailEnd/>
          </a:ln>
        </p:spPr>
        <p:txBody>
          <a:bodyPr wrap="square" lIns="36000" tIns="36000" rIns="36000" bIns="36000" rtlCol="0" anchor="t"/>
          <a:lstStyle/>
          <a:p>
            <a:pPr marL="0" marR="0" lvl="0" indent="0" algn="l" defTabSz="914400" rtl="0" eaLnBrk="1" fontAlgn="base" latinLnBrk="0" hangingPunct="1">
              <a:spcBef>
                <a:spcPts val="200"/>
              </a:spcBef>
              <a:spcAft>
                <a:spcPct val="0"/>
              </a:spcAft>
              <a:buClrTx/>
              <a:buSzTx/>
              <a:buFontTx/>
              <a:buNone/>
              <a:tabLst/>
              <a:defRPr/>
            </a:pP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関連する動き</a:t>
            </a: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p>
          <a:p>
            <a:pPr marL="269875" lvl="0" indent="-88900">
              <a:spcBef>
                <a:spcPts val="200"/>
              </a:spcBef>
              <a:buFont typeface="Arial" panose="020B0604020202020204" pitchFamily="34" charset="0"/>
              <a:buChar char="•"/>
              <a:defRPr/>
            </a:pPr>
            <a:r>
              <a:rPr kumimoji="0" lang="ja-JP" altLang="en-US" sz="1600"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企業や</a:t>
            </a:r>
            <a:r>
              <a:rPr kumimoji="0" lang="en-US" altLang="ja-JP" sz="1600"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NGO</a:t>
            </a:r>
            <a:r>
              <a:rPr lang="ja-JP" altLang="en-US" sz="1600" noProof="0" dirty="0">
                <a:solidFill>
                  <a:prstClr val="black"/>
                </a:solidFill>
                <a:latin typeface="Calibri" panose="020F0502020204030204" pitchFamily="34" charset="0"/>
                <a:ea typeface="ＭＳ Ｐゴシック"/>
                <a:cs typeface="Calibri" panose="020F0502020204030204" pitchFamily="34" charset="0"/>
              </a:rPr>
              <a:t>が人権への取組に関する企業ランキングを多く発表</a:t>
            </a:r>
            <a:endParaRPr lang="en-US" altLang="ja-JP" sz="1600" noProof="0" dirty="0">
              <a:solidFill>
                <a:prstClr val="black"/>
              </a:solidFill>
              <a:latin typeface="Calibri" panose="020F0502020204030204" pitchFamily="34" charset="0"/>
              <a:ea typeface="ＭＳ Ｐゴシック"/>
              <a:cs typeface="Calibri" panose="020F0502020204030204" pitchFamily="34" charset="0"/>
            </a:endParaRPr>
          </a:p>
          <a:p>
            <a:pPr marL="269875" lvl="0" indent="-88900">
              <a:spcBef>
                <a:spcPts val="200"/>
              </a:spcBef>
              <a:buFont typeface="Arial" panose="020B0604020202020204" pitchFamily="34" charset="0"/>
              <a:buChar char="•"/>
              <a:defRPr/>
            </a:pPr>
            <a:r>
              <a:rPr kumimoji="0" lang="ja-JP" altLang="en-US" sz="1600"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ダイバーシティや働き方改革に関する政府の認証制度</a:t>
            </a:r>
            <a:r>
              <a:rPr kumimoji="0" lang="ja-JP" altLang="en-US" sz="1600"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や表彰</a:t>
            </a:r>
            <a:r>
              <a:rPr lang="ja-JP" altLang="en-US" sz="1600">
                <a:solidFill>
                  <a:prstClr val="black"/>
                </a:solidFill>
                <a:latin typeface="Calibri" panose="020F0502020204030204" pitchFamily="34" charset="0"/>
                <a:ea typeface="ＭＳ Ｐゴシック"/>
                <a:cs typeface="Calibri" panose="020F0502020204030204" pitchFamily="34" charset="0"/>
              </a:rPr>
              <a:t>が増加</a:t>
            </a:r>
            <a:endParaRPr kumimoji="0" lang="en-US" altLang="ja-JP" sz="1600"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269875" lvl="0" indent="-88900">
              <a:spcBef>
                <a:spcPts val="200"/>
              </a:spcBef>
              <a:buFont typeface="Arial" panose="020B0604020202020204" pitchFamily="34" charset="0"/>
              <a:buChar char="•"/>
              <a:defRPr/>
            </a:pPr>
            <a:r>
              <a:rPr lang="ja-JP" altLang="en-US" sz="1600" dirty="0">
                <a:solidFill>
                  <a:prstClr val="black"/>
                </a:solidFill>
                <a:latin typeface="Calibri" panose="020F0502020204030204" pitchFamily="34" charset="0"/>
                <a:ea typeface="ＭＳ Ｐゴシック"/>
                <a:cs typeface="Calibri" panose="020F0502020204030204" pitchFamily="34" charset="0"/>
              </a:rPr>
              <a:t>人権へ</a:t>
            </a:r>
            <a:r>
              <a:rPr lang="ja-JP" altLang="en-US" sz="1600">
                <a:solidFill>
                  <a:prstClr val="black"/>
                </a:solidFill>
                <a:latin typeface="Calibri" panose="020F0502020204030204" pitchFamily="34" charset="0"/>
                <a:ea typeface="ＭＳ Ｐゴシック"/>
                <a:cs typeface="Calibri" panose="020F0502020204030204" pitchFamily="34" charset="0"/>
              </a:rPr>
              <a:t>の取組に関する報道</a:t>
            </a:r>
            <a:r>
              <a:rPr lang="ja-JP" altLang="en-US" sz="1600" dirty="0">
                <a:solidFill>
                  <a:prstClr val="black"/>
                </a:solidFill>
                <a:latin typeface="Calibri" panose="020F0502020204030204" pitchFamily="34" charset="0"/>
                <a:ea typeface="ＭＳ Ｐゴシック"/>
                <a:cs typeface="Calibri" panose="020F0502020204030204" pitchFamily="34" charset="0"/>
              </a:rPr>
              <a:t>の増加</a:t>
            </a:r>
            <a:endParaRPr kumimoji="0" lang="en-US" altLang="ja-JP" sz="1600"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40" name="グループ化 39"/>
          <p:cNvGrpSpPr/>
          <p:nvPr/>
        </p:nvGrpSpPr>
        <p:grpSpPr>
          <a:xfrm>
            <a:off x="5222429" y="1820093"/>
            <a:ext cx="4060988" cy="627333"/>
            <a:chOff x="593244" y="1828245"/>
            <a:chExt cx="2940207" cy="454197"/>
          </a:xfrm>
        </p:grpSpPr>
        <p:sp>
          <p:nvSpPr>
            <p:cNvPr id="41" name="角丸四角形 40"/>
            <p:cNvSpPr/>
            <p:nvPr/>
          </p:nvSpPr>
          <p:spPr bwMode="gray">
            <a:xfrm>
              <a:off x="967518" y="1881626"/>
              <a:ext cx="2292415"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000" dirty="0">
                  <a:solidFill>
                    <a:prstClr val="black"/>
                  </a:solidFill>
                  <a:latin typeface="Calibri" panose="020F0502020204030204" pitchFamily="34" charset="0"/>
                  <a:cs typeface="Calibri" panose="020F0502020204030204" pitchFamily="34" charset="0"/>
                </a:rPr>
                <a:t>ブランド価値の向上</a:t>
              </a:r>
            </a:p>
          </p:txBody>
        </p:sp>
        <p:sp>
          <p:nvSpPr>
            <p:cNvPr id="42" name="楕円 41"/>
            <p:cNvSpPr/>
            <p:nvPr/>
          </p:nvSpPr>
          <p:spPr bwMode="gray">
            <a:xfrm>
              <a:off x="593244" y="1828245"/>
              <a:ext cx="351174" cy="351173"/>
            </a:xfrm>
            <a:prstGeom prst="ellipse">
              <a:avLst/>
            </a:prstGeom>
            <a:solidFill>
              <a:srgbClr val="0B6AB4"/>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(d)</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44" name="直線コネクタ 43"/>
            <p:cNvCxnSpPr/>
            <p:nvPr/>
          </p:nvCxnSpPr>
          <p:spPr bwMode="gray">
            <a:xfrm>
              <a:off x="888458" y="2282442"/>
              <a:ext cx="2644993" cy="0"/>
            </a:xfrm>
            <a:prstGeom prst="line">
              <a:avLst/>
            </a:prstGeom>
            <a:ln w="19050">
              <a:solidFill>
                <a:srgbClr val="0B6AB4"/>
              </a:solidFill>
            </a:ln>
          </p:spPr>
          <p:style>
            <a:lnRef idx="1">
              <a:schemeClr val="accent1"/>
            </a:lnRef>
            <a:fillRef idx="0">
              <a:schemeClr val="accent1"/>
            </a:fillRef>
            <a:effectRef idx="0">
              <a:schemeClr val="accent1"/>
            </a:effectRef>
            <a:fontRef idx="minor">
              <a:schemeClr val="tx1"/>
            </a:fontRef>
          </p:style>
        </p:cxnSp>
      </p:grpSp>
      <p:sp>
        <p:nvSpPr>
          <p:cNvPr id="29" name="角丸四角形 28"/>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30" name="ホームベース 29"/>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2.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企業による人権への取組の必要性</a:t>
            </a:r>
          </a:p>
        </p:txBody>
      </p:sp>
      <p:sp>
        <p:nvSpPr>
          <p:cNvPr id="26"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人権に関する取組の事業影響</a:t>
            </a:r>
          </a:p>
        </p:txBody>
      </p:sp>
      <p:sp>
        <p:nvSpPr>
          <p:cNvPr id="27" name="正方形/長方形 26"/>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人権に関する取組の充実は、事業に様々な好影響をもたらします</a:t>
            </a:r>
          </a:p>
        </p:txBody>
      </p:sp>
      <p:cxnSp>
        <p:nvCxnSpPr>
          <p:cNvPr id="28" name="直線コネクタ 27"/>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952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4149563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4" name="Group 367"/>
          <p:cNvGrpSpPr>
            <a:grpSpLocks noChangeAspect="1"/>
          </p:cNvGrpSpPr>
          <p:nvPr/>
        </p:nvGrpSpPr>
        <p:grpSpPr bwMode="gray">
          <a:xfrm>
            <a:off x="7685502" y="128225"/>
            <a:ext cx="1980225" cy="1980225"/>
            <a:chOff x="4383" y="2091"/>
            <a:chExt cx="340" cy="341"/>
          </a:xfrm>
          <a:solidFill>
            <a:schemeClr val="accent3">
              <a:lumMod val="40000"/>
              <a:lumOff val="60000"/>
            </a:schemeClr>
          </a:solidFill>
        </p:grpSpPr>
        <p:sp>
          <p:nvSpPr>
            <p:cNvPr id="48" name="Freeform 262"/>
            <p:cNvSpPr>
              <a:spLocks noEditPoints="1"/>
            </p:cNvSpPr>
            <p:nvPr/>
          </p:nvSpPr>
          <p:spPr bwMode="gray">
            <a:xfrm>
              <a:off x="4445" y="2169"/>
              <a:ext cx="200" cy="170"/>
            </a:xfrm>
            <a:custGeom>
              <a:avLst/>
              <a:gdLst>
                <a:gd name="T0" fmla="*/ 23 w 300"/>
                <a:gd name="T1" fmla="*/ 245 h 256"/>
                <a:gd name="T2" fmla="*/ 2 w 300"/>
                <a:gd name="T3" fmla="*/ 245 h 256"/>
                <a:gd name="T4" fmla="*/ 12 w 300"/>
                <a:gd name="T5" fmla="*/ 213 h 256"/>
                <a:gd name="T6" fmla="*/ 55 w 300"/>
                <a:gd name="T7" fmla="*/ 192 h 256"/>
                <a:gd name="T8" fmla="*/ 44 w 300"/>
                <a:gd name="T9" fmla="*/ 245 h 256"/>
                <a:gd name="T10" fmla="*/ 66 w 300"/>
                <a:gd name="T11" fmla="*/ 245 h 256"/>
                <a:gd name="T12" fmla="*/ 55 w 300"/>
                <a:gd name="T13" fmla="*/ 192 h 256"/>
                <a:gd name="T14" fmla="*/ 87 w 300"/>
                <a:gd name="T15" fmla="*/ 171 h 256"/>
                <a:gd name="T16" fmla="*/ 98 w 300"/>
                <a:gd name="T17" fmla="*/ 256 h 256"/>
                <a:gd name="T18" fmla="*/ 108 w 300"/>
                <a:gd name="T19" fmla="*/ 171 h 256"/>
                <a:gd name="T20" fmla="*/ 140 w 300"/>
                <a:gd name="T21" fmla="*/ 149 h 256"/>
                <a:gd name="T22" fmla="*/ 130 w 300"/>
                <a:gd name="T23" fmla="*/ 245 h 256"/>
                <a:gd name="T24" fmla="*/ 151 w 300"/>
                <a:gd name="T25" fmla="*/ 245 h 256"/>
                <a:gd name="T26" fmla="*/ 140 w 300"/>
                <a:gd name="T27" fmla="*/ 149 h 256"/>
                <a:gd name="T28" fmla="*/ 172 w 300"/>
                <a:gd name="T29" fmla="*/ 160 h 256"/>
                <a:gd name="T30" fmla="*/ 183 w 300"/>
                <a:gd name="T31" fmla="*/ 256 h 256"/>
                <a:gd name="T32" fmla="*/ 194 w 300"/>
                <a:gd name="T33" fmla="*/ 160 h 256"/>
                <a:gd name="T34" fmla="*/ 226 w 300"/>
                <a:gd name="T35" fmla="*/ 117 h 256"/>
                <a:gd name="T36" fmla="*/ 215 w 300"/>
                <a:gd name="T37" fmla="*/ 245 h 256"/>
                <a:gd name="T38" fmla="*/ 236 w 300"/>
                <a:gd name="T39" fmla="*/ 245 h 256"/>
                <a:gd name="T40" fmla="*/ 226 w 300"/>
                <a:gd name="T41" fmla="*/ 117 h 256"/>
                <a:gd name="T42" fmla="*/ 258 w 300"/>
                <a:gd name="T43" fmla="*/ 96 h 256"/>
                <a:gd name="T44" fmla="*/ 268 w 300"/>
                <a:gd name="T45" fmla="*/ 256 h 256"/>
                <a:gd name="T46" fmla="*/ 279 w 300"/>
                <a:gd name="T47" fmla="*/ 96 h 256"/>
                <a:gd name="T48" fmla="*/ 300 w 300"/>
                <a:gd name="T49" fmla="*/ 7 h 256"/>
                <a:gd name="T50" fmla="*/ 290 w 300"/>
                <a:gd name="T51" fmla="*/ 0 h 256"/>
                <a:gd name="T52" fmla="*/ 236 w 300"/>
                <a:gd name="T53" fmla="*/ 11 h 256"/>
                <a:gd name="T54" fmla="*/ 264 w 300"/>
                <a:gd name="T55" fmla="*/ 21 h 256"/>
                <a:gd name="T56" fmla="*/ 98 w 300"/>
                <a:gd name="T57" fmla="*/ 107 h 256"/>
                <a:gd name="T58" fmla="*/ 6 w 300"/>
                <a:gd name="T59" fmla="*/ 173 h 256"/>
                <a:gd name="T60" fmla="*/ 12 w 300"/>
                <a:gd name="T61" fmla="*/ 192 h 256"/>
                <a:gd name="T62" fmla="*/ 101 w 300"/>
                <a:gd name="T63" fmla="*/ 128 h 256"/>
                <a:gd name="T64" fmla="*/ 191 w 300"/>
                <a:gd name="T65" fmla="*/ 125 h 256"/>
                <a:gd name="T66" fmla="*/ 279 w 300"/>
                <a:gd name="T67" fmla="*/ 53 h 256"/>
                <a:gd name="T68" fmla="*/ 300 w 300"/>
                <a:gd name="T69" fmla="*/ 53 h 256"/>
                <a:gd name="T70" fmla="*/ 300 w 300"/>
                <a:gd name="T71"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56">
                  <a:moveTo>
                    <a:pt x="23" y="224"/>
                  </a:moveTo>
                  <a:cubicBezTo>
                    <a:pt x="23" y="245"/>
                    <a:pt x="23" y="245"/>
                    <a:pt x="23" y="245"/>
                  </a:cubicBezTo>
                  <a:cubicBezTo>
                    <a:pt x="23" y="251"/>
                    <a:pt x="18" y="256"/>
                    <a:pt x="12" y="256"/>
                  </a:cubicBezTo>
                  <a:cubicBezTo>
                    <a:pt x="6" y="256"/>
                    <a:pt x="2" y="251"/>
                    <a:pt x="2" y="245"/>
                  </a:cubicBezTo>
                  <a:cubicBezTo>
                    <a:pt x="2" y="224"/>
                    <a:pt x="2" y="224"/>
                    <a:pt x="2" y="224"/>
                  </a:cubicBezTo>
                  <a:cubicBezTo>
                    <a:pt x="2" y="218"/>
                    <a:pt x="6" y="213"/>
                    <a:pt x="12" y="213"/>
                  </a:cubicBezTo>
                  <a:cubicBezTo>
                    <a:pt x="18" y="213"/>
                    <a:pt x="23" y="218"/>
                    <a:pt x="23" y="224"/>
                  </a:cubicBezTo>
                  <a:close/>
                  <a:moveTo>
                    <a:pt x="55" y="192"/>
                  </a:moveTo>
                  <a:cubicBezTo>
                    <a:pt x="49" y="192"/>
                    <a:pt x="44" y="197"/>
                    <a:pt x="44" y="203"/>
                  </a:cubicBezTo>
                  <a:cubicBezTo>
                    <a:pt x="44" y="245"/>
                    <a:pt x="44" y="245"/>
                    <a:pt x="44" y="245"/>
                  </a:cubicBezTo>
                  <a:cubicBezTo>
                    <a:pt x="44" y="251"/>
                    <a:pt x="49" y="256"/>
                    <a:pt x="55" y="256"/>
                  </a:cubicBezTo>
                  <a:cubicBezTo>
                    <a:pt x="61" y="256"/>
                    <a:pt x="66" y="251"/>
                    <a:pt x="66" y="245"/>
                  </a:cubicBezTo>
                  <a:cubicBezTo>
                    <a:pt x="66" y="203"/>
                    <a:pt x="66" y="203"/>
                    <a:pt x="66" y="203"/>
                  </a:cubicBezTo>
                  <a:cubicBezTo>
                    <a:pt x="66" y="197"/>
                    <a:pt x="61" y="192"/>
                    <a:pt x="55" y="192"/>
                  </a:cubicBezTo>
                  <a:close/>
                  <a:moveTo>
                    <a:pt x="98" y="160"/>
                  </a:moveTo>
                  <a:cubicBezTo>
                    <a:pt x="92" y="160"/>
                    <a:pt x="87" y="165"/>
                    <a:pt x="87" y="171"/>
                  </a:cubicBezTo>
                  <a:cubicBezTo>
                    <a:pt x="87" y="245"/>
                    <a:pt x="87" y="245"/>
                    <a:pt x="87" y="245"/>
                  </a:cubicBezTo>
                  <a:cubicBezTo>
                    <a:pt x="87" y="251"/>
                    <a:pt x="92" y="256"/>
                    <a:pt x="98" y="256"/>
                  </a:cubicBezTo>
                  <a:cubicBezTo>
                    <a:pt x="104" y="256"/>
                    <a:pt x="108" y="251"/>
                    <a:pt x="108" y="245"/>
                  </a:cubicBezTo>
                  <a:cubicBezTo>
                    <a:pt x="108" y="171"/>
                    <a:pt x="108" y="171"/>
                    <a:pt x="108" y="171"/>
                  </a:cubicBezTo>
                  <a:cubicBezTo>
                    <a:pt x="108" y="165"/>
                    <a:pt x="104" y="160"/>
                    <a:pt x="98" y="160"/>
                  </a:cubicBezTo>
                  <a:close/>
                  <a:moveTo>
                    <a:pt x="140" y="149"/>
                  </a:moveTo>
                  <a:cubicBezTo>
                    <a:pt x="134" y="149"/>
                    <a:pt x="130" y="154"/>
                    <a:pt x="130" y="160"/>
                  </a:cubicBezTo>
                  <a:cubicBezTo>
                    <a:pt x="130" y="245"/>
                    <a:pt x="130" y="245"/>
                    <a:pt x="130" y="245"/>
                  </a:cubicBezTo>
                  <a:cubicBezTo>
                    <a:pt x="130" y="251"/>
                    <a:pt x="134" y="256"/>
                    <a:pt x="140" y="256"/>
                  </a:cubicBezTo>
                  <a:cubicBezTo>
                    <a:pt x="146" y="256"/>
                    <a:pt x="151" y="251"/>
                    <a:pt x="151" y="245"/>
                  </a:cubicBezTo>
                  <a:cubicBezTo>
                    <a:pt x="151" y="160"/>
                    <a:pt x="151" y="160"/>
                    <a:pt x="151" y="160"/>
                  </a:cubicBezTo>
                  <a:cubicBezTo>
                    <a:pt x="151" y="154"/>
                    <a:pt x="146" y="149"/>
                    <a:pt x="140" y="149"/>
                  </a:cubicBezTo>
                  <a:close/>
                  <a:moveTo>
                    <a:pt x="183" y="149"/>
                  </a:moveTo>
                  <a:cubicBezTo>
                    <a:pt x="177" y="149"/>
                    <a:pt x="172" y="154"/>
                    <a:pt x="172" y="160"/>
                  </a:cubicBezTo>
                  <a:cubicBezTo>
                    <a:pt x="172" y="245"/>
                    <a:pt x="172" y="245"/>
                    <a:pt x="172" y="245"/>
                  </a:cubicBezTo>
                  <a:cubicBezTo>
                    <a:pt x="172" y="251"/>
                    <a:pt x="177" y="256"/>
                    <a:pt x="183" y="256"/>
                  </a:cubicBezTo>
                  <a:cubicBezTo>
                    <a:pt x="189" y="256"/>
                    <a:pt x="194" y="251"/>
                    <a:pt x="194" y="245"/>
                  </a:cubicBezTo>
                  <a:cubicBezTo>
                    <a:pt x="194" y="160"/>
                    <a:pt x="194" y="160"/>
                    <a:pt x="194" y="160"/>
                  </a:cubicBezTo>
                  <a:cubicBezTo>
                    <a:pt x="194" y="154"/>
                    <a:pt x="189" y="149"/>
                    <a:pt x="183" y="149"/>
                  </a:cubicBezTo>
                  <a:close/>
                  <a:moveTo>
                    <a:pt x="226" y="117"/>
                  </a:moveTo>
                  <a:cubicBezTo>
                    <a:pt x="220" y="117"/>
                    <a:pt x="215" y="122"/>
                    <a:pt x="215" y="128"/>
                  </a:cubicBezTo>
                  <a:cubicBezTo>
                    <a:pt x="215" y="245"/>
                    <a:pt x="215" y="245"/>
                    <a:pt x="215" y="245"/>
                  </a:cubicBezTo>
                  <a:cubicBezTo>
                    <a:pt x="215" y="251"/>
                    <a:pt x="220" y="256"/>
                    <a:pt x="226" y="256"/>
                  </a:cubicBezTo>
                  <a:cubicBezTo>
                    <a:pt x="232" y="256"/>
                    <a:pt x="236" y="251"/>
                    <a:pt x="236" y="245"/>
                  </a:cubicBezTo>
                  <a:cubicBezTo>
                    <a:pt x="236" y="128"/>
                    <a:pt x="236" y="128"/>
                    <a:pt x="236" y="128"/>
                  </a:cubicBezTo>
                  <a:cubicBezTo>
                    <a:pt x="236" y="122"/>
                    <a:pt x="232" y="117"/>
                    <a:pt x="226" y="117"/>
                  </a:cubicBezTo>
                  <a:close/>
                  <a:moveTo>
                    <a:pt x="268" y="85"/>
                  </a:moveTo>
                  <a:cubicBezTo>
                    <a:pt x="262" y="85"/>
                    <a:pt x="258" y="90"/>
                    <a:pt x="258" y="96"/>
                  </a:cubicBezTo>
                  <a:cubicBezTo>
                    <a:pt x="258" y="245"/>
                    <a:pt x="258" y="245"/>
                    <a:pt x="258" y="245"/>
                  </a:cubicBezTo>
                  <a:cubicBezTo>
                    <a:pt x="258" y="251"/>
                    <a:pt x="262" y="256"/>
                    <a:pt x="268" y="256"/>
                  </a:cubicBezTo>
                  <a:cubicBezTo>
                    <a:pt x="274" y="256"/>
                    <a:pt x="279" y="251"/>
                    <a:pt x="279" y="245"/>
                  </a:cubicBezTo>
                  <a:cubicBezTo>
                    <a:pt x="279" y="96"/>
                    <a:pt x="279" y="96"/>
                    <a:pt x="279" y="96"/>
                  </a:cubicBezTo>
                  <a:cubicBezTo>
                    <a:pt x="279" y="90"/>
                    <a:pt x="274" y="85"/>
                    <a:pt x="268" y="85"/>
                  </a:cubicBezTo>
                  <a:close/>
                  <a:moveTo>
                    <a:pt x="300" y="7"/>
                  </a:moveTo>
                  <a:cubicBezTo>
                    <a:pt x="298" y="4"/>
                    <a:pt x="296" y="2"/>
                    <a:pt x="294" y="1"/>
                  </a:cubicBezTo>
                  <a:cubicBezTo>
                    <a:pt x="292" y="0"/>
                    <a:pt x="291" y="0"/>
                    <a:pt x="290" y="0"/>
                  </a:cubicBezTo>
                  <a:cubicBezTo>
                    <a:pt x="247" y="0"/>
                    <a:pt x="247" y="0"/>
                    <a:pt x="247" y="0"/>
                  </a:cubicBezTo>
                  <a:cubicBezTo>
                    <a:pt x="241" y="0"/>
                    <a:pt x="236" y="5"/>
                    <a:pt x="236" y="11"/>
                  </a:cubicBezTo>
                  <a:cubicBezTo>
                    <a:pt x="236" y="17"/>
                    <a:pt x="241" y="21"/>
                    <a:pt x="247" y="21"/>
                  </a:cubicBezTo>
                  <a:cubicBezTo>
                    <a:pt x="264" y="21"/>
                    <a:pt x="264" y="21"/>
                    <a:pt x="264" y="21"/>
                  </a:cubicBezTo>
                  <a:cubicBezTo>
                    <a:pt x="179" y="107"/>
                    <a:pt x="179" y="107"/>
                    <a:pt x="179" y="107"/>
                  </a:cubicBezTo>
                  <a:cubicBezTo>
                    <a:pt x="98" y="107"/>
                    <a:pt x="98" y="107"/>
                    <a:pt x="98" y="107"/>
                  </a:cubicBezTo>
                  <a:cubicBezTo>
                    <a:pt x="95" y="107"/>
                    <a:pt x="93" y="107"/>
                    <a:pt x="91" y="109"/>
                  </a:cubicBezTo>
                  <a:cubicBezTo>
                    <a:pt x="6" y="173"/>
                    <a:pt x="6" y="173"/>
                    <a:pt x="6" y="173"/>
                  </a:cubicBezTo>
                  <a:cubicBezTo>
                    <a:pt x="1" y="176"/>
                    <a:pt x="0" y="183"/>
                    <a:pt x="4" y="188"/>
                  </a:cubicBezTo>
                  <a:cubicBezTo>
                    <a:pt x="6" y="191"/>
                    <a:pt x="9" y="192"/>
                    <a:pt x="12" y="192"/>
                  </a:cubicBezTo>
                  <a:cubicBezTo>
                    <a:pt x="15" y="192"/>
                    <a:pt x="17" y="191"/>
                    <a:pt x="19" y="190"/>
                  </a:cubicBezTo>
                  <a:cubicBezTo>
                    <a:pt x="101" y="128"/>
                    <a:pt x="101" y="128"/>
                    <a:pt x="101" y="128"/>
                  </a:cubicBezTo>
                  <a:cubicBezTo>
                    <a:pt x="183" y="128"/>
                    <a:pt x="183" y="128"/>
                    <a:pt x="183" y="128"/>
                  </a:cubicBezTo>
                  <a:cubicBezTo>
                    <a:pt x="186" y="128"/>
                    <a:pt x="189" y="127"/>
                    <a:pt x="191" y="125"/>
                  </a:cubicBezTo>
                  <a:cubicBezTo>
                    <a:pt x="279" y="36"/>
                    <a:pt x="279" y="36"/>
                    <a:pt x="279" y="36"/>
                  </a:cubicBezTo>
                  <a:cubicBezTo>
                    <a:pt x="279" y="53"/>
                    <a:pt x="279" y="53"/>
                    <a:pt x="279" y="53"/>
                  </a:cubicBezTo>
                  <a:cubicBezTo>
                    <a:pt x="279" y="59"/>
                    <a:pt x="284" y="64"/>
                    <a:pt x="290" y="64"/>
                  </a:cubicBezTo>
                  <a:cubicBezTo>
                    <a:pt x="296" y="64"/>
                    <a:pt x="300" y="59"/>
                    <a:pt x="300" y="53"/>
                  </a:cubicBezTo>
                  <a:cubicBezTo>
                    <a:pt x="300" y="11"/>
                    <a:pt x="300" y="11"/>
                    <a:pt x="300" y="11"/>
                  </a:cubicBezTo>
                  <a:cubicBezTo>
                    <a:pt x="300" y="9"/>
                    <a:pt x="300" y="8"/>
                    <a:pt x="300"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GB" sz="12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
          <p:nvSpPr>
            <p:cNvPr id="49" name="Freeform 263"/>
            <p:cNvSpPr>
              <a:spLocks noEditPoints="1"/>
            </p:cNvSpPr>
            <p:nvPr/>
          </p:nvSpPr>
          <p:spPr bwMode="gray">
            <a:xfrm>
              <a:off x="4383" y="209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GB" sz="12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8" name="テキスト プレースホルダー 5"/>
          <p:cNvSpPr txBox="1">
            <a:spLocks/>
          </p:cNvSpPr>
          <p:nvPr/>
        </p:nvSpPr>
        <p:spPr bwMode="gray">
          <a:xfrm>
            <a:off x="634979" y="1113865"/>
            <a:ext cx="8636041" cy="364139"/>
          </a:xfrm>
          <a:prstGeom prst="rect">
            <a:avLst/>
          </a:prstGeom>
          <a:ln>
            <a:solidFill>
              <a:schemeClr val="bg1">
                <a:lumMod val="65000"/>
              </a:schemeClr>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r>
              <a:rPr lang="ja-JP" altLang="en-US" b="0" dirty="0">
                <a:solidFill>
                  <a:schemeClr val="accent4"/>
                </a:solidFill>
                <a:latin typeface="Calibri" panose="020F0502020204030204" pitchFamily="34" charset="0"/>
              </a:rPr>
              <a:t>人権に関する取組の充実による</a:t>
            </a:r>
            <a:r>
              <a:rPr lang="ja-JP" altLang="en-US" b="0">
                <a:solidFill>
                  <a:schemeClr val="accent4"/>
                </a:solidFill>
                <a:latin typeface="Calibri" panose="020F0502020204030204" pitchFamily="34" charset="0"/>
              </a:rPr>
              <a:t>ポジティブな影響</a:t>
            </a:r>
            <a:r>
              <a:rPr lang="ja-JP" altLang="en-US" b="0" dirty="0">
                <a:solidFill>
                  <a:schemeClr val="accent4"/>
                </a:solidFill>
                <a:latin typeface="Calibri" panose="020F0502020204030204" pitchFamily="34" charset="0"/>
              </a:rPr>
              <a:t>（</a:t>
            </a:r>
            <a:r>
              <a:rPr lang="en-US" altLang="ja-JP" b="0" dirty="0">
                <a:solidFill>
                  <a:schemeClr val="accent4"/>
                </a:solidFill>
                <a:latin typeface="Calibri" panose="020F0502020204030204" pitchFamily="34" charset="0"/>
              </a:rPr>
              <a:t>3/3</a:t>
            </a:r>
            <a:r>
              <a:rPr lang="ja-JP" altLang="en-US" b="0" dirty="0">
                <a:solidFill>
                  <a:schemeClr val="accent4"/>
                </a:solidFill>
                <a:latin typeface="Calibri" panose="020F0502020204030204" pitchFamily="34" charset="0"/>
              </a:rPr>
              <a:t>）</a:t>
            </a:r>
          </a:p>
        </p:txBody>
      </p:sp>
      <p:sp>
        <p:nvSpPr>
          <p:cNvPr id="119" name="正方形/長方形 118"/>
          <p:cNvSpPr/>
          <p:nvPr/>
        </p:nvSpPr>
        <p:spPr bwMode="gray">
          <a:xfrm>
            <a:off x="415883" y="2621254"/>
            <a:ext cx="4357688" cy="1343405"/>
          </a:xfrm>
          <a:prstGeom prst="rect">
            <a:avLst/>
          </a:prstGeom>
          <a:solidFill>
            <a:srgbClr val="D5E2FF"/>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en-US" altLang="ja-JP" sz="1600" u="sng" dirty="0">
                <a:solidFill>
                  <a:prstClr val="black"/>
                </a:solidFill>
                <a:latin typeface="Calibri" panose="020F0502020204030204" pitchFamily="34" charset="0"/>
                <a:cs typeface="Calibri" panose="020F0502020204030204" pitchFamily="34" charset="0"/>
              </a:rPr>
              <a:t>ESG</a:t>
            </a:r>
            <a:r>
              <a:rPr lang="ja-JP" altLang="en-US" sz="1600" u="sng" dirty="0">
                <a:solidFill>
                  <a:prstClr val="black"/>
                </a:solidFill>
                <a:latin typeface="Calibri" panose="020F0502020204030204" pitchFamily="34" charset="0"/>
                <a:cs typeface="Calibri" panose="020F0502020204030204" pitchFamily="34" charset="0"/>
              </a:rPr>
              <a:t>投資の高まり</a:t>
            </a:r>
            <a:r>
              <a:rPr lang="ja-JP" altLang="en-US" sz="1600" dirty="0">
                <a:solidFill>
                  <a:prstClr val="black"/>
                </a:solidFill>
                <a:latin typeface="Calibri" panose="020F0502020204030204" pitchFamily="34" charset="0"/>
                <a:cs typeface="Calibri" panose="020F0502020204030204" pitchFamily="34" charset="0"/>
              </a:rPr>
              <a:t>により、</a:t>
            </a:r>
            <a:endParaRPr lang="en-US" altLang="ja-JP" sz="1600" dirty="0">
              <a:solidFill>
                <a:prstClr val="black"/>
              </a:solidFill>
              <a:latin typeface="Calibri" panose="020F0502020204030204" pitchFamily="34" charset="0"/>
              <a:cs typeface="Calibri" panose="020F0502020204030204" pitchFamily="34" charset="0"/>
            </a:endParaRPr>
          </a:p>
          <a:p>
            <a:pPr lvl="0">
              <a:lnSpc>
                <a:spcPts val="1800"/>
              </a:lnSpc>
              <a:defRPr/>
            </a:pPr>
            <a:r>
              <a:rPr lang="ja-JP" altLang="en-US" sz="1600" dirty="0">
                <a:solidFill>
                  <a:prstClr val="black"/>
                </a:solidFill>
                <a:latin typeface="Calibri" panose="020F0502020204030204" pitchFamily="34" charset="0"/>
                <a:cs typeface="Calibri" panose="020F0502020204030204" pitchFamily="34" charset="0"/>
              </a:rPr>
              <a:t>人権への取組を推進する企業に投資が集中</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
        <p:nvSpPr>
          <p:cNvPr id="124" name="正方形/長方形 123"/>
          <p:cNvSpPr/>
          <p:nvPr/>
        </p:nvSpPr>
        <p:spPr bwMode="gray">
          <a:xfrm>
            <a:off x="506998" y="4167293"/>
            <a:ext cx="4446001" cy="1446429"/>
          </a:xfrm>
          <a:prstGeom prst="rect">
            <a:avLst/>
          </a:prstGeom>
          <a:solidFill>
            <a:schemeClr val="bg1"/>
          </a:solidFill>
          <a:ln w="19050" algn="ctr">
            <a:noFill/>
            <a:miter lim="800000"/>
            <a:headEnd/>
            <a:tailEnd/>
          </a:ln>
        </p:spPr>
        <p:txBody>
          <a:bodyPr wrap="square" lIns="36000" tIns="36000" rIns="36000" bIns="36000" rtlCol="0" anchor="t"/>
          <a:lstStyle/>
          <a:p>
            <a:pPr marL="0" marR="0" lvl="0" indent="0" algn="l" defTabSz="914400" rtl="0" eaLnBrk="1" fontAlgn="base" latinLnBrk="0" hangingPunct="1">
              <a:spcBef>
                <a:spcPts val="200"/>
              </a:spcBef>
              <a:spcAft>
                <a:spcPct val="0"/>
              </a:spcAft>
              <a:buClrTx/>
              <a:buSzTx/>
              <a:buFontTx/>
              <a:buNone/>
              <a:tabLst/>
              <a:defRPr/>
            </a:pP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関連する動き</a:t>
            </a: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p>
          <a:p>
            <a:pPr marL="269875" indent="-88900">
              <a:spcBef>
                <a:spcPts val="200"/>
              </a:spcBef>
              <a:buFont typeface="Arial" panose="020B0604020202020204" pitchFamily="34" charset="0"/>
              <a:buChar char="•"/>
              <a:defRPr/>
            </a:pP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ESG</a:t>
            </a:r>
            <a:r>
              <a:rPr kumimoji="0" lang="ja-JP" altLang="en-US" sz="160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投資が急増</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269875" lvl="0" indent="-88900">
              <a:spcBef>
                <a:spcPts val="200"/>
              </a:spcBef>
              <a:buFont typeface="Arial" panose="020B0604020202020204" pitchFamily="34" charset="0"/>
              <a:buChar char="•"/>
              <a:defRPr/>
            </a:pPr>
            <a:r>
              <a:rPr kumimoji="0" lang="ja-JP" altLang="en-US" sz="160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人権への取組を強化して</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いる企業についても、</a:t>
            </a: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ESG</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投資においては高い評価を受け、株価上昇が期待される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507000" y="1820093"/>
            <a:ext cx="4060988" cy="627333"/>
            <a:chOff x="593244" y="1828245"/>
            <a:chExt cx="2940207" cy="454197"/>
          </a:xfrm>
        </p:grpSpPr>
        <p:sp>
          <p:nvSpPr>
            <p:cNvPr id="31" name="角丸四角形 30"/>
            <p:cNvSpPr/>
            <p:nvPr/>
          </p:nvSpPr>
          <p:spPr bwMode="gray">
            <a:xfrm>
              <a:off x="988895" y="1881626"/>
              <a:ext cx="2178795" cy="324000"/>
            </a:xfrm>
            <a:prstGeom prst="roundRect">
              <a:avLst/>
            </a:prstGeom>
            <a:noFill/>
            <a:ln w="28575" algn="ctr">
              <a:noFill/>
              <a:miter lim="800000"/>
              <a:headEnd/>
              <a:tailEnd/>
            </a:ln>
          </p:spPr>
          <p:txBody>
            <a:bodyPr wrap="square" lIns="36000" tIns="36000" rIns="36000" bIns="36000" rtlCol="0" anchor="ctr"/>
            <a:lstStyle/>
            <a:p>
              <a:pPr marR="0" lvl="0" algn="l" defTabSz="914400" rtl="0" eaLnBrk="1" fontAlgn="base" latinLnBrk="0" hangingPunct="1">
                <a:lnSpc>
                  <a:spcPct val="100000"/>
                </a:lnSpc>
                <a:spcBef>
                  <a:spcPct val="0"/>
                </a:spcBef>
                <a:spcAft>
                  <a:spcPct val="0"/>
                </a:spcAft>
                <a:buClrTx/>
                <a:buSzTx/>
                <a:tabLst/>
                <a:defRPr/>
              </a:pPr>
              <a:r>
                <a:rPr kumimoji="1" lang="ja-JP" altLang="en-US" sz="2000">
                  <a:solidFill>
                    <a:prstClr val="black"/>
                  </a:solidFill>
                  <a:latin typeface="Calibri" panose="020F0502020204030204" pitchFamily="34" charset="0"/>
                  <a:ea typeface="ＭＳ Ｐゴシック"/>
                  <a:cs typeface="Calibri" panose="020F0502020204030204" pitchFamily="34" charset="0"/>
                </a:rPr>
                <a:t>株式等価値の</a:t>
              </a:r>
              <a:r>
                <a:rPr kumimoji="1" lang="ja-JP" altLang="en-US" sz="2000" dirty="0">
                  <a:solidFill>
                    <a:prstClr val="black"/>
                  </a:solidFill>
                  <a:latin typeface="Calibri" panose="020F0502020204030204" pitchFamily="34" charset="0"/>
                  <a:ea typeface="ＭＳ Ｐゴシック"/>
                  <a:cs typeface="Calibri" panose="020F0502020204030204" pitchFamily="34" charset="0"/>
                </a:rPr>
                <a:t>上昇</a:t>
              </a:r>
              <a:endParaRPr kumimoji="1" lang="ja-JP" altLang="en-US" sz="20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
          <p:nvSpPr>
            <p:cNvPr id="32" name="楕円 31"/>
            <p:cNvSpPr/>
            <p:nvPr/>
          </p:nvSpPr>
          <p:spPr bwMode="gray">
            <a:xfrm>
              <a:off x="593244" y="1828245"/>
              <a:ext cx="351174" cy="351173"/>
            </a:xfrm>
            <a:prstGeom prst="ellipse">
              <a:avLst/>
            </a:prstGeom>
            <a:solidFill>
              <a:srgbClr val="0B6AB4"/>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(e)</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282442"/>
              <a:ext cx="2644993" cy="0"/>
            </a:xfrm>
            <a:prstGeom prst="line">
              <a:avLst/>
            </a:prstGeom>
            <a:ln w="19050">
              <a:solidFill>
                <a:srgbClr val="0B6AB4"/>
              </a:solidFill>
            </a:ln>
          </p:spPr>
          <p:style>
            <a:lnRef idx="1">
              <a:schemeClr val="accent1"/>
            </a:lnRef>
            <a:fillRef idx="0">
              <a:schemeClr val="accent1"/>
            </a:fillRef>
            <a:effectRef idx="0">
              <a:schemeClr val="accent1"/>
            </a:effectRef>
            <a:fontRef idx="minor">
              <a:schemeClr val="tx1"/>
            </a:fontRef>
          </p:style>
        </p:cxnSp>
      </p:grpSp>
      <p:sp>
        <p:nvSpPr>
          <p:cNvPr id="23" name="角丸四角形 22"/>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24" name="ホームベース 23"/>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2.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企業による人権への取組の必要性</a:t>
            </a:r>
          </a:p>
        </p:txBody>
      </p:sp>
      <p:sp>
        <p:nvSpPr>
          <p:cNvPr id="25"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人権に関する取組の事業影響</a:t>
            </a:r>
          </a:p>
        </p:txBody>
      </p:sp>
      <p:sp>
        <p:nvSpPr>
          <p:cNvPr id="26" name="正方形/長方形 25"/>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人権に関する取組の充実は、事業に様々な好影響をもたらします</a:t>
            </a:r>
          </a:p>
        </p:txBody>
      </p:sp>
      <p:cxnSp>
        <p:nvCxnSpPr>
          <p:cNvPr id="27" name="直線コネクタ 2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190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2863170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244" imgH="246" progId="TCLayout.ActiveDocument.1">
                  <p:embed/>
                </p:oleObj>
              </mc:Choice>
              <mc:Fallback>
                <p:oleObj name="think-cell スライド" r:id="rId4" imgW="244" imgH="246" progId="TCLayout.ActiveDocument.1">
                  <p:embed/>
                  <p:pic>
                    <p:nvPicPr>
                      <p:cNvPr id="18" name="オブジェクト 17" hidden="1"/>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5" name="表 24"/>
          <p:cNvGraphicFramePr>
            <a:graphicFrameLocks noGrp="1"/>
          </p:cNvGraphicFramePr>
          <p:nvPr>
            <p:extLst>
              <p:ext uri="{D42A27DB-BD31-4B8C-83A1-F6EECF244321}">
                <p14:modId xmlns:p14="http://schemas.microsoft.com/office/powerpoint/2010/main" val="2552996715"/>
              </p:ext>
            </p:extLst>
          </p:nvPr>
        </p:nvGraphicFramePr>
        <p:xfrm>
          <a:off x="3011244" y="1736874"/>
          <a:ext cx="6477756" cy="4630200"/>
        </p:xfrm>
        <a:graphic>
          <a:graphicData uri="http://schemas.openxmlformats.org/drawingml/2006/table">
            <a:tbl>
              <a:tblPr>
                <a:tableStyleId>{5C22544A-7EE6-4342-B048-85BDC9FD1C3A}</a:tableStyleId>
              </a:tblPr>
              <a:tblGrid>
                <a:gridCol w="1054397">
                  <a:extLst>
                    <a:ext uri="{9D8B030D-6E8A-4147-A177-3AD203B41FA5}">
                      <a16:colId xmlns:a16="http://schemas.microsoft.com/office/drawing/2014/main" val="2756565791"/>
                    </a:ext>
                  </a:extLst>
                </a:gridCol>
                <a:gridCol w="957772">
                  <a:extLst>
                    <a:ext uri="{9D8B030D-6E8A-4147-A177-3AD203B41FA5}">
                      <a16:colId xmlns:a16="http://schemas.microsoft.com/office/drawing/2014/main" val="3779262299"/>
                    </a:ext>
                  </a:extLst>
                </a:gridCol>
                <a:gridCol w="4465587">
                  <a:extLst>
                    <a:ext uri="{9D8B030D-6E8A-4147-A177-3AD203B41FA5}">
                      <a16:colId xmlns:a16="http://schemas.microsoft.com/office/drawing/2014/main" val="2710183983"/>
                    </a:ext>
                  </a:extLst>
                </a:gridCol>
              </a:tblGrid>
              <a:tr h="498605">
                <a:tc rowSpan="7">
                  <a:txBody>
                    <a:bodyPr/>
                    <a:lstStyle/>
                    <a:p>
                      <a:pPr algn="l" fontAlgn="ctr"/>
                      <a:r>
                        <a:rPr lang="ja-JP" altLang="en-US" sz="1600" b="0" i="0" u="none" strike="noStrike" dirty="0">
                          <a:effectLst/>
                          <a:latin typeface="Calibri" panose="020F0502020204030204" pitchFamily="34" charset="0"/>
                          <a:ea typeface="+mn-ea"/>
                        </a:rPr>
                        <a:t>業績への影響</a:t>
                      </a:r>
                      <a:endParaRPr lang="ja-JP" altLang="en-US" sz="1600" b="0" i="0" u="none" strike="noStrike" dirty="0">
                        <a:solidFill>
                          <a:srgbClr val="000000"/>
                        </a:solidFill>
                        <a:effectLst/>
                        <a:latin typeface="Calibri" panose="020F0502020204030204" pitchFamily="34" charset="0"/>
                        <a:ea typeface="+mn-ea"/>
                      </a:endParaRPr>
                    </a:p>
                  </a:txBody>
                  <a:tcPr marL="72000" marR="72000" marT="36000" marB="3600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5CFDA"/>
                    </a:solidFill>
                  </a:tcPr>
                </a:tc>
                <a:tc rowSpan="4">
                  <a:txBody>
                    <a:bodyPr/>
                    <a:lstStyle/>
                    <a:p>
                      <a:pPr algn="l" fontAlgn="ctr"/>
                      <a:r>
                        <a:rPr lang="ja-JP" altLang="en-US" sz="1600" b="0" i="0" u="none" strike="noStrike" dirty="0">
                          <a:effectLst/>
                          <a:latin typeface="Calibri" panose="020F0502020204030204" pitchFamily="34" charset="0"/>
                          <a:ea typeface="+mn-ea"/>
                        </a:rPr>
                        <a:t>売上の</a:t>
                      </a:r>
                      <a:endParaRPr lang="en-US" altLang="ja-JP" sz="1600" b="0" i="0" u="none" strike="noStrike" dirty="0">
                        <a:effectLst/>
                        <a:latin typeface="Calibri" panose="020F0502020204030204" pitchFamily="34" charset="0"/>
                        <a:ea typeface="+mn-ea"/>
                      </a:endParaRPr>
                    </a:p>
                    <a:p>
                      <a:pPr algn="l" fontAlgn="ctr"/>
                      <a:r>
                        <a:rPr lang="ja-JP" altLang="en-US" sz="1600" b="0" i="0" u="none" strike="noStrike" dirty="0">
                          <a:effectLst/>
                          <a:latin typeface="Calibri" panose="020F0502020204030204" pitchFamily="34" charset="0"/>
                          <a:ea typeface="+mn-ea"/>
                        </a:rPr>
                        <a:t>減少</a:t>
                      </a:r>
                    </a:p>
                  </a:txBody>
                  <a:tcPr marL="72000" marR="72000" marT="36000" marB="3600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5CFDA"/>
                    </a:solidFill>
                  </a:tcPr>
                </a:tc>
                <a:tc>
                  <a:txBody>
                    <a:bodyPr/>
                    <a:lstStyle/>
                    <a:p>
                      <a:pPr algn="l" fontAlgn="ctr"/>
                      <a:r>
                        <a:rPr lang="ja-JP" altLang="en-US" sz="1600" b="0" i="0" u="none" strike="noStrike" baseline="0">
                          <a:effectLst/>
                          <a:latin typeface="Calibri" panose="020F0502020204030204" pitchFamily="34" charset="0"/>
                          <a:ea typeface="+mn-ea"/>
                        </a:rPr>
                        <a:t>　　商品等の差別的要素や欠陥による</a:t>
                      </a:r>
                      <a:endParaRPr lang="en-US" altLang="ja-JP" sz="1600" b="0" i="0" u="none" strike="noStrike" baseline="0" dirty="0">
                        <a:effectLst/>
                        <a:latin typeface="Calibri" panose="020F0502020204030204" pitchFamily="34" charset="0"/>
                        <a:ea typeface="+mn-ea"/>
                      </a:endParaRPr>
                    </a:p>
                    <a:p>
                      <a:pPr algn="l" fontAlgn="ctr"/>
                      <a:r>
                        <a:rPr lang="ja-JP" altLang="en-US" sz="1600" b="0" i="0" u="none" strike="noStrike" baseline="0">
                          <a:effectLst/>
                          <a:latin typeface="Calibri" panose="020F0502020204030204" pitchFamily="34" charset="0"/>
                          <a:ea typeface="+mn-ea"/>
                        </a:rPr>
                        <a:t>　　販売停止・事業撤退</a:t>
                      </a:r>
                      <a:endParaRPr lang="ja-JP" altLang="en-US" sz="1600" b="0" i="0" u="none" strike="noStrike" dirty="0">
                        <a:solidFill>
                          <a:srgbClr val="000000"/>
                        </a:solidFill>
                        <a:effectLst/>
                        <a:latin typeface="Calibri" panose="020F0502020204030204" pitchFamily="34" charset="0"/>
                        <a:ea typeface="+mn-ea"/>
                      </a:endParaRPr>
                    </a:p>
                  </a:txBody>
                  <a:tcPr marL="72000" marR="72000" marT="36000" marB="3600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943975"/>
                  </a:ext>
                </a:extLst>
              </a:tr>
              <a:tr h="452280">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19" marR="4019" marT="4019" marB="0" anchor="ctr"/>
                </a:tc>
                <a:tc vMerge="1">
                  <a:txBody>
                    <a:bodyPr/>
                    <a:lstStyle/>
                    <a:p>
                      <a:endParaRPr kumimoji="1" lang="ja-JP" altLang="en-US"/>
                    </a:p>
                  </a:txBody>
                  <a:tcPr/>
                </a:tc>
                <a:tc>
                  <a:txBody>
                    <a:bodyPr/>
                    <a:lstStyle/>
                    <a:p>
                      <a:pPr algn="l" fontAlgn="ctr"/>
                      <a:r>
                        <a:rPr lang="ja-JP" altLang="en-US" sz="1600" b="0" i="0" u="none" strike="noStrike" dirty="0">
                          <a:effectLst/>
                          <a:latin typeface="Calibri" panose="020F0502020204030204" pitchFamily="34" charset="0"/>
                          <a:ea typeface="+mn-ea"/>
                        </a:rPr>
                        <a:t>     従業員離反</a:t>
                      </a:r>
                      <a:r>
                        <a:rPr lang="ja-JP" altLang="en-US" sz="1600" b="0" i="0" u="none" strike="noStrike">
                          <a:effectLst/>
                          <a:latin typeface="Calibri" panose="020F0502020204030204" pitchFamily="34" charset="0"/>
                          <a:ea typeface="+mn-ea"/>
                        </a:rPr>
                        <a:t>による業務停滞・事業停止</a:t>
                      </a:r>
                      <a:endParaRPr lang="ja-JP" altLang="en-US" sz="1600" b="0" i="0" u="none" strike="noStrike" dirty="0">
                        <a:solidFill>
                          <a:srgbClr val="000000"/>
                        </a:solidFill>
                        <a:effectLst/>
                        <a:latin typeface="Calibri" panose="020F0502020204030204" pitchFamily="34" charset="0"/>
                        <a:ea typeface="+mn-ea"/>
                      </a:endParaRPr>
                    </a:p>
                  </a:txBody>
                  <a:tcPr marL="72000" marR="72000" marT="36000" marB="3600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91647411"/>
                  </a:ext>
                </a:extLst>
              </a:tr>
              <a:tr h="452280">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19" marR="4019" marT="4019" marB="0" anchor="ctr"/>
                </a:tc>
                <a:tc vMerge="1">
                  <a:txBody>
                    <a:bodyPr/>
                    <a:lstStyle/>
                    <a:p>
                      <a:endParaRPr kumimoji="1" lang="ja-JP" altLang="en-US"/>
                    </a:p>
                  </a:txBody>
                  <a:tcPr/>
                </a:tc>
                <a:tc>
                  <a:txBody>
                    <a:bodyPr/>
                    <a:lstStyle/>
                    <a:p>
                      <a:pPr algn="l" fontAlgn="ctr"/>
                      <a:r>
                        <a:rPr lang="ja-JP" altLang="en-US" sz="1600" b="0" i="0" u="none" strike="noStrike" dirty="0">
                          <a:effectLst/>
                          <a:latin typeface="Calibri" panose="020F0502020204030204" pitchFamily="34" charset="0"/>
                          <a:ea typeface="+mn-ea"/>
                        </a:rPr>
                        <a:t>     既存顧客や政府との取引停止</a:t>
                      </a:r>
                      <a:endParaRPr lang="ja-JP" altLang="en-US" sz="1600" b="0" i="0" u="none" strike="noStrike" dirty="0">
                        <a:solidFill>
                          <a:srgbClr val="000000"/>
                        </a:solidFill>
                        <a:effectLst/>
                        <a:latin typeface="Calibri" panose="020F0502020204030204" pitchFamily="34" charset="0"/>
                        <a:ea typeface="+mn-ea"/>
                      </a:endParaRPr>
                    </a:p>
                  </a:txBody>
                  <a:tcPr marL="72000" marR="72000" marT="36000" marB="3600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23383831"/>
                  </a:ext>
                </a:extLst>
              </a:tr>
              <a:tr h="452280">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19" marR="4019" marT="4019" marB="0" anchor="ctr"/>
                </a:tc>
                <a:tc vMerge="1">
                  <a:txBody>
                    <a:bodyPr/>
                    <a:lstStyle/>
                    <a:p>
                      <a:endParaRPr kumimoji="1" lang="ja-JP" altLang="en-US"/>
                    </a:p>
                  </a:txBody>
                  <a:tcPr/>
                </a:tc>
                <a:tc>
                  <a:txBody>
                    <a:bodyPr/>
                    <a:lstStyle/>
                    <a:p>
                      <a:pPr algn="l" fontAlgn="ctr"/>
                      <a:r>
                        <a:rPr lang="en-US" altLang="ja-JP" sz="1600" b="0" i="0" u="none" strike="noStrike" baseline="0" dirty="0">
                          <a:effectLst/>
                          <a:latin typeface="Calibri" panose="020F0502020204030204" pitchFamily="34" charset="0"/>
                          <a:ea typeface="+mn-ea"/>
                        </a:rPr>
                        <a:t>    </a:t>
                      </a:r>
                      <a:r>
                        <a:rPr lang="en-US" altLang="ja-JP" sz="1600" b="0" i="0" u="none" strike="noStrike" dirty="0">
                          <a:effectLst/>
                          <a:latin typeface="Calibri" panose="020F0502020204030204" pitchFamily="34" charset="0"/>
                          <a:ea typeface="+mn-ea"/>
                        </a:rPr>
                        <a:t> </a:t>
                      </a:r>
                      <a:r>
                        <a:rPr lang="ja-JP" altLang="en-US" sz="1600" b="0" i="0" u="none" strike="noStrike" dirty="0">
                          <a:effectLst/>
                          <a:latin typeface="Calibri" panose="020F0502020204030204" pitchFamily="34" charset="0"/>
                          <a:ea typeface="+mn-ea"/>
                        </a:rPr>
                        <a:t>不買運動の発生</a:t>
                      </a:r>
                      <a:endParaRPr lang="ja-JP" altLang="en-US" sz="1600" b="0" i="0" u="none" strike="noStrike" dirty="0">
                        <a:solidFill>
                          <a:srgbClr val="000000"/>
                        </a:solidFill>
                        <a:effectLst/>
                        <a:latin typeface="Calibri" panose="020F0502020204030204" pitchFamily="34" charset="0"/>
                        <a:ea typeface="+mn-ea"/>
                      </a:endParaRPr>
                    </a:p>
                  </a:txBody>
                  <a:tcPr marL="72000" marR="72000" marT="36000" marB="3600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53439908"/>
                  </a:ext>
                </a:extLst>
              </a:tr>
              <a:tr h="452280">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19" marR="4019" marT="4019" marB="0" anchor="ctr"/>
                </a:tc>
                <a:tc rowSpan="3">
                  <a:txBody>
                    <a:bodyPr/>
                    <a:lstStyle/>
                    <a:p>
                      <a:pPr algn="l" fontAlgn="ctr"/>
                      <a:r>
                        <a:rPr lang="ja-JP" altLang="en-US" sz="1600" b="0" i="0" u="none" strike="noStrike" dirty="0">
                          <a:effectLst/>
                          <a:latin typeface="Calibri" panose="020F0502020204030204" pitchFamily="34" charset="0"/>
                          <a:ea typeface="+mn-ea"/>
                        </a:rPr>
                        <a:t>コストの</a:t>
                      </a:r>
                      <a:br>
                        <a:rPr lang="en-US" altLang="ja-JP" sz="1600" b="0" i="0" u="none" strike="noStrike" dirty="0">
                          <a:effectLst/>
                          <a:latin typeface="Calibri" panose="020F0502020204030204" pitchFamily="34" charset="0"/>
                          <a:ea typeface="+mn-ea"/>
                        </a:rPr>
                      </a:br>
                      <a:r>
                        <a:rPr lang="ja-JP" altLang="en-US" sz="1600" b="0" i="0" u="none" strike="noStrike" dirty="0">
                          <a:effectLst/>
                          <a:latin typeface="Calibri" panose="020F0502020204030204" pitchFamily="34" charset="0"/>
                          <a:ea typeface="+mn-ea"/>
                        </a:rPr>
                        <a:t>増加</a:t>
                      </a:r>
                      <a:endParaRPr lang="ja-JP" altLang="en-US" sz="1600" b="0" i="0" u="none" strike="noStrike" dirty="0">
                        <a:solidFill>
                          <a:srgbClr val="000000"/>
                        </a:solidFill>
                        <a:effectLst/>
                        <a:latin typeface="Calibri" panose="020F0502020204030204" pitchFamily="34" charset="0"/>
                        <a:ea typeface="+mn-ea"/>
                      </a:endParaRPr>
                    </a:p>
                  </a:txBody>
                  <a:tcPr marL="72000" marR="72000" marT="36000" marB="3600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5CFDA"/>
                    </a:solidFill>
                  </a:tcPr>
                </a:tc>
                <a:tc>
                  <a:txBody>
                    <a:bodyPr/>
                    <a:lstStyle/>
                    <a:p>
                      <a:pPr algn="l" fontAlgn="ctr"/>
                      <a:r>
                        <a:rPr lang="en-US" altLang="ja-JP" sz="1600" b="0" i="0" u="none" strike="noStrike" baseline="0" dirty="0">
                          <a:effectLst/>
                          <a:latin typeface="Calibri" panose="020F0502020204030204" pitchFamily="34" charset="0"/>
                          <a:ea typeface="+mn-ea"/>
                        </a:rPr>
                        <a:t>   </a:t>
                      </a:r>
                      <a:r>
                        <a:rPr lang="en-US" altLang="ja-JP" sz="1600" b="0" i="0" u="none" strike="noStrike" dirty="0">
                          <a:effectLst/>
                          <a:latin typeface="Calibri" panose="020F0502020204030204" pitchFamily="34" charset="0"/>
                          <a:ea typeface="+mn-ea"/>
                        </a:rPr>
                        <a:t>  </a:t>
                      </a:r>
                      <a:r>
                        <a:rPr lang="ja-JP" altLang="en-US" sz="1600" b="0" i="0" u="none" strike="noStrike" dirty="0">
                          <a:effectLst/>
                          <a:latin typeface="Calibri" panose="020F0502020204030204" pitchFamily="34" charset="0"/>
                          <a:ea typeface="+mn-ea"/>
                        </a:rPr>
                        <a:t>罰金の発生</a:t>
                      </a:r>
                      <a:endParaRPr lang="ja-JP" altLang="en-US" sz="1600" b="0" i="0" u="none" strike="noStrike" dirty="0">
                        <a:solidFill>
                          <a:srgbClr val="000000"/>
                        </a:solidFill>
                        <a:effectLst/>
                        <a:latin typeface="Calibri" panose="020F0502020204030204" pitchFamily="34" charset="0"/>
                        <a:ea typeface="+mn-ea"/>
                      </a:endParaRPr>
                    </a:p>
                  </a:txBody>
                  <a:tcPr marL="72000" marR="72000" marT="36000" marB="3600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12199922"/>
                  </a:ext>
                </a:extLst>
              </a:tr>
              <a:tr h="452280">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19" marR="4019" marT="4019" marB="0" anchor="ctr"/>
                </a:tc>
                <a:tc vMerge="1">
                  <a:txBody>
                    <a:bodyPr/>
                    <a:lstStyle/>
                    <a:p>
                      <a:endParaRPr kumimoji="1" lang="ja-JP" altLang="en-US"/>
                    </a:p>
                  </a:txBody>
                  <a:tcPr/>
                </a:tc>
                <a:tc>
                  <a:txBody>
                    <a:bodyPr/>
                    <a:lstStyle/>
                    <a:p>
                      <a:pPr algn="l" fontAlgn="ctr"/>
                      <a:r>
                        <a:rPr lang="en-US" altLang="ja-JP" sz="1600" b="0" i="0" u="none" strike="noStrike" baseline="0" dirty="0">
                          <a:effectLst/>
                          <a:latin typeface="Calibri" panose="020F0502020204030204" pitchFamily="34" charset="0"/>
                          <a:ea typeface="+mn-ea"/>
                        </a:rPr>
                        <a:t>    </a:t>
                      </a:r>
                      <a:r>
                        <a:rPr lang="en-US" altLang="ja-JP" sz="1600" b="0" i="0" u="none" strike="noStrike" dirty="0">
                          <a:effectLst/>
                          <a:latin typeface="Calibri" panose="020F0502020204030204" pitchFamily="34" charset="0"/>
                          <a:ea typeface="+mn-ea"/>
                        </a:rPr>
                        <a:t> </a:t>
                      </a:r>
                      <a:r>
                        <a:rPr lang="ja-JP" altLang="en-US" sz="1600" b="0" i="0" u="none" strike="noStrike">
                          <a:effectLst/>
                          <a:latin typeface="Calibri" panose="020F0502020204030204" pitchFamily="34" charset="0"/>
                          <a:ea typeface="+mn-ea"/>
                        </a:rPr>
                        <a:t>訴訟提起・損害</a:t>
                      </a:r>
                      <a:r>
                        <a:rPr lang="ja-JP" altLang="en-US" sz="1600" b="0" i="0" u="none" strike="noStrike" dirty="0">
                          <a:effectLst/>
                          <a:latin typeface="Calibri" panose="020F0502020204030204" pitchFamily="34" charset="0"/>
                          <a:ea typeface="+mn-ea"/>
                        </a:rPr>
                        <a:t>賠償の発生</a:t>
                      </a:r>
                      <a:endParaRPr lang="ja-JP" altLang="en-US" sz="1600" b="0" i="0" u="none" strike="noStrike" dirty="0">
                        <a:solidFill>
                          <a:srgbClr val="000000"/>
                        </a:solidFill>
                        <a:effectLst/>
                        <a:latin typeface="Calibri" panose="020F0502020204030204" pitchFamily="34" charset="0"/>
                        <a:ea typeface="+mn-ea"/>
                      </a:endParaRPr>
                    </a:p>
                  </a:txBody>
                  <a:tcPr marL="72000" marR="72000" marT="36000" marB="3600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1067275"/>
                  </a:ext>
                </a:extLst>
              </a:tr>
              <a:tr h="452280">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19" marR="4019" marT="4019" marB="0" anchor="ctr"/>
                </a:tc>
                <a:tc vMerge="1">
                  <a:txBody>
                    <a:bodyPr/>
                    <a:lstStyle/>
                    <a:p>
                      <a:endParaRPr kumimoji="1" lang="ja-JP" altLang="en-US"/>
                    </a:p>
                  </a:txBody>
                  <a:tcPr/>
                </a:tc>
                <a:tc>
                  <a:txBody>
                    <a:bodyPr/>
                    <a:lstStyle/>
                    <a:p>
                      <a:pPr algn="l" fontAlgn="ctr"/>
                      <a:r>
                        <a:rPr lang="en-US" altLang="ja-JP" sz="1600" b="0" i="0" u="none" strike="noStrike" baseline="0" dirty="0">
                          <a:effectLst/>
                          <a:latin typeface="Calibri" panose="020F0502020204030204" pitchFamily="34" charset="0"/>
                          <a:ea typeface="+mn-ea"/>
                        </a:rPr>
                        <a:t>  </a:t>
                      </a:r>
                      <a:r>
                        <a:rPr lang="en-US" altLang="ja-JP" sz="1600" b="0" i="0" u="none" strike="noStrike" dirty="0">
                          <a:effectLst/>
                          <a:latin typeface="Calibri" panose="020F0502020204030204" pitchFamily="34" charset="0"/>
                          <a:ea typeface="+mn-ea"/>
                        </a:rPr>
                        <a:t>   </a:t>
                      </a:r>
                      <a:r>
                        <a:rPr lang="ja-JP" altLang="en-US" sz="1600" b="0" i="0" u="none" strike="noStrike" dirty="0">
                          <a:effectLst/>
                          <a:latin typeface="Calibri" panose="020F0502020204030204" pitchFamily="34" charset="0"/>
                          <a:ea typeface="+mn-ea"/>
                        </a:rPr>
                        <a:t>採用力・人材定着率の低下</a:t>
                      </a:r>
                      <a:r>
                        <a:rPr lang="ja-JP" altLang="en-US" sz="1200" b="0" i="0" u="none" strike="noStrike" dirty="0">
                          <a:effectLst/>
                          <a:latin typeface="Calibri" panose="020F0502020204030204" pitchFamily="34" charset="0"/>
                          <a:ea typeface="+mn-ea"/>
                        </a:rPr>
                        <a:t>（≒採用コストの増加）</a:t>
                      </a:r>
                      <a:endParaRPr lang="ja-JP" altLang="en-US" sz="1600" b="0" i="0" u="none" strike="noStrike" dirty="0">
                        <a:solidFill>
                          <a:srgbClr val="000000"/>
                        </a:solidFill>
                        <a:effectLst/>
                        <a:latin typeface="Calibri" panose="020F0502020204030204" pitchFamily="34" charset="0"/>
                        <a:ea typeface="+mn-ea"/>
                      </a:endParaRPr>
                    </a:p>
                  </a:txBody>
                  <a:tcPr marL="72000" marR="72000" marT="36000" marB="3600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7075409"/>
                  </a:ext>
                </a:extLst>
              </a:tr>
              <a:tr h="452280">
                <a:tc rowSpan="3" gridSpan="2">
                  <a:txBody>
                    <a:bodyPr/>
                    <a:lstStyle/>
                    <a:p>
                      <a:pPr marL="0" marR="0" lvl="0" indent="0" algn="l" defTabSz="990564" rtl="0" eaLnBrk="1" fontAlgn="ctr" latinLnBrk="0" hangingPunct="1">
                        <a:lnSpc>
                          <a:spcPct val="100000"/>
                        </a:lnSpc>
                        <a:spcBef>
                          <a:spcPts val="0"/>
                        </a:spcBef>
                        <a:spcAft>
                          <a:spcPts val="0"/>
                        </a:spcAft>
                        <a:buClrTx/>
                        <a:buSzTx/>
                        <a:buFontTx/>
                        <a:buNone/>
                        <a:tabLst/>
                        <a:defRPr/>
                      </a:pPr>
                      <a:r>
                        <a:rPr lang="ja-JP" altLang="en-US" sz="1600" b="0" i="0" u="none" strike="noStrike" dirty="0">
                          <a:effectLst/>
                          <a:latin typeface="Calibri" panose="020F0502020204030204" pitchFamily="34" charset="0"/>
                          <a:ea typeface="+mn-ea"/>
                        </a:rPr>
                        <a:t>企業価値への影響</a:t>
                      </a:r>
                      <a:endParaRPr lang="ja-JP" altLang="en-US" sz="1600" b="0" i="0" u="none" strike="noStrike" dirty="0">
                        <a:solidFill>
                          <a:srgbClr val="000000"/>
                        </a:solidFill>
                        <a:effectLst/>
                        <a:latin typeface="Calibri" panose="020F0502020204030204" pitchFamily="34" charset="0"/>
                        <a:ea typeface="+mn-ea"/>
                      </a:endParaRPr>
                    </a:p>
                  </a:txBody>
                  <a:tcPr marL="72000" marR="72000" marT="36000" marB="3600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5CFDA"/>
                    </a:solidFill>
                  </a:tcPr>
                </a:tc>
                <a:tc rowSpan="3" hMerge="1">
                  <a:txBody>
                    <a:bodyPr/>
                    <a:lstStyle/>
                    <a:p>
                      <a:endParaRPr kumimoji="1" lang="ja-JP" altLang="en-US"/>
                    </a:p>
                  </a:txBody>
                  <a:tcPr/>
                </a:tc>
                <a:tc>
                  <a:txBody>
                    <a:bodyPr/>
                    <a:lstStyle/>
                    <a:p>
                      <a:pPr algn="l" fontAlgn="ctr"/>
                      <a:r>
                        <a:rPr lang="en-US" altLang="ja-JP" sz="1600" b="0" i="0" u="none" strike="noStrike" baseline="0" dirty="0">
                          <a:effectLst/>
                          <a:latin typeface="Calibri" panose="020F0502020204030204" pitchFamily="34" charset="0"/>
                          <a:ea typeface="+mn-ea"/>
                        </a:rPr>
                        <a:t>     </a:t>
                      </a:r>
                      <a:r>
                        <a:rPr lang="ja-JP" altLang="en-US" sz="1600" b="0" i="0" u="none" strike="noStrike" dirty="0">
                          <a:effectLst/>
                          <a:latin typeface="Calibri" panose="020F0502020204030204" pitchFamily="34" charset="0"/>
                          <a:ea typeface="+mn-ea"/>
                        </a:rPr>
                        <a:t>ブランド価値の毀損</a:t>
                      </a:r>
                      <a:endParaRPr lang="ja-JP" altLang="en-US" sz="1600" b="0" i="0" u="none" strike="noStrike" dirty="0">
                        <a:solidFill>
                          <a:srgbClr val="000000"/>
                        </a:solidFill>
                        <a:effectLst/>
                        <a:latin typeface="Calibri" panose="020F0502020204030204" pitchFamily="34" charset="0"/>
                        <a:ea typeface="+mn-ea"/>
                      </a:endParaRPr>
                    </a:p>
                  </a:txBody>
                  <a:tcPr marL="72000" marR="72000" marT="36000" marB="3600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1113454"/>
                  </a:ext>
                </a:extLst>
              </a:tr>
              <a:tr h="452280">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1600" b="0" i="0" u="none" strike="noStrike">
                          <a:solidFill>
                            <a:srgbClr val="000000"/>
                          </a:solidFill>
                          <a:effectLst/>
                          <a:latin typeface="Calibri" panose="020F0502020204030204" pitchFamily="34" charset="0"/>
                          <a:ea typeface="+mn-ea"/>
                        </a:rPr>
                        <a:t>　　</a:t>
                      </a:r>
                      <a:r>
                        <a:rPr lang="ja-JP" altLang="en-US" sz="1600" b="0" i="0" u="none" strike="noStrike">
                          <a:effectLst/>
                          <a:latin typeface="Calibri" panose="020F0502020204030204" pitchFamily="34" charset="0"/>
                          <a:ea typeface="+mn-ea"/>
                        </a:rPr>
                        <a:t>株価の下落</a:t>
                      </a:r>
                      <a:endParaRPr lang="ja-JP" altLang="en-US" sz="1600" b="0" i="0" u="none" strike="noStrike" dirty="0">
                        <a:solidFill>
                          <a:srgbClr val="000000"/>
                        </a:solidFill>
                        <a:effectLst/>
                        <a:latin typeface="Calibri" panose="020F0502020204030204" pitchFamily="34" charset="0"/>
                        <a:ea typeface="+mn-ea"/>
                      </a:endParaRPr>
                    </a:p>
                  </a:txBody>
                  <a:tcPr marL="72000" marR="72000" marT="36000" marB="3600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70737174"/>
                  </a:ext>
                </a:extLst>
              </a:tr>
              <a:tr h="452280">
                <a:tc gridSpan="2"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019" marR="4019" marT="4019" marB="0" anchor="ctr"/>
                </a:tc>
                <a:tc hMerge="1" vMerge="1">
                  <a:txBody>
                    <a:bodyPr/>
                    <a:lstStyle/>
                    <a:p>
                      <a:endParaRPr kumimoji="1" lang="ja-JP" altLang="en-US"/>
                    </a:p>
                  </a:txBody>
                  <a:tcPr/>
                </a:tc>
                <a:tc>
                  <a:txBody>
                    <a:bodyPr/>
                    <a:lstStyle/>
                    <a:p>
                      <a:pPr algn="l" fontAlgn="ctr"/>
                      <a:r>
                        <a:rPr lang="ja-JP" altLang="en-US" sz="1600" b="0" i="0" u="none" strike="noStrike" baseline="0">
                          <a:effectLst/>
                          <a:latin typeface="Calibri" panose="020F0502020204030204" pitchFamily="34" charset="0"/>
                          <a:ea typeface="+mn-ea"/>
                        </a:rPr>
                        <a:t>　　ダイベストメント（投資引揚げ）</a:t>
                      </a:r>
                      <a:endParaRPr lang="ja-JP" altLang="en-US" sz="1600" b="0" i="0" u="none" strike="noStrike" dirty="0">
                        <a:solidFill>
                          <a:srgbClr val="000000"/>
                        </a:solidFill>
                        <a:effectLst/>
                        <a:latin typeface="Calibri" panose="020F0502020204030204" pitchFamily="34" charset="0"/>
                        <a:ea typeface="+mn-ea"/>
                      </a:endParaRPr>
                    </a:p>
                  </a:txBody>
                  <a:tcPr marL="72000" marR="72000" marT="36000" marB="36000"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81630321"/>
                  </a:ext>
                </a:extLst>
              </a:tr>
            </a:tbl>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8" name="テキスト プレースホルダー 5"/>
          <p:cNvSpPr txBox="1">
            <a:spLocks/>
          </p:cNvSpPr>
          <p:nvPr/>
        </p:nvSpPr>
        <p:spPr bwMode="gray">
          <a:xfrm>
            <a:off x="634979" y="1113865"/>
            <a:ext cx="8636041" cy="364139"/>
          </a:xfrm>
          <a:prstGeom prst="rect">
            <a:avLst/>
          </a:prstGeom>
          <a:ln>
            <a:solidFill>
              <a:schemeClr val="bg1">
                <a:lumMod val="65000"/>
              </a:schemeClr>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r>
              <a:rPr lang="ja-JP" altLang="en-US" b="0" dirty="0">
                <a:solidFill>
                  <a:srgbClr val="A40000"/>
                </a:solidFill>
                <a:latin typeface="Calibri" panose="020F0502020204030204" pitchFamily="34" charset="0"/>
              </a:rPr>
              <a:t>人権に関する取組の不足によるネガティブな影響（全体像）</a:t>
            </a:r>
          </a:p>
        </p:txBody>
      </p:sp>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人権に関する取組の事業影響</a:t>
            </a:r>
          </a:p>
        </p:txBody>
      </p:sp>
      <p:sp>
        <p:nvSpPr>
          <p:cNvPr id="110" name="正方形/長方形 109"/>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人権に関する取組の不足は、事業に様々な負の影響をもたらします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二等辺三角形 48"/>
          <p:cNvSpPr/>
          <p:nvPr/>
        </p:nvSpPr>
        <p:spPr bwMode="gray">
          <a:xfrm rot="5400000">
            <a:off x="804055" y="3997708"/>
            <a:ext cx="3919198" cy="235135"/>
          </a:xfrm>
          <a:prstGeom prst="triangle">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baseline="0" dirty="0">
              <a:latin typeface="Calibri" panose="020F0502020204030204" pitchFamily="34" charset="0"/>
              <a:cs typeface="Calibri" panose="020F0502020204030204" pitchFamily="34" charset="0"/>
            </a:endParaRPr>
          </a:p>
        </p:txBody>
      </p:sp>
      <p:sp>
        <p:nvSpPr>
          <p:cNvPr id="48" name="正方形/長方形 47"/>
          <p:cNvSpPr/>
          <p:nvPr/>
        </p:nvSpPr>
        <p:spPr>
          <a:xfrm>
            <a:off x="597000" y="1720156"/>
            <a:ext cx="1917988" cy="4585847"/>
          </a:xfrm>
          <a:prstGeom prst="rect">
            <a:avLst/>
          </a:prstGeom>
          <a:solidFill>
            <a:srgbClr val="A40000"/>
          </a:solidFill>
          <a:ln w="3175" cap="flat" cmpd="sng" algn="ctr">
            <a:solidFill>
              <a:srgbClr val="A4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u="none" strike="noStrike" kern="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rPr>
              <a:t>（人権に関する取組</a:t>
            </a:r>
            <a:br>
              <a:rPr kumimoji="1" lang="en-US" altLang="ja-JP" sz="1200" u="none" strike="noStrike" kern="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rPr>
            </a:br>
            <a:r>
              <a:rPr kumimoji="1" lang="ja-JP" altLang="en-US" sz="1200" u="none" strike="noStrike" kern="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rPr>
              <a:t>の</a:t>
            </a:r>
            <a:r>
              <a:rPr kumimoji="1" lang="ja-JP" altLang="en-US" sz="1200" kern="0" dirty="0">
                <a:solidFill>
                  <a:schemeClr val="bg1"/>
                </a:solidFill>
                <a:latin typeface="Calibri" panose="020F0502020204030204" pitchFamily="34" charset="0"/>
                <a:ea typeface="ＭＳ Ｐゴシック"/>
                <a:cs typeface="Calibri" panose="020F0502020204030204" pitchFamily="34" charset="0"/>
              </a:rPr>
              <a:t>不足</a:t>
            </a:r>
            <a:r>
              <a:rPr kumimoji="1" lang="ja-JP" altLang="en-US" sz="1200" u="none" strike="noStrike" kern="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rPr>
              <a:t>による）</a:t>
            </a:r>
            <a:endParaRPr kumimoji="1" lang="en-US" altLang="ja-JP" sz="1200" u="none" strike="noStrike" kern="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a:solidFill>
                  <a:schemeClr val="bg1"/>
                </a:solidFill>
                <a:latin typeface="Calibri" panose="020F0502020204030204" pitchFamily="34" charset="0"/>
                <a:ea typeface="ＭＳ Ｐゴシック"/>
                <a:cs typeface="Calibri" panose="020F0502020204030204" pitchFamily="34" charset="0"/>
              </a:rPr>
              <a:t>ネガティブな影響</a:t>
            </a:r>
            <a:endParaRPr kumimoji="1" lang="en-US" altLang="ja-JP" sz="1600" kern="0" dirty="0">
              <a:solidFill>
                <a:schemeClr val="bg1"/>
              </a:solidFill>
              <a:latin typeface="Calibri" panose="020F0502020204030204" pitchFamily="34" charset="0"/>
              <a:ea typeface="ＭＳ Ｐゴシック"/>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u="none" strike="noStrike" kern="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u="none" strike="noStrike" kern="0" cap="none" spc="0" normalizeH="0" baseline="0" noProof="0" dirty="0">
              <a:ln>
                <a:noFill/>
              </a:ln>
              <a:solidFill>
                <a:schemeClr val="bg1"/>
              </a:solidFill>
              <a:effectLst/>
              <a:uLnTx/>
              <a:uFillTx/>
              <a:latin typeface="Calibri" panose="020F0502020204030204" pitchFamily="34" charset="0"/>
              <a:ea typeface="ＭＳ Ｐゴシック"/>
              <a:cs typeface="Calibri" panose="020F0502020204030204" pitchFamily="34" charset="0"/>
            </a:endParaRPr>
          </a:p>
        </p:txBody>
      </p:sp>
      <p:sp>
        <p:nvSpPr>
          <p:cNvPr id="22" name="フリーフォーム 21"/>
          <p:cNvSpPr>
            <a:spLocks noChangeAspect="1"/>
          </p:cNvSpPr>
          <p:nvPr/>
        </p:nvSpPr>
        <p:spPr bwMode="gray">
          <a:xfrm>
            <a:off x="1149584" y="4224920"/>
            <a:ext cx="867600" cy="867600"/>
          </a:xfrm>
          <a:custGeom>
            <a:avLst/>
            <a:gdLst>
              <a:gd name="connsiteX0" fmla="*/ 3273817 w 4428000"/>
              <a:gd name="connsiteY0" fmla="*/ 2826034 h 4428000"/>
              <a:gd name="connsiteX1" fmla="*/ 3363817 w 4428000"/>
              <a:gd name="connsiteY1" fmla="*/ 2916034 h 4428000"/>
              <a:gd name="connsiteX2" fmla="*/ 3363817 w 4428000"/>
              <a:gd name="connsiteY2" fmla="*/ 3114034 h 4428000"/>
              <a:gd name="connsiteX3" fmla="*/ 3273817 w 4428000"/>
              <a:gd name="connsiteY3" fmla="*/ 3204034 h 4428000"/>
              <a:gd name="connsiteX4" fmla="*/ 3183817 w 4428000"/>
              <a:gd name="connsiteY4" fmla="*/ 3114034 h 4428000"/>
              <a:gd name="connsiteX5" fmla="*/ 3183817 w 4428000"/>
              <a:gd name="connsiteY5" fmla="*/ 2916034 h 4428000"/>
              <a:gd name="connsiteX6" fmla="*/ 3273817 w 4428000"/>
              <a:gd name="connsiteY6" fmla="*/ 2826034 h 4428000"/>
              <a:gd name="connsiteX7" fmla="*/ 2903408 w 4428000"/>
              <a:gd name="connsiteY7" fmla="*/ 2646034 h 4428000"/>
              <a:gd name="connsiteX8" fmla="*/ 2993408 w 4428000"/>
              <a:gd name="connsiteY8" fmla="*/ 2736034 h 4428000"/>
              <a:gd name="connsiteX9" fmla="*/ 2993408 w 4428000"/>
              <a:gd name="connsiteY9" fmla="*/ 3114034 h 4428000"/>
              <a:gd name="connsiteX10" fmla="*/ 2903408 w 4428000"/>
              <a:gd name="connsiteY10" fmla="*/ 3204034 h 4428000"/>
              <a:gd name="connsiteX11" fmla="*/ 2813408 w 4428000"/>
              <a:gd name="connsiteY11" fmla="*/ 3114034 h 4428000"/>
              <a:gd name="connsiteX12" fmla="*/ 2813408 w 4428000"/>
              <a:gd name="connsiteY12" fmla="*/ 2736034 h 4428000"/>
              <a:gd name="connsiteX13" fmla="*/ 2903408 w 4428000"/>
              <a:gd name="connsiteY13" fmla="*/ 2646034 h 4428000"/>
              <a:gd name="connsiteX14" fmla="*/ 3394160 w 4428000"/>
              <a:gd name="connsiteY14" fmla="*/ 2474895 h 4428000"/>
              <a:gd name="connsiteX15" fmla="*/ 3391910 w 4428000"/>
              <a:gd name="connsiteY15" fmla="*/ 2477861 h 4428000"/>
              <a:gd name="connsiteX16" fmla="*/ 3394160 w 4428000"/>
              <a:gd name="connsiteY16" fmla="*/ 2477861 h 4428000"/>
              <a:gd name="connsiteX17" fmla="*/ 2532999 w 4428000"/>
              <a:gd name="connsiteY17" fmla="*/ 2376034 h 4428000"/>
              <a:gd name="connsiteX18" fmla="*/ 2622999 w 4428000"/>
              <a:gd name="connsiteY18" fmla="*/ 2466034 h 4428000"/>
              <a:gd name="connsiteX19" fmla="*/ 2622999 w 4428000"/>
              <a:gd name="connsiteY19" fmla="*/ 3114034 h 4428000"/>
              <a:gd name="connsiteX20" fmla="*/ 2532999 w 4428000"/>
              <a:gd name="connsiteY20" fmla="*/ 3204034 h 4428000"/>
              <a:gd name="connsiteX21" fmla="*/ 2442999 w 4428000"/>
              <a:gd name="connsiteY21" fmla="*/ 3114034 h 4428000"/>
              <a:gd name="connsiteX22" fmla="*/ 2442999 w 4428000"/>
              <a:gd name="connsiteY22" fmla="*/ 2466034 h 4428000"/>
              <a:gd name="connsiteX23" fmla="*/ 2532999 w 4428000"/>
              <a:gd name="connsiteY23" fmla="*/ 2376034 h 4428000"/>
              <a:gd name="connsiteX24" fmla="*/ 2162590 w 4428000"/>
              <a:gd name="connsiteY24" fmla="*/ 2268034 h 4428000"/>
              <a:gd name="connsiteX25" fmla="*/ 2252590 w 4428000"/>
              <a:gd name="connsiteY25" fmla="*/ 2358034 h 4428000"/>
              <a:gd name="connsiteX26" fmla="*/ 2252590 w 4428000"/>
              <a:gd name="connsiteY26" fmla="*/ 3114034 h 4428000"/>
              <a:gd name="connsiteX27" fmla="*/ 2162590 w 4428000"/>
              <a:gd name="connsiteY27" fmla="*/ 3204034 h 4428000"/>
              <a:gd name="connsiteX28" fmla="*/ 2072590 w 4428000"/>
              <a:gd name="connsiteY28" fmla="*/ 3114034 h 4428000"/>
              <a:gd name="connsiteX29" fmla="*/ 2072590 w 4428000"/>
              <a:gd name="connsiteY29" fmla="*/ 2358034 h 4428000"/>
              <a:gd name="connsiteX30" fmla="*/ 2162590 w 4428000"/>
              <a:gd name="connsiteY30" fmla="*/ 2268034 h 4428000"/>
              <a:gd name="connsiteX31" fmla="*/ 1792181 w 4428000"/>
              <a:gd name="connsiteY31" fmla="*/ 2268034 h 4428000"/>
              <a:gd name="connsiteX32" fmla="*/ 1882181 w 4428000"/>
              <a:gd name="connsiteY32" fmla="*/ 2358034 h 4428000"/>
              <a:gd name="connsiteX33" fmla="*/ 1882181 w 4428000"/>
              <a:gd name="connsiteY33" fmla="*/ 3114034 h 4428000"/>
              <a:gd name="connsiteX34" fmla="*/ 1792181 w 4428000"/>
              <a:gd name="connsiteY34" fmla="*/ 3204034 h 4428000"/>
              <a:gd name="connsiteX35" fmla="*/ 1702181 w 4428000"/>
              <a:gd name="connsiteY35" fmla="*/ 3114034 h 4428000"/>
              <a:gd name="connsiteX36" fmla="*/ 1702181 w 4428000"/>
              <a:gd name="connsiteY36" fmla="*/ 2358034 h 4428000"/>
              <a:gd name="connsiteX37" fmla="*/ 1792181 w 4428000"/>
              <a:gd name="connsiteY37" fmla="*/ 2268034 h 4428000"/>
              <a:gd name="connsiteX38" fmla="*/ 1421772 w 4428000"/>
              <a:gd name="connsiteY38" fmla="*/ 1998034 h 4428000"/>
              <a:gd name="connsiteX39" fmla="*/ 1511772 w 4428000"/>
              <a:gd name="connsiteY39" fmla="*/ 2088034 h 4428000"/>
              <a:gd name="connsiteX40" fmla="*/ 1511772 w 4428000"/>
              <a:gd name="connsiteY40" fmla="*/ 3114034 h 4428000"/>
              <a:gd name="connsiteX41" fmla="*/ 1421772 w 4428000"/>
              <a:gd name="connsiteY41" fmla="*/ 3204034 h 4428000"/>
              <a:gd name="connsiteX42" fmla="*/ 1331772 w 4428000"/>
              <a:gd name="connsiteY42" fmla="*/ 3114034 h 4428000"/>
              <a:gd name="connsiteX43" fmla="*/ 1331772 w 4428000"/>
              <a:gd name="connsiteY43" fmla="*/ 2088034 h 4428000"/>
              <a:gd name="connsiteX44" fmla="*/ 1421772 w 4428000"/>
              <a:gd name="connsiteY44" fmla="*/ 1998034 h 4428000"/>
              <a:gd name="connsiteX45" fmla="*/ 1051362 w 4428000"/>
              <a:gd name="connsiteY45" fmla="*/ 1728034 h 4428000"/>
              <a:gd name="connsiteX46" fmla="*/ 1141362 w 4428000"/>
              <a:gd name="connsiteY46" fmla="*/ 1818034 h 4428000"/>
              <a:gd name="connsiteX47" fmla="*/ 1141362 w 4428000"/>
              <a:gd name="connsiteY47" fmla="*/ 3114034 h 4428000"/>
              <a:gd name="connsiteX48" fmla="*/ 1051362 w 4428000"/>
              <a:gd name="connsiteY48" fmla="*/ 3204034 h 4428000"/>
              <a:gd name="connsiteX49" fmla="*/ 961362 w 4428000"/>
              <a:gd name="connsiteY49" fmla="*/ 3114034 h 4428000"/>
              <a:gd name="connsiteX50" fmla="*/ 961362 w 4428000"/>
              <a:gd name="connsiteY50" fmla="*/ 1818034 h 4428000"/>
              <a:gd name="connsiteX51" fmla="*/ 1051362 w 4428000"/>
              <a:gd name="connsiteY51" fmla="*/ 1728034 h 4428000"/>
              <a:gd name="connsiteX52" fmla="*/ 1155650 w 4428000"/>
              <a:gd name="connsiteY52" fmla="*/ 1043347 h 4428000"/>
              <a:gd name="connsiteX53" fmla="*/ 1219289 w 4428000"/>
              <a:gd name="connsiteY53" fmla="*/ 1069707 h 4428000"/>
              <a:gd name="connsiteX54" fmla="*/ 1960386 w 4428000"/>
              <a:gd name="connsiteY54" fmla="*/ 1814324 h 4428000"/>
              <a:gd name="connsiteX55" fmla="*/ 2667714 w 4428000"/>
              <a:gd name="connsiteY55" fmla="*/ 1814324 h 4428000"/>
              <a:gd name="connsiteX56" fmla="*/ 2688928 w 4428000"/>
              <a:gd name="connsiteY56" fmla="*/ 1823111 h 4428000"/>
              <a:gd name="connsiteX57" fmla="*/ 2700823 w 4428000"/>
              <a:gd name="connsiteY57" fmla="*/ 1830242 h 4428000"/>
              <a:gd name="connsiteX58" fmla="*/ 3394160 w 4428000"/>
              <a:gd name="connsiteY58" fmla="*/ 2356271 h 4428000"/>
              <a:gd name="connsiteX59" fmla="*/ 3394160 w 4428000"/>
              <a:gd name="connsiteY59" fmla="*/ 2201523 h 4428000"/>
              <a:gd name="connsiteX60" fmla="*/ 3484160 w 4428000"/>
              <a:gd name="connsiteY60" fmla="*/ 2111523 h 4428000"/>
              <a:gd name="connsiteX61" fmla="*/ 3574160 w 4428000"/>
              <a:gd name="connsiteY61" fmla="*/ 2201523 h 4428000"/>
              <a:gd name="connsiteX62" fmla="*/ 3574160 w 4428000"/>
              <a:gd name="connsiteY62" fmla="*/ 2627860 h 4428000"/>
              <a:gd name="connsiteX63" fmla="*/ 3544159 w 4428000"/>
              <a:gd name="connsiteY63" fmla="*/ 2657861 h 4428000"/>
              <a:gd name="connsiteX64" fmla="*/ 3525097 w 4428000"/>
              <a:gd name="connsiteY64" fmla="*/ 2657861 h 4428000"/>
              <a:gd name="connsiteX65" fmla="*/ 3424161 w 4428000"/>
              <a:gd name="connsiteY65" fmla="*/ 2657861 h 4428000"/>
              <a:gd name="connsiteX66" fmla="*/ 3088760 w 4428000"/>
              <a:gd name="connsiteY66" fmla="*/ 2657861 h 4428000"/>
              <a:gd name="connsiteX67" fmla="*/ 2998760 w 4428000"/>
              <a:gd name="connsiteY67" fmla="*/ 2567861 h 4428000"/>
              <a:gd name="connsiteX68" fmla="*/ 3088760 w 4428000"/>
              <a:gd name="connsiteY68" fmla="*/ 2477861 h 4428000"/>
              <a:gd name="connsiteX69" fmla="*/ 3256617 w 4428000"/>
              <a:gd name="connsiteY69" fmla="*/ 2477861 h 4428000"/>
              <a:gd name="connsiteX70" fmla="*/ 2619287 w 4428000"/>
              <a:gd name="connsiteY70" fmla="*/ 1994324 h 4428000"/>
              <a:gd name="connsiteX71" fmla="*/ 1899716 w 4428000"/>
              <a:gd name="connsiteY71" fmla="*/ 1994324 h 4428000"/>
              <a:gd name="connsiteX72" fmla="*/ 1878502 w 4428000"/>
              <a:gd name="connsiteY72" fmla="*/ 1985537 h 4428000"/>
              <a:gd name="connsiteX73" fmla="*/ 1877874 w 4428000"/>
              <a:gd name="connsiteY73" fmla="*/ 1984019 h 4428000"/>
              <a:gd name="connsiteX74" fmla="*/ 1873511 w 4428000"/>
              <a:gd name="connsiteY74" fmla="*/ 1982199 h 4428000"/>
              <a:gd name="connsiteX75" fmla="*/ 1092010 w 4428000"/>
              <a:gd name="connsiteY75" fmla="*/ 1196987 h 4428000"/>
              <a:gd name="connsiteX76" fmla="*/ 1065649 w 4428000"/>
              <a:gd name="connsiteY76" fmla="*/ 1133347 h 4428000"/>
              <a:gd name="connsiteX77" fmla="*/ 1155650 w 4428000"/>
              <a:gd name="connsiteY77" fmla="*/ 1043347 h 4428000"/>
              <a:gd name="connsiteX78" fmla="*/ 2214000 w 4428000"/>
              <a:gd name="connsiteY78" fmla="*/ 180000 h 4428000"/>
              <a:gd name="connsiteX79" fmla="*/ 180000 w 4428000"/>
              <a:gd name="connsiteY79" fmla="*/ 2214000 h 4428000"/>
              <a:gd name="connsiteX80" fmla="*/ 2214000 w 4428000"/>
              <a:gd name="connsiteY80" fmla="*/ 4248000 h 4428000"/>
              <a:gd name="connsiteX81" fmla="*/ 4248000 w 4428000"/>
              <a:gd name="connsiteY81" fmla="*/ 2214000 h 4428000"/>
              <a:gd name="connsiteX82" fmla="*/ 2214000 w 4428000"/>
              <a:gd name="connsiteY82" fmla="*/ 180000 h 4428000"/>
              <a:gd name="connsiteX83" fmla="*/ 2214000 w 4428000"/>
              <a:gd name="connsiteY83" fmla="*/ 0 h 4428000"/>
              <a:gd name="connsiteX84" fmla="*/ 4428000 w 4428000"/>
              <a:gd name="connsiteY84" fmla="*/ 2214000 h 4428000"/>
              <a:gd name="connsiteX85" fmla="*/ 2214000 w 4428000"/>
              <a:gd name="connsiteY85" fmla="*/ 4428000 h 4428000"/>
              <a:gd name="connsiteX86" fmla="*/ 0 w 4428000"/>
              <a:gd name="connsiteY86" fmla="*/ 2214000 h 4428000"/>
              <a:gd name="connsiteX87" fmla="*/ 2214000 w 4428000"/>
              <a:gd name="connsiteY87"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428000" h="4428000">
                <a:moveTo>
                  <a:pt x="3273817" y="2826034"/>
                </a:moveTo>
                <a:cubicBezTo>
                  <a:pt x="3323523" y="2826034"/>
                  <a:pt x="3363817" y="2866328"/>
                  <a:pt x="3363817" y="2916034"/>
                </a:cubicBezTo>
                <a:lnTo>
                  <a:pt x="3363817" y="3114034"/>
                </a:lnTo>
                <a:cubicBezTo>
                  <a:pt x="3363817" y="3163740"/>
                  <a:pt x="3323523" y="3204034"/>
                  <a:pt x="3273817" y="3204034"/>
                </a:cubicBezTo>
                <a:cubicBezTo>
                  <a:pt x="3224111" y="3204034"/>
                  <a:pt x="3183817" y="3163740"/>
                  <a:pt x="3183817" y="3114034"/>
                </a:cubicBezTo>
                <a:lnTo>
                  <a:pt x="3183817" y="2916034"/>
                </a:lnTo>
                <a:cubicBezTo>
                  <a:pt x="3183817" y="2866328"/>
                  <a:pt x="3224111" y="2826034"/>
                  <a:pt x="3273817" y="2826034"/>
                </a:cubicBezTo>
                <a:close/>
                <a:moveTo>
                  <a:pt x="2903408" y="2646034"/>
                </a:moveTo>
                <a:cubicBezTo>
                  <a:pt x="2953114" y="2646034"/>
                  <a:pt x="2993408" y="2686328"/>
                  <a:pt x="2993408" y="2736034"/>
                </a:cubicBezTo>
                <a:lnTo>
                  <a:pt x="2993408" y="3114034"/>
                </a:lnTo>
                <a:cubicBezTo>
                  <a:pt x="2993408" y="3163740"/>
                  <a:pt x="2953114" y="3204034"/>
                  <a:pt x="2903408" y="3204034"/>
                </a:cubicBezTo>
                <a:cubicBezTo>
                  <a:pt x="2853702" y="3204034"/>
                  <a:pt x="2813408" y="3163740"/>
                  <a:pt x="2813408" y="3114034"/>
                </a:cubicBezTo>
                <a:lnTo>
                  <a:pt x="2813408" y="2736034"/>
                </a:lnTo>
                <a:cubicBezTo>
                  <a:pt x="2813408" y="2686328"/>
                  <a:pt x="2853702" y="2646034"/>
                  <a:pt x="2903408" y="2646034"/>
                </a:cubicBezTo>
                <a:close/>
                <a:moveTo>
                  <a:pt x="3394160" y="2474895"/>
                </a:moveTo>
                <a:lnTo>
                  <a:pt x="3391910" y="2477861"/>
                </a:lnTo>
                <a:lnTo>
                  <a:pt x="3394160" y="2477861"/>
                </a:lnTo>
                <a:close/>
                <a:moveTo>
                  <a:pt x="2532999" y="2376034"/>
                </a:moveTo>
                <a:cubicBezTo>
                  <a:pt x="2582705" y="2376034"/>
                  <a:pt x="2622999" y="2416328"/>
                  <a:pt x="2622999" y="2466034"/>
                </a:cubicBezTo>
                <a:lnTo>
                  <a:pt x="2622999" y="3114034"/>
                </a:lnTo>
                <a:cubicBezTo>
                  <a:pt x="2622999" y="3163740"/>
                  <a:pt x="2582705" y="3204034"/>
                  <a:pt x="2532999" y="3204034"/>
                </a:cubicBezTo>
                <a:cubicBezTo>
                  <a:pt x="2483293" y="3204034"/>
                  <a:pt x="2442999" y="3163740"/>
                  <a:pt x="2442999" y="3114034"/>
                </a:cubicBezTo>
                <a:lnTo>
                  <a:pt x="2442999" y="2466034"/>
                </a:lnTo>
                <a:cubicBezTo>
                  <a:pt x="2442999" y="2416328"/>
                  <a:pt x="2483293" y="2376034"/>
                  <a:pt x="2532999" y="2376034"/>
                </a:cubicBezTo>
                <a:close/>
                <a:moveTo>
                  <a:pt x="2162590" y="2268034"/>
                </a:moveTo>
                <a:cubicBezTo>
                  <a:pt x="2212296" y="2268034"/>
                  <a:pt x="2252590" y="2308328"/>
                  <a:pt x="2252590" y="2358034"/>
                </a:cubicBezTo>
                <a:lnTo>
                  <a:pt x="2252590" y="3114034"/>
                </a:lnTo>
                <a:cubicBezTo>
                  <a:pt x="2252590" y="3163740"/>
                  <a:pt x="2212296" y="3204034"/>
                  <a:pt x="2162590" y="3204034"/>
                </a:cubicBezTo>
                <a:cubicBezTo>
                  <a:pt x="2112884" y="3204034"/>
                  <a:pt x="2072590" y="3163740"/>
                  <a:pt x="2072590" y="3114034"/>
                </a:cubicBezTo>
                <a:lnTo>
                  <a:pt x="2072590" y="2358034"/>
                </a:lnTo>
                <a:cubicBezTo>
                  <a:pt x="2072590" y="2308328"/>
                  <a:pt x="2112884" y="2268034"/>
                  <a:pt x="2162590" y="2268034"/>
                </a:cubicBezTo>
                <a:close/>
                <a:moveTo>
                  <a:pt x="1792181" y="2268034"/>
                </a:moveTo>
                <a:cubicBezTo>
                  <a:pt x="1841887" y="2268034"/>
                  <a:pt x="1882181" y="2308328"/>
                  <a:pt x="1882181" y="2358034"/>
                </a:cubicBezTo>
                <a:lnTo>
                  <a:pt x="1882181" y="3114034"/>
                </a:lnTo>
                <a:cubicBezTo>
                  <a:pt x="1882181" y="3163740"/>
                  <a:pt x="1841887" y="3204034"/>
                  <a:pt x="1792181" y="3204034"/>
                </a:cubicBezTo>
                <a:cubicBezTo>
                  <a:pt x="1742475" y="3204034"/>
                  <a:pt x="1702181" y="3163740"/>
                  <a:pt x="1702181" y="3114034"/>
                </a:cubicBezTo>
                <a:lnTo>
                  <a:pt x="1702181" y="2358034"/>
                </a:lnTo>
                <a:cubicBezTo>
                  <a:pt x="1702181" y="2308328"/>
                  <a:pt x="1742475" y="2268034"/>
                  <a:pt x="1792181" y="2268034"/>
                </a:cubicBezTo>
                <a:close/>
                <a:moveTo>
                  <a:pt x="1421772" y="1998034"/>
                </a:moveTo>
                <a:cubicBezTo>
                  <a:pt x="1471478" y="1998034"/>
                  <a:pt x="1511772" y="2038328"/>
                  <a:pt x="1511772" y="2088034"/>
                </a:cubicBezTo>
                <a:lnTo>
                  <a:pt x="1511772" y="3114034"/>
                </a:lnTo>
                <a:cubicBezTo>
                  <a:pt x="1511772" y="3163740"/>
                  <a:pt x="1471478" y="3204034"/>
                  <a:pt x="1421772" y="3204034"/>
                </a:cubicBezTo>
                <a:cubicBezTo>
                  <a:pt x="1372066" y="3204034"/>
                  <a:pt x="1331772" y="3163740"/>
                  <a:pt x="1331772" y="3114034"/>
                </a:cubicBezTo>
                <a:lnTo>
                  <a:pt x="1331772" y="2088034"/>
                </a:lnTo>
                <a:cubicBezTo>
                  <a:pt x="1331772" y="2038328"/>
                  <a:pt x="1372066" y="1998034"/>
                  <a:pt x="1421772" y="1998034"/>
                </a:cubicBezTo>
                <a:close/>
                <a:moveTo>
                  <a:pt x="1051362" y="1728034"/>
                </a:moveTo>
                <a:cubicBezTo>
                  <a:pt x="1101068" y="1728034"/>
                  <a:pt x="1141362" y="1768328"/>
                  <a:pt x="1141362" y="1818034"/>
                </a:cubicBezTo>
                <a:lnTo>
                  <a:pt x="1141362" y="3114034"/>
                </a:lnTo>
                <a:cubicBezTo>
                  <a:pt x="1141362" y="3163740"/>
                  <a:pt x="1101068" y="3204034"/>
                  <a:pt x="1051362" y="3204034"/>
                </a:cubicBezTo>
                <a:cubicBezTo>
                  <a:pt x="1001656" y="3204034"/>
                  <a:pt x="961362" y="3163740"/>
                  <a:pt x="961362" y="3114034"/>
                </a:cubicBezTo>
                <a:lnTo>
                  <a:pt x="961362" y="1818034"/>
                </a:lnTo>
                <a:cubicBezTo>
                  <a:pt x="961362" y="1768328"/>
                  <a:pt x="1001656" y="1728034"/>
                  <a:pt x="1051362" y="1728034"/>
                </a:cubicBezTo>
                <a:close/>
                <a:moveTo>
                  <a:pt x="1155650" y="1043347"/>
                </a:moveTo>
                <a:cubicBezTo>
                  <a:pt x="1180502" y="1043347"/>
                  <a:pt x="1203002" y="1053420"/>
                  <a:pt x="1219289" y="1069707"/>
                </a:cubicBezTo>
                <a:lnTo>
                  <a:pt x="1960386" y="1814324"/>
                </a:lnTo>
                <a:lnTo>
                  <a:pt x="2667714" y="1814324"/>
                </a:lnTo>
                <a:cubicBezTo>
                  <a:pt x="2675999" y="1814324"/>
                  <a:pt x="2683499" y="1817682"/>
                  <a:pt x="2688928" y="1823111"/>
                </a:cubicBezTo>
                <a:lnTo>
                  <a:pt x="2700823" y="1830242"/>
                </a:lnTo>
                <a:lnTo>
                  <a:pt x="3394160" y="2356271"/>
                </a:lnTo>
                <a:lnTo>
                  <a:pt x="3394160" y="2201523"/>
                </a:lnTo>
                <a:cubicBezTo>
                  <a:pt x="3394160" y="2151817"/>
                  <a:pt x="3434454" y="2111523"/>
                  <a:pt x="3484160" y="2111523"/>
                </a:cubicBezTo>
                <a:cubicBezTo>
                  <a:pt x="3533866" y="2111523"/>
                  <a:pt x="3574160" y="2151817"/>
                  <a:pt x="3574160" y="2201523"/>
                </a:cubicBezTo>
                <a:lnTo>
                  <a:pt x="3574160" y="2627860"/>
                </a:lnTo>
                <a:cubicBezTo>
                  <a:pt x="3574160" y="2644429"/>
                  <a:pt x="3560728" y="2657861"/>
                  <a:pt x="3544159" y="2657861"/>
                </a:cubicBezTo>
                <a:lnTo>
                  <a:pt x="3525097" y="2657861"/>
                </a:lnTo>
                <a:lnTo>
                  <a:pt x="3424161" y="2657861"/>
                </a:lnTo>
                <a:lnTo>
                  <a:pt x="3088760" y="2657861"/>
                </a:lnTo>
                <a:cubicBezTo>
                  <a:pt x="3039054" y="2657861"/>
                  <a:pt x="2998760" y="2617567"/>
                  <a:pt x="2998760" y="2567861"/>
                </a:cubicBezTo>
                <a:cubicBezTo>
                  <a:pt x="2998760" y="2518155"/>
                  <a:pt x="3039054" y="2477861"/>
                  <a:pt x="3088760" y="2477861"/>
                </a:cubicBezTo>
                <a:lnTo>
                  <a:pt x="3256617" y="2477861"/>
                </a:lnTo>
                <a:lnTo>
                  <a:pt x="2619287" y="1994324"/>
                </a:lnTo>
                <a:lnTo>
                  <a:pt x="1899716" y="1994324"/>
                </a:lnTo>
                <a:cubicBezTo>
                  <a:pt x="1891432" y="1994324"/>
                  <a:pt x="1883931" y="1990966"/>
                  <a:pt x="1878502" y="1985537"/>
                </a:cubicBezTo>
                <a:lnTo>
                  <a:pt x="1877874" y="1984019"/>
                </a:lnTo>
                <a:lnTo>
                  <a:pt x="1873511" y="1982199"/>
                </a:lnTo>
                <a:lnTo>
                  <a:pt x="1092010" y="1196987"/>
                </a:lnTo>
                <a:cubicBezTo>
                  <a:pt x="1075723" y="1180700"/>
                  <a:pt x="1065649" y="1158200"/>
                  <a:pt x="1065649" y="1133347"/>
                </a:cubicBezTo>
                <a:cubicBezTo>
                  <a:pt x="1065650" y="1083641"/>
                  <a:pt x="1105943" y="1043347"/>
                  <a:pt x="1155650" y="1043347"/>
                </a:cubicBezTo>
                <a:close/>
                <a:moveTo>
                  <a:pt x="2214000" y="180000"/>
                </a:moveTo>
                <a:cubicBezTo>
                  <a:pt x="1090653" y="180000"/>
                  <a:pt x="180000" y="1090653"/>
                  <a:pt x="180000" y="2214000"/>
                </a:cubicBezTo>
                <a:cubicBezTo>
                  <a:pt x="180000" y="3337347"/>
                  <a:pt x="1090653" y="4248000"/>
                  <a:pt x="2214000" y="4248000"/>
                </a:cubicBezTo>
                <a:cubicBezTo>
                  <a:pt x="3337347" y="4248000"/>
                  <a:pt x="4248000" y="3337347"/>
                  <a:pt x="4248000" y="2214000"/>
                </a:cubicBezTo>
                <a:cubicBezTo>
                  <a:pt x="4248000" y="1090653"/>
                  <a:pt x="3337347" y="180000"/>
                  <a:pt x="2214000" y="180000"/>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544">
              <a:latin typeface="Calibri" panose="020F0502020204030204" pitchFamily="34" charset="0"/>
            </a:endParaRPr>
          </a:p>
        </p:txBody>
      </p:sp>
      <p:sp>
        <p:nvSpPr>
          <p:cNvPr id="19" name="角丸四角形 18"/>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21" name="ホームベース 20"/>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2.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企業による人権への取組の必要性</a:t>
            </a:r>
          </a:p>
        </p:txBody>
      </p:sp>
      <p:sp>
        <p:nvSpPr>
          <p:cNvPr id="29" name="テキスト ボックス 28"/>
          <p:cNvSpPr txBox="1"/>
          <p:nvPr/>
        </p:nvSpPr>
        <p:spPr bwMode="gray">
          <a:xfrm>
            <a:off x="4995738" y="1904184"/>
            <a:ext cx="361244" cy="4426139"/>
          </a:xfrm>
          <a:prstGeom prst="rect">
            <a:avLst/>
          </a:prstGeom>
          <a:noFill/>
          <a:ln w="12700" algn="ctr">
            <a:no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p>
            <a:pPr algn="ctr">
              <a:lnSpc>
                <a:spcPts val="1520"/>
              </a:lnSpc>
              <a:spcBef>
                <a:spcPts val="2100"/>
              </a:spcBef>
            </a:pPr>
            <a:r>
              <a:rPr kumimoji="1" lang="en-US" altLang="ja-JP" sz="1600" baseline="0" dirty="0">
                <a:latin typeface="Calibri" panose="020F0502020204030204" pitchFamily="34" charset="0"/>
                <a:cs typeface="Calibri" panose="020F0502020204030204" pitchFamily="34" charset="0"/>
              </a:rPr>
              <a:t>(f)</a:t>
            </a:r>
          </a:p>
          <a:p>
            <a:pPr algn="ctr">
              <a:lnSpc>
                <a:spcPts val="1520"/>
              </a:lnSpc>
              <a:spcBef>
                <a:spcPts val="2100"/>
              </a:spcBef>
            </a:pPr>
            <a:r>
              <a:rPr kumimoji="1" lang="en-US" altLang="ja-JP" sz="1600" dirty="0">
                <a:latin typeface="Calibri" panose="020F0502020204030204" pitchFamily="34" charset="0"/>
                <a:cs typeface="Calibri" panose="020F0502020204030204" pitchFamily="34" charset="0"/>
              </a:rPr>
              <a:t>(g)</a:t>
            </a:r>
          </a:p>
          <a:p>
            <a:pPr algn="ctr">
              <a:lnSpc>
                <a:spcPts val="1520"/>
              </a:lnSpc>
              <a:spcBef>
                <a:spcPts val="2100"/>
              </a:spcBef>
            </a:pPr>
            <a:r>
              <a:rPr kumimoji="1" lang="en-US" altLang="ja-JP" sz="1600" baseline="0" dirty="0">
                <a:latin typeface="Calibri" panose="020F0502020204030204" pitchFamily="34" charset="0"/>
                <a:cs typeface="Calibri" panose="020F0502020204030204" pitchFamily="34" charset="0"/>
              </a:rPr>
              <a:t>(h)</a:t>
            </a:r>
          </a:p>
          <a:p>
            <a:pPr algn="ctr">
              <a:lnSpc>
                <a:spcPts val="1520"/>
              </a:lnSpc>
              <a:spcBef>
                <a:spcPts val="2100"/>
              </a:spcBef>
            </a:pPr>
            <a:r>
              <a:rPr kumimoji="1" lang="en-US" altLang="ja-JP" sz="1600" dirty="0">
                <a:latin typeface="Calibri" panose="020F0502020204030204" pitchFamily="34" charset="0"/>
                <a:cs typeface="Calibri" panose="020F0502020204030204" pitchFamily="34" charset="0"/>
              </a:rPr>
              <a:t>(</a:t>
            </a:r>
            <a:r>
              <a:rPr kumimoji="1" lang="en-US" altLang="ja-JP" sz="1600" dirty="0" err="1">
                <a:latin typeface="Calibri" panose="020F0502020204030204" pitchFamily="34" charset="0"/>
                <a:cs typeface="Calibri" panose="020F0502020204030204" pitchFamily="34" charset="0"/>
              </a:rPr>
              <a:t>i</a:t>
            </a:r>
            <a:r>
              <a:rPr kumimoji="1" lang="en-US" altLang="ja-JP" sz="1600" dirty="0">
                <a:latin typeface="Calibri" panose="020F0502020204030204" pitchFamily="34" charset="0"/>
                <a:cs typeface="Calibri" panose="020F0502020204030204" pitchFamily="34" charset="0"/>
              </a:rPr>
              <a:t>)</a:t>
            </a:r>
          </a:p>
          <a:p>
            <a:pPr algn="ctr">
              <a:lnSpc>
                <a:spcPts val="1520"/>
              </a:lnSpc>
              <a:spcBef>
                <a:spcPts val="2100"/>
              </a:spcBef>
            </a:pPr>
            <a:r>
              <a:rPr kumimoji="1" lang="en-US" altLang="ja-JP" sz="1600" baseline="0" dirty="0">
                <a:latin typeface="Calibri" panose="020F0502020204030204" pitchFamily="34" charset="0"/>
                <a:cs typeface="Calibri" panose="020F0502020204030204" pitchFamily="34" charset="0"/>
              </a:rPr>
              <a:t>(j)</a:t>
            </a:r>
          </a:p>
          <a:p>
            <a:pPr algn="ctr">
              <a:lnSpc>
                <a:spcPts val="1520"/>
              </a:lnSpc>
              <a:spcBef>
                <a:spcPts val="2100"/>
              </a:spcBef>
            </a:pPr>
            <a:r>
              <a:rPr kumimoji="1" lang="en-US" altLang="ja-JP" sz="1600" dirty="0">
                <a:latin typeface="Calibri" panose="020F0502020204030204" pitchFamily="34" charset="0"/>
                <a:cs typeface="Calibri" panose="020F0502020204030204" pitchFamily="34" charset="0"/>
              </a:rPr>
              <a:t>(k)</a:t>
            </a:r>
          </a:p>
          <a:p>
            <a:pPr algn="ctr">
              <a:lnSpc>
                <a:spcPts val="1520"/>
              </a:lnSpc>
              <a:spcBef>
                <a:spcPts val="2100"/>
              </a:spcBef>
            </a:pPr>
            <a:r>
              <a:rPr kumimoji="1" lang="en-US" altLang="ja-JP" sz="1600" baseline="0" dirty="0">
                <a:latin typeface="Calibri" panose="020F0502020204030204" pitchFamily="34" charset="0"/>
                <a:cs typeface="Calibri" panose="020F0502020204030204" pitchFamily="34" charset="0"/>
              </a:rPr>
              <a:t>(l)</a:t>
            </a:r>
          </a:p>
          <a:p>
            <a:pPr algn="ctr">
              <a:lnSpc>
                <a:spcPts val="1520"/>
              </a:lnSpc>
              <a:spcBef>
                <a:spcPts val="2100"/>
              </a:spcBef>
            </a:pPr>
            <a:r>
              <a:rPr kumimoji="1" lang="en-US" altLang="ja-JP" sz="1600" dirty="0">
                <a:latin typeface="Calibri" panose="020F0502020204030204" pitchFamily="34" charset="0"/>
                <a:cs typeface="Calibri" panose="020F0502020204030204" pitchFamily="34" charset="0"/>
              </a:rPr>
              <a:t>(m)</a:t>
            </a:r>
          </a:p>
          <a:p>
            <a:pPr algn="ctr">
              <a:lnSpc>
                <a:spcPts val="1520"/>
              </a:lnSpc>
              <a:spcBef>
                <a:spcPts val="2100"/>
              </a:spcBef>
            </a:pPr>
            <a:r>
              <a:rPr kumimoji="1" lang="en-US" altLang="ja-JP" sz="1600" baseline="0" dirty="0">
                <a:latin typeface="Calibri" panose="020F0502020204030204" pitchFamily="34" charset="0"/>
                <a:cs typeface="Calibri" panose="020F0502020204030204" pitchFamily="34" charset="0"/>
              </a:rPr>
              <a:t>(n)</a:t>
            </a:r>
          </a:p>
          <a:p>
            <a:pPr algn="ctr">
              <a:lnSpc>
                <a:spcPts val="1520"/>
              </a:lnSpc>
              <a:spcBef>
                <a:spcPts val="2100"/>
              </a:spcBef>
            </a:pPr>
            <a:r>
              <a:rPr kumimoji="1" lang="en-US" altLang="ja-JP" sz="1600" dirty="0">
                <a:latin typeface="Calibri" panose="020F0502020204030204" pitchFamily="34" charset="0"/>
                <a:cs typeface="Calibri" panose="020F0502020204030204" pitchFamily="34" charset="0"/>
              </a:rPr>
              <a:t>(o)</a:t>
            </a:r>
            <a:endParaRPr kumimoji="1" lang="en-US" altLang="ja-JP" sz="1600"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298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757093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0" name="フリーフォーム 49"/>
          <p:cNvSpPr>
            <a:spLocks noChangeAspect="1"/>
          </p:cNvSpPr>
          <p:nvPr/>
        </p:nvSpPr>
        <p:spPr bwMode="gray">
          <a:xfrm>
            <a:off x="7934249" y="51467"/>
            <a:ext cx="1842355" cy="1842355"/>
          </a:xfrm>
          <a:custGeom>
            <a:avLst/>
            <a:gdLst>
              <a:gd name="connsiteX0" fmla="*/ 3273817 w 4428000"/>
              <a:gd name="connsiteY0" fmla="*/ 2826034 h 4428000"/>
              <a:gd name="connsiteX1" fmla="*/ 3363817 w 4428000"/>
              <a:gd name="connsiteY1" fmla="*/ 2916034 h 4428000"/>
              <a:gd name="connsiteX2" fmla="*/ 3363817 w 4428000"/>
              <a:gd name="connsiteY2" fmla="*/ 3114034 h 4428000"/>
              <a:gd name="connsiteX3" fmla="*/ 3273817 w 4428000"/>
              <a:gd name="connsiteY3" fmla="*/ 3204034 h 4428000"/>
              <a:gd name="connsiteX4" fmla="*/ 3183817 w 4428000"/>
              <a:gd name="connsiteY4" fmla="*/ 3114034 h 4428000"/>
              <a:gd name="connsiteX5" fmla="*/ 3183817 w 4428000"/>
              <a:gd name="connsiteY5" fmla="*/ 2916034 h 4428000"/>
              <a:gd name="connsiteX6" fmla="*/ 3273817 w 4428000"/>
              <a:gd name="connsiteY6" fmla="*/ 2826034 h 4428000"/>
              <a:gd name="connsiteX7" fmla="*/ 2903408 w 4428000"/>
              <a:gd name="connsiteY7" fmla="*/ 2646034 h 4428000"/>
              <a:gd name="connsiteX8" fmla="*/ 2993408 w 4428000"/>
              <a:gd name="connsiteY8" fmla="*/ 2736034 h 4428000"/>
              <a:gd name="connsiteX9" fmla="*/ 2993408 w 4428000"/>
              <a:gd name="connsiteY9" fmla="*/ 3114034 h 4428000"/>
              <a:gd name="connsiteX10" fmla="*/ 2903408 w 4428000"/>
              <a:gd name="connsiteY10" fmla="*/ 3204034 h 4428000"/>
              <a:gd name="connsiteX11" fmla="*/ 2813408 w 4428000"/>
              <a:gd name="connsiteY11" fmla="*/ 3114034 h 4428000"/>
              <a:gd name="connsiteX12" fmla="*/ 2813408 w 4428000"/>
              <a:gd name="connsiteY12" fmla="*/ 2736034 h 4428000"/>
              <a:gd name="connsiteX13" fmla="*/ 2903408 w 4428000"/>
              <a:gd name="connsiteY13" fmla="*/ 2646034 h 4428000"/>
              <a:gd name="connsiteX14" fmla="*/ 3394160 w 4428000"/>
              <a:gd name="connsiteY14" fmla="*/ 2474895 h 4428000"/>
              <a:gd name="connsiteX15" fmla="*/ 3391910 w 4428000"/>
              <a:gd name="connsiteY15" fmla="*/ 2477861 h 4428000"/>
              <a:gd name="connsiteX16" fmla="*/ 3394160 w 4428000"/>
              <a:gd name="connsiteY16" fmla="*/ 2477861 h 4428000"/>
              <a:gd name="connsiteX17" fmla="*/ 2532999 w 4428000"/>
              <a:gd name="connsiteY17" fmla="*/ 2376034 h 4428000"/>
              <a:gd name="connsiteX18" fmla="*/ 2622999 w 4428000"/>
              <a:gd name="connsiteY18" fmla="*/ 2466034 h 4428000"/>
              <a:gd name="connsiteX19" fmla="*/ 2622999 w 4428000"/>
              <a:gd name="connsiteY19" fmla="*/ 3114034 h 4428000"/>
              <a:gd name="connsiteX20" fmla="*/ 2532999 w 4428000"/>
              <a:gd name="connsiteY20" fmla="*/ 3204034 h 4428000"/>
              <a:gd name="connsiteX21" fmla="*/ 2442999 w 4428000"/>
              <a:gd name="connsiteY21" fmla="*/ 3114034 h 4428000"/>
              <a:gd name="connsiteX22" fmla="*/ 2442999 w 4428000"/>
              <a:gd name="connsiteY22" fmla="*/ 2466034 h 4428000"/>
              <a:gd name="connsiteX23" fmla="*/ 2532999 w 4428000"/>
              <a:gd name="connsiteY23" fmla="*/ 2376034 h 4428000"/>
              <a:gd name="connsiteX24" fmla="*/ 2162590 w 4428000"/>
              <a:gd name="connsiteY24" fmla="*/ 2268034 h 4428000"/>
              <a:gd name="connsiteX25" fmla="*/ 2252590 w 4428000"/>
              <a:gd name="connsiteY25" fmla="*/ 2358034 h 4428000"/>
              <a:gd name="connsiteX26" fmla="*/ 2252590 w 4428000"/>
              <a:gd name="connsiteY26" fmla="*/ 3114034 h 4428000"/>
              <a:gd name="connsiteX27" fmla="*/ 2162590 w 4428000"/>
              <a:gd name="connsiteY27" fmla="*/ 3204034 h 4428000"/>
              <a:gd name="connsiteX28" fmla="*/ 2072590 w 4428000"/>
              <a:gd name="connsiteY28" fmla="*/ 3114034 h 4428000"/>
              <a:gd name="connsiteX29" fmla="*/ 2072590 w 4428000"/>
              <a:gd name="connsiteY29" fmla="*/ 2358034 h 4428000"/>
              <a:gd name="connsiteX30" fmla="*/ 2162590 w 4428000"/>
              <a:gd name="connsiteY30" fmla="*/ 2268034 h 4428000"/>
              <a:gd name="connsiteX31" fmla="*/ 1792181 w 4428000"/>
              <a:gd name="connsiteY31" fmla="*/ 2268034 h 4428000"/>
              <a:gd name="connsiteX32" fmla="*/ 1882181 w 4428000"/>
              <a:gd name="connsiteY32" fmla="*/ 2358034 h 4428000"/>
              <a:gd name="connsiteX33" fmla="*/ 1882181 w 4428000"/>
              <a:gd name="connsiteY33" fmla="*/ 3114034 h 4428000"/>
              <a:gd name="connsiteX34" fmla="*/ 1792181 w 4428000"/>
              <a:gd name="connsiteY34" fmla="*/ 3204034 h 4428000"/>
              <a:gd name="connsiteX35" fmla="*/ 1702181 w 4428000"/>
              <a:gd name="connsiteY35" fmla="*/ 3114034 h 4428000"/>
              <a:gd name="connsiteX36" fmla="*/ 1702181 w 4428000"/>
              <a:gd name="connsiteY36" fmla="*/ 2358034 h 4428000"/>
              <a:gd name="connsiteX37" fmla="*/ 1792181 w 4428000"/>
              <a:gd name="connsiteY37" fmla="*/ 2268034 h 4428000"/>
              <a:gd name="connsiteX38" fmla="*/ 1421772 w 4428000"/>
              <a:gd name="connsiteY38" fmla="*/ 1998034 h 4428000"/>
              <a:gd name="connsiteX39" fmla="*/ 1511772 w 4428000"/>
              <a:gd name="connsiteY39" fmla="*/ 2088034 h 4428000"/>
              <a:gd name="connsiteX40" fmla="*/ 1511772 w 4428000"/>
              <a:gd name="connsiteY40" fmla="*/ 3114034 h 4428000"/>
              <a:gd name="connsiteX41" fmla="*/ 1421772 w 4428000"/>
              <a:gd name="connsiteY41" fmla="*/ 3204034 h 4428000"/>
              <a:gd name="connsiteX42" fmla="*/ 1331772 w 4428000"/>
              <a:gd name="connsiteY42" fmla="*/ 3114034 h 4428000"/>
              <a:gd name="connsiteX43" fmla="*/ 1331772 w 4428000"/>
              <a:gd name="connsiteY43" fmla="*/ 2088034 h 4428000"/>
              <a:gd name="connsiteX44" fmla="*/ 1421772 w 4428000"/>
              <a:gd name="connsiteY44" fmla="*/ 1998034 h 4428000"/>
              <a:gd name="connsiteX45" fmla="*/ 1051362 w 4428000"/>
              <a:gd name="connsiteY45" fmla="*/ 1728034 h 4428000"/>
              <a:gd name="connsiteX46" fmla="*/ 1141362 w 4428000"/>
              <a:gd name="connsiteY46" fmla="*/ 1818034 h 4428000"/>
              <a:gd name="connsiteX47" fmla="*/ 1141362 w 4428000"/>
              <a:gd name="connsiteY47" fmla="*/ 3114034 h 4428000"/>
              <a:gd name="connsiteX48" fmla="*/ 1051362 w 4428000"/>
              <a:gd name="connsiteY48" fmla="*/ 3204034 h 4428000"/>
              <a:gd name="connsiteX49" fmla="*/ 961362 w 4428000"/>
              <a:gd name="connsiteY49" fmla="*/ 3114034 h 4428000"/>
              <a:gd name="connsiteX50" fmla="*/ 961362 w 4428000"/>
              <a:gd name="connsiteY50" fmla="*/ 1818034 h 4428000"/>
              <a:gd name="connsiteX51" fmla="*/ 1051362 w 4428000"/>
              <a:gd name="connsiteY51" fmla="*/ 1728034 h 4428000"/>
              <a:gd name="connsiteX52" fmla="*/ 1155650 w 4428000"/>
              <a:gd name="connsiteY52" fmla="*/ 1043347 h 4428000"/>
              <a:gd name="connsiteX53" fmla="*/ 1219289 w 4428000"/>
              <a:gd name="connsiteY53" fmla="*/ 1069707 h 4428000"/>
              <a:gd name="connsiteX54" fmla="*/ 1960386 w 4428000"/>
              <a:gd name="connsiteY54" fmla="*/ 1814324 h 4428000"/>
              <a:gd name="connsiteX55" fmla="*/ 2667714 w 4428000"/>
              <a:gd name="connsiteY55" fmla="*/ 1814324 h 4428000"/>
              <a:gd name="connsiteX56" fmla="*/ 2688928 w 4428000"/>
              <a:gd name="connsiteY56" fmla="*/ 1823111 h 4428000"/>
              <a:gd name="connsiteX57" fmla="*/ 2700823 w 4428000"/>
              <a:gd name="connsiteY57" fmla="*/ 1830242 h 4428000"/>
              <a:gd name="connsiteX58" fmla="*/ 3394160 w 4428000"/>
              <a:gd name="connsiteY58" fmla="*/ 2356271 h 4428000"/>
              <a:gd name="connsiteX59" fmla="*/ 3394160 w 4428000"/>
              <a:gd name="connsiteY59" fmla="*/ 2201523 h 4428000"/>
              <a:gd name="connsiteX60" fmla="*/ 3484160 w 4428000"/>
              <a:gd name="connsiteY60" fmla="*/ 2111523 h 4428000"/>
              <a:gd name="connsiteX61" fmla="*/ 3574160 w 4428000"/>
              <a:gd name="connsiteY61" fmla="*/ 2201523 h 4428000"/>
              <a:gd name="connsiteX62" fmla="*/ 3574160 w 4428000"/>
              <a:gd name="connsiteY62" fmla="*/ 2627860 h 4428000"/>
              <a:gd name="connsiteX63" fmla="*/ 3544159 w 4428000"/>
              <a:gd name="connsiteY63" fmla="*/ 2657861 h 4428000"/>
              <a:gd name="connsiteX64" fmla="*/ 3525097 w 4428000"/>
              <a:gd name="connsiteY64" fmla="*/ 2657861 h 4428000"/>
              <a:gd name="connsiteX65" fmla="*/ 3424161 w 4428000"/>
              <a:gd name="connsiteY65" fmla="*/ 2657861 h 4428000"/>
              <a:gd name="connsiteX66" fmla="*/ 3088760 w 4428000"/>
              <a:gd name="connsiteY66" fmla="*/ 2657861 h 4428000"/>
              <a:gd name="connsiteX67" fmla="*/ 2998760 w 4428000"/>
              <a:gd name="connsiteY67" fmla="*/ 2567861 h 4428000"/>
              <a:gd name="connsiteX68" fmla="*/ 3088760 w 4428000"/>
              <a:gd name="connsiteY68" fmla="*/ 2477861 h 4428000"/>
              <a:gd name="connsiteX69" fmla="*/ 3256617 w 4428000"/>
              <a:gd name="connsiteY69" fmla="*/ 2477861 h 4428000"/>
              <a:gd name="connsiteX70" fmla="*/ 2619287 w 4428000"/>
              <a:gd name="connsiteY70" fmla="*/ 1994324 h 4428000"/>
              <a:gd name="connsiteX71" fmla="*/ 1899716 w 4428000"/>
              <a:gd name="connsiteY71" fmla="*/ 1994324 h 4428000"/>
              <a:gd name="connsiteX72" fmla="*/ 1878502 w 4428000"/>
              <a:gd name="connsiteY72" fmla="*/ 1985537 h 4428000"/>
              <a:gd name="connsiteX73" fmla="*/ 1877874 w 4428000"/>
              <a:gd name="connsiteY73" fmla="*/ 1984019 h 4428000"/>
              <a:gd name="connsiteX74" fmla="*/ 1873511 w 4428000"/>
              <a:gd name="connsiteY74" fmla="*/ 1982199 h 4428000"/>
              <a:gd name="connsiteX75" fmla="*/ 1092010 w 4428000"/>
              <a:gd name="connsiteY75" fmla="*/ 1196987 h 4428000"/>
              <a:gd name="connsiteX76" fmla="*/ 1065649 w 4428000"/>
              <a:gd name="connsiteY76" fmla="*/ 1133347 h 4428000"/>
              <a:gd name="connsiteX77" fmla="*/ 1155650 w 4428000"/>
              <a:gd name="connsiteY77" fmla="*/ 1043347 h 4428000"/>
              <a:gd name="connsiteX78" fmla="*/ 2214000 w 4428000"/>
              <a:gd name="connsiteY78" fmla="*/ 180000 h 4428000"/>
              <a:gd name="connsiteX79" fmla="*/ 180000 w 4428000"/>
              <a:gd name="connsiteY79" fmla="*/ 2214000 h 4428000"/>
              <a:gd name="connsiteX80" fmla="*/ 2214000 w 4428000"/>
              <a:gd name="connsiteY80" fmla="*/ 4248000 h 4428000"/>
              <a:gd name="connsiteX81" fmla="*/ 4248000 w 4428000"/>
              <a:gd name="connsiteY81" fmla="*/ 2214000 h 4428000"/>
              <a:gd name="connsiteX82" fmla="*/ 2214000 w 4428000"/>
              <a:gd name="connsiteY82" fmla="*/ 180000 h 4428000"/>
              <a:gd name="connsiteX83" fmla="*/ 2214000 w 4428000"/>
              <a:gd name="connsiteY83" fmla="*/ 0 h 4428000"/>
              <a:gd name="connsiteX84" fmla="*/ 4428000 w 4428000"/>
              <a:gd name="connsiteY84" fmla="*/ 2214000 h 4428000"/>
              <a:gd name="connsiteX85" fmla="*/ 2214000 w 4428000"/>
              <a:gd name="connsiteY85" fmla="*/ 4428000 h 4428000"/>
              <a:gd name="connsiteX86" fmla="*/ 0 w 4428000"/>
              <a:gd name="connsiteY86" fmla="*/ 2214000 h 4428000"/>
              <a:gd name="connsiteX87" fmla="*/ 2214000 w 4428000"/>
              <a:gd name="connsiteY87"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428000" h="4428000">
                <a:moveTo>
                  <a:pt x="3273817" y="2826034"/>
                </a:moveTo>
                <a:cubicBezTo>
                  <a:pt x="3323523" y="2826034"/>
                  <a:pt x="3363817" y="2866328"/>
                  <a:pt x="3363817" y="2916034"/>
                </a:cubicBezTo>
                <a:lnTo>
                  <a:pt x="3363817" y="3114034"/>
                </a:lnTo>
                <a:cubicBezTo>
                  <a:pt x="3363817" y="3163740"/>
                  <a:pt x="3323523" y="3204034"/>
                  <a:pt x="3273817" y="3204034"/>
                </a:cubicBezTo>
                <a:cubicBezTo>
                  <a:pt x="3224111" y="3204034"/>
                  <a:pt x="3183817" y="3163740"/>
                  <a:pt x="3183817" y="3114034"/>
                </a:cubicBezTo>
                <a:lnTo>
                  <a:pt x="3183817" y="2916034"/>
                </a:lnTo>
                <a:cubicBezTo>
                  <a:pt x="3183817" y="2866328"/>
                  <a:pt x="3224111" y="2826034"/>
                  <a:pt x="3273817" y="2826034"/>
                </a:cubicBezTo>
                <a:close/>
                <a:moveTo>
                  <a:pt x="2903408" y="2646034"/>
                </a:moveTo>
                <a:cubicBezTo>
                  <a:pt x="2953114" y="2646034"/>
                  <a:pt x="2993408" y="2686328"/>
                  <a:pt x="2993408" y="2736034"/>
                </a:cubicBezTo>
                <a:lnTo>
                  <a:pt x="2993408" y="3114034"/>
                </a:lnTo>
                <a:cubicBezTo>
                  <a:pt x="2993408" y="3163740"/>
                  <a:pt x="2953114" y="3204034"/>
                  <a:pt x="2903408" y="3204034"/>
                </a:cubicBezTo>
                <a:cubicBezTo>
                  <a:pt x="2853702" y="3204034"/>
                  <a:pt x="2813408" y="3163740"/>
                  <a:pt x="2813408" y="3114034"/>
                </a:cubicBezTo>
                <a:lnTo>
                  <a:pt x="2813408" y="2736034"/>
                </a:lnTo>
                <a:cubicBezTo>
                  <a:pt x="2813408" y="2686328"/>
                  <a:pt x="2853702" y="2646034"/>
                  <a:pt x="2903408" y="2646034"/>
                </a:cubicBezTo>
                <a:close/>
                <a:moveTo>
                  <a:pt x="3394160" y="2474895"/>
                </a:moveTo>
                <a:lnTo>
                  <a:pt x="3391910" y="2477861"/>
                </a:lnTo>
                <a:lnTo>
                  <a:pt x="3394160" y="2477861"/>
                </a:lnTo>
                <a:close/>
                <a:moveTo>
                  <a:pt x="2532999" y="2376034"/>
                </a:moveTo>
                <a:cubicBezTo>
                  <a:pt x="2582705" y="2376034"/>
                  <a:pt x="2622999" y="2416328"/>
                  <a:pt x="2622999" y="2466034"/>
                </a:cubicBezTo>
                <a:lnTo>
                  <a:pt x="2622999" y="3114034"/>
                </a:lnTo>
                <a:cubicBezTo>
                  <a:pt x="2622999" y="3163740"/>
                  <a:pt x="2582705" y="3204034"/>
                  <a:pt x="2532999" y="3204034"/>
                </a:cubicBezTo>
                <a:cubicBezTo>
                  <a:pt x="2483293" y="3204034"/>
                  <a:pt x="2442999" y="3163740"/>
                  <a:pt x="2442999" y="3114034"/>
                </a:cubicBezTo>
                <a:lnTo>
                  <a:pt x="2442999" y="2466034"/>
                </a:lnTo>
                <a:cubicBezTo>
                  <a:pt x="2442999" y="2416328"/>
                  <a:pt x="2483293" y="2376034"/>
                  <a:pt x="2532999" y="2376034"/>
                </a:cubicBezTo>
                <a:close/>
                <a:moveTo>
                  <a:pt x="2162590" y="2268034"/>
                </a:moveTo>
                <a:cubicBezTo>
                  <a:pt x="2212296" y="2268034"/>
                  <a:pt x="2252590" y="2308328"/>
                  <a:pt x="2252590" y="2358034"/>
                </a:cubicBezTo>
                <a:lnTo>
                  <a:pt x="2252590" y="3114034"/>
                </a:lnTo>
                <a:cubicBezTo>
                  <a:pt x="2252590" y="3163740"/>
                  <a:pt x="2212296" y="3204034"/>
                  <a:pt x="2162590" y="3204034"/>
                </a:cubicBezTo>
                <a:cubicBezTo>
                  <a:pt x="2112884" y="3204034"/>
                  <a:pt x="2072590" y="3163740"/>
                  <a:pt x="2072590" y="3114034"/>
                </a:cubicBezTo>
                <a:lnTo>
                  <a:pt x="2072590" y="2358034"/>
                </a:lnTo>
                <a:cubicBezTo>
                  <a:pt x="2072590" y="2308328"/>
                  <a:pt x="2112884" y="2268034"/>
                  <a:pt x="2162590" y="2268034"/>
                </a:cubicBezTo>
                <a:close/>
                <a:moveTo>
                  <a:pt x="1792181" y="2268034"/>
                </a:moveTo>
                <a:cubicBezTo>
                  <a:pt x="1841887" y="2268034"/>
                  <a:pt x="1882181" y="2308328"/>
                  <a:pt x="1882181" y="2358034"/>
                </a:cubicBezTo>
                <a:lnTo>
                  <a:pt x="1882181" y="3114034"/>
                </a:lnTo>
                <a:cubicBezTo>
                  <a:pt x="1882181" y="3163740"/>
                  <a:pt x="1841887" y="3204034"/>
                  <a:pt x="1792181" y="3204034"/>
                </a:cubicBezTo>
                <a:cubicBezTo>
                  <a:pt x="1742475" y="3204034"/>
                  <a:pt x="1702181" y="3163740"/>
                  <a:pt x="1702181" y="3114034"/>
                </a:cubicBezTo>
                <a:lnTo>
                  <a:pt x="1702181" y="2358034"/>
                </a:lnTo>
                <a:cubicBezTo>
                  <a:pt x="1702181" y="2308328"/>
                  <a:pt x="1742475" y="2268034"/>
                  <a:pt x="1792181" y="2268034"/>
                </a:cubicBezTo>
                <a:close/>
                <a:moveTo>
                  <a:pt x="1421772" y="1998034"/>
                </a:moveTo>
                <a:cubicBezTo>
                  <a:pt x="1471478" y="1998034"/>
                  <a:pt x="1511772" y="2038328"/>
                  <a:pt x="1511772" y="2088034"/>
                </a:cubicBezTo>
                <a:lnTo>
                  <a:pt x="1511772" y="3114034"/>
                </a:lnTo>
                <a:cubicBezTo>
                  <a:pt x="1511772" y="3163740"/>
                  <a:pt x="1471478" y="3204034"/>
                  <a:pt x="1421772" y="3204034"/>
                </a:cubicBezTo>
                <a:cubicBezTo>
                  <a:pt x="1372066" y="3204034"/>
                  <a:pt x="1331772" y="3163740"/>
                  <a:pt x="1331772" y="3114034"/>
                </a:cubicBezTo>
                <a:lnTo>
                  <a:pt x="1331772" y="2088034"/>
                </a:lnTo>
                <a:cubicBezTo>
                  <a:pt x="1331772" y="2038328"/>
                  <a:pt x="1372066" y="1998034"/>
                  <a:pt x="1421772" y="1998034"/>
                </a:cubicBezTo>
                <a:close/>
                <a:moveTo>
                  <a:pt x="1051362" y="1728034"/>
                </a:moveTo>
                <a:cubicBezTo>
                  <a:pt x="1101068" y="1728034"/>
                  <a:pt x="1141362" y="1768328"/>
                  <a:pt x="1141362" y="1818034"/>
                </a:cubicBezTo>
                <a:lnTo>
                  <a:pt x="1141362" y="3114034"/>
                </a:lnTo>
                <a:cubicBezTo>
                  <a:pt x="1141362" y="3163740"/>
                  <a:pt x="1101068" y="3204034"/>
                  <a:pt x="1051362" y="3204034"/>
                </a:cubicBezTo>
                <a:cubicBezTo>
                  <a:pt x="1001656" y="3204034"/>
                  <a:pt x="961362" y="3163740"/>
                  <a:pt x="961362" y="3114034"/>
                </a:cubicBezTo>
                <a:lnTo>
                  <a:pt x="961362" y="1818034"/>
                </a:lnTo>
                <a:cubicBezTo>
                  <a:pt x="961362" y="1768328"/>
                  <a:pt x="1001656" y="1728034"/>
                  <a:pt x="1051362" y="1728034"/>
                </a:cubicBezTo>
                <a:close/>
                <a:moveTo>
                  <a:pt x="1155650" y="1043347"/>
                </a:moveTo>
                <a:cubicBezTo>
                  <a:pt x="1180502" y="1043347"/>
                  <a:pt x="1203002" y="1053420"/>
                  <a:pt x="1219289" y="1069707"/>
                </a:cubicBezTo>
                <a:lnTo>
                  <a:pt x="1960386" y="1814324"/>
                </a:lnTo>
                <a:lnTo>
                  <a:pt x="2667714" y="1814324"/>
                </a:lnTo>
                <a:cubicBezTo>
                  <a:pt x="2675999" y="1814324"/>
                  <a:pt x="2683499" y="1817682"/>
                  <a:pt x="2688928" y="1823111"/>
                </a:cubicBezTo>
                <a:lnTo>
                  <a:pt x="2700823" y="1830242"/>
                </a:lnTo>
                <a:lnTo>
                  <a:pt x="3394160" y="2356271"/>
                </a:lnTo>
                <a:lnTo>
                  <a:pt x="3394160" y="2201523"/>
                </a:lnTo>
                <a:cubicBezTo>
                  <a:pt x="3394160" y="2151817"/>
                  <a:pt x="3434454" y="2111523"/>
                  <a:pt x="3484160" y="2111523"/>
                </a:cubicBezTo>
                <a:cubicBezTo>
                  <a:pt x="3533866" y="2111523"/>
                  <a:pt x="3574160" y="2151817"/>
                  <a:pt x="3574160" y="2201523"/>
                </a:cubicBezTo>
                <a:lnTo>
                  <a:pt x="3574160" y="2627860"/>
                </a:lnTo>
                <a:cubicBezTo>
                  <a:pt x="3574160" y="2644429"/>
                  <a:pt x="3560728" y="2657861"/>
                  <a:pt x="3544159" y="2657861"/>
                </a:cubicBezTo>
                <a:lnTo>
                  <a:pt x="3525097" y="2657861"/>
                </a:lnTo>
                <a:lnTo>
                  <a:pt x="3424161" y="2657861"/>
                </a:lnTo>
                <a:lnTo>
                  <a:pt x="3088760" y="2657861"/>
                </a:lnTo>
                <a:cubicBezTo>
                  <a:pt x="3039054" y="2657861"/>
                  <a:pt x="2998760" y="2617567"/>
                  <a:pt x="2998760" y="2567861"/>
                </a:cubicBezTo>
                <a:cubicBezTo>
                  <a:pt x="2998760" y="2518155"/>
                  <a:pt x="3039054" y="2477861"/>
                  <a:pt x="3088760" y="2477861"/>
                </a:cubicBezTo>
                <a:lnTo>
                  <a:pt x="3256617" y="2477861"/>
                </a:lnTo>
                <a:lnTo>
                  <a:pt x="2619287" y="1994324"/>
                </a:lnTo>
                <a:lnTo>
                  <a:pt x="1899716" y="1994324"/>
                </a:lnTo>
                <a:cubicBezTo>
                  <a:pt x="1891432" y="1994324"/>
                  <a:pt x="1883931" y="1990966"/>
                  <a:pt x="1878502" y="1985537"/>
                </a:cubicBezTo>
                <a:lnTo>
                  <a:pt x="1877874" y="1984019"/>
                </a:lnTo>
                <a:lnTo>
                  <a:pt x="1873511" y="1982199"/>
                </a:lnTo>
                <a:lnTo>
                  <a:pt x="1092010" y="1196987"/>
                </a:lnTo>
                <a:cubicBezTo>
                  <a:pt x="1075723" y="1180700"/>
                  <a:pt x="1065649" y="1158200"/>
                  <a:pt x="1065649" y="1133347"/>
                </a:cubicBezTo>
                <a:cubicBezTo>
                  <a:pt x="1065650" y="1083641"/>
                  <a:pt x="1105943" y="1043347"/>
                  <a:pt x="1155650" y="1043347"/>
                </a:cubicBezTo>
                <a:close/>
                <a:moveTo>
                  <a:pt x="2214000" y="180000"/>
                </a:moveTo>
                <a:cubicBezTo>
                  <a:pt x="1090653" y="180000"/>
                  <a:pt x="180000" y="1090653"/>
                  <a:pt x="180000" y="2214000"/>
                </a:cubicBezTo>
                <a:cubicBezTo>
                  <a:pt x="180000" y="3337347"/>
                  <a:pt x="1090653" y="4248000"/>
                  <a:pt x="2214000" y="4248000"/>
                </a:cubicBezTo>
                <a:cubicBezTo>
                  <a:pt x="3337347" y="4248000"/>
                  <a:pt x="4248000" y="3337347"/>
                  <a:pt x="4248000" y="2214000"/>
                </a:cubicBezTo>
                <a:cubicBezTo>
                  <a:pt x="4248000" y="1090653"/>
                  <a:pt x="3337347" y="180000"/>
                  <a:pt x="2214000" y="180000"/>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rgbClr val="F5CF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544" u="none" strike="noStrike" kern="1200" cap="none" spc="0" normalizeH="0" baseline="0" noProof="0">
              <a:ln>
                <a:noFill/>
              </a:ln>
              <a:solidFill>
                <a:prstClr val="white"/>
              </a:solidFill>
              <a:effectLst/>
              <a:uLnTx/>
              <a:uFillTx/>
              <a:latin typeface="Calibri" panose="020F0502020204030204" pitchFamily="34" charset="0"/>
              <a:ea typeface="ＭＳ Ｐゴシック"/>
              <a:cs typeface="+mn-cs"/>
            </a:endParaRPr>
          </a:p>
        </p:txBody>
      </p:sp>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8" name="テキスト プレースホルダー 5"/>
          <p:cNvSpPr txBox="1">
            <a:spLocks/>
          </p:cNvSpPr>
          <p:nvPr/>
        </p:nvSpPr>
        <p:spPr bwMode="gray">
          <a:xfrm>
            <a:off x="634979" y="1113865"/>
            <a:ext cx="8636041" cy="364139"/>
          </a:xfrm>
          <a:prstGeom prst="rect">
            <a:avLst/>
          </a:prstGeom>
          <a:ln>
            <a:solidFill>
              <a:schemeClr val="bg1">
                <a:lumMod val="65000"/>
              </a:schemeClr>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r>
              <a:rPr lang="ja-JP" altLang="en-US" b="0" dirty="0">
                <a:solidFill>
                  <a:srgbClr val="A40000"/>
                </a:solidFill>
                <a:latin typeface="Calibri" panose="020F0502020204030204" pitchFamily="34" charset="0"/>
              </a:rPr>
              <a:t>人権に関する取組の不足によるネガティブな影響（</a:t>
            </a:r>
            <a:r>
              <a:rPr lang="en-US" altLang="ja-JP" b="0" dirty="0">
                <a:solidFill>
                  <a:srgbClr val="A40000"/>
                </a:solidFill>
                <a:latin typeface="Calibri" panose="020F0502020204030204" pitchFamily="34" charset="0"/>
              </a:rPr>
              <a:t>1/3</a:t>
            </a:r>
            <a:r>
              <a:rPr lang="ja-JP" altLang="en-US" b="0" dirty="0">
                <a:solidFill>
                  <a:srgbClr val="A40000"/>
                </a:solidFill>
                <a:latin typeface="Calibri" panose="020F0502020204030204" pitchFamily="34" charset="0"/>
              </a:rPr>
              <a:t>）</a:t>
            </a:r>
          </a:p>
        </p:txBody>
      </p:sp>
      <p:sp>
        <p:nvSpPr>
          <p:cNvPr id="119" name="正方形/長方形 118"/>
          <p:cNvSpPr/>
          <p:nvPr/>
        </p:nvSpPr>
        <p:spPr bwMode="gray">
          <a:xfrm>
            <a:off x="424818" y="2362699"/>
            <a:ext cx="4357688" cy="807180"/>
          </a:xfrm>
          <a:prstGeom prst="rect">
            <a:avLst/>
          </a:prstGeom>
          <a:solidFill>
            <a:srgbClr val="F5CFDA"/>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solidFill>
                  <a:prstClr val="black"/>
                </a:solidFill>
                <a:latin typeface="Calibri" panose="020F0502020204030204" pitchFamily="34" charset="0"/>
                <a:cs typeface="Calibri" panose="020F0502020204030204" pitchFamily="34" charset="0"/>
              </a:rPr>
              <a:t>差別的デザインの</a:t>
            </a:r>
            <a:r>
              <a:rPr lang="ja-JP" altLang="en-US" sz="1600" u="sng" dirty="0">
                <a:solidFill>
                  <a:prstClr val="black"/>
                </a:solidFill>
                <a:latin typeface="Calibri" panose="020F0502020204030204" pitchFamily="34" charset="0"/>
                <a:cs typeface="Calibri" panose="020F0502020204030204" pitchFamily="34" charset="0"/>
              </a:rPr>
              <a:t>商品・広告の「炎上」</a:t>
            </a:r>
            <a:r>
              <a:rPr lang="ja-JP" altLang="en-US" sz="1600" dirty="0">
                <a:solidFill>
                  <a:prstClr val="black"/>
                </a:solidFill>
                <a:latin typeface="Calibri" panose="020F0502020204030204" pitchFamily="34" charset="0"/>
                <a:cs typeface="Calibri" panose="020F0502020204030204" pitchFamily="34" charset="0"/>
              </a:rPr>
              <a:t>による</a:t>
            </a:r>
            <a:br>
              <a:rPr lang="en-US" altLang="ja-JP" sz="1600" dirty="0">
                <a:solidFill>
                  <a:prstClr val="black"/>
                </a:solidFill>
                <a:latin typeface="Calibri" panose="020F0502020204030204" pitchFamily="34" charset="0"/>
                <a:cs typeface="Calibri" panose="020F0502020204030204" pitchFamily="34" charset="0"/>
              </a:rPr>
            </a:br>
            <a:r>
              <a:rPr lang="ja-JP" altLang="en-US" sz="1600" dirty="0">
                <a:solidFill>
                  <a:prstClr val="black"/>
                </a:solidFill>
                <a:latin typeface="Calibri" panose="020F0502020204030204" pitchFamily="34" charset="0"/>
                <a:cs typeface="Calibri" panose="020F0502020204030204" pitchFamily="34" charset="0"/>
              </a:rPr>
              <a:t>販売停止や、製品欠陥による</a:t>
            </a:r>
            <a:r>
              <a:rPr lang="ja-JP" altLang="en-US" sz="1600" u="sng" dirty="0">
                <a:solidFill>
                  <a:prstClr val="black"/>
                </a:solidFill>
                <a:latin typeface="Calibri" panose="020F0502020204030204" pitchFamily="34" charset="0"/>
                <a:cs typeface="Calibri" panose="020F0502020204030204" pitchFamily="34" charset="0"/>
              </a:rPr>
              <a:t>リコール</a:t>
            </a:r>
            <a:r>
              <a:rPr lang="ja-JP" altLang="en-US" sz="1600" dirty="0">
                <a:solidFill>
                  <a:prstClr val="black"/>
                </a:solidFill>
                <a:latin typeface="Calibri" panose="020F0502020204030204" pitchFamily="34" charset="0"/>
                <a:cs typeface="Calibri" panose="020F0502020204030204" pitchFamily="34" charset="0"/>
              </a:rPr>
              <a:t>の発生</a:t>
            </a:r>
          </a:p>
        </p:txBody>
      </p:sp>
      <p:sp>
        <p:nvSpPr>
          <p:cNvPr id="124" name="正方形/長方形 123"/>
          <p:cNvSpPr/>
          <p:nvPr/>
        </p:nvSpPr>
        <p:spPr bwMode="gray">
          <a:xfrm>
            <a:off x="489342" y="3279214"/>
            <a:ext cx="4110343" cy="1019315"/>
          </a:xfrm>
          <a:prstGeom prst="rect">
            <a:avLst/>
          </a:prstGeom>
          <a:solidFill>
            <a:schemeClr val="bg1"/>
          </a:solidFill>
          <a:ln w="19050" algn="ctr">
            <a:noFill/>
            <a:miter lim="800000"/>
            <a:headEnd/>
            <a:tailEnd/>
          </a:ln>
        </p:spPr>
        <p:txBody>
          <a:bodyPr wrap="square" lIns="36000" tIns="36000" rIns="36000" bIns="36000" rtlCol="0" anchor="t"/>
          <a:lstStyle/>
          <a:p>
            <a:pPr marL="0" marR="0" lvl="0" indent="0" algn="l" defTabSz="914400" rtl="0" eaLnBrk="1" fontAlgn="base" latinLnBrk="0" hangingPunct="1">
              <a:spcBef>
                <a:spcPts val="200"/>
              </a:spcBef>
              <a:spcAft>
                <a:spcPct val="0"/>
              </a:spcAft>
              <a:buClrTx/>
              <a:buSzTx/>
              <a:buFontTx/>
              <a:buNone/>
              <a:tabLst/>
              <a:defRPr/>
            </a:pP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関連する動き</a:t>
            </a: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p>
          <a:p>
            <a:pPr marL="269875" lvl="0" indent="-88900">
              <a:spcBef>
                <a:spcPts val="200"/>
              </a:spcBef>
              <a:buFont typeface="Arial" panose="020B0604020202020204" pitchFamily="34" charset="0"/>
              <a:buChar char="•"/>
              <a:defRPr/>
            </a:pPr>
            <a:r>
              <a:rPr lang="en-US" altLang="ja-JP" sz="1600" noProof="0" dirty="0">
                <a:solidFill>
                  <a:prstClr val="black"/>
                </a:solidFill>
                <a:latin typeface="Calibri" panose="020F0502020204030204" pitchFamily="34" charset="0"/>
                <a:cs typeface="Calibri" panose="020F0502020204030204" pitchFamily="34" charset="0"/>
              </a:rPr>
              <a:t>SNS</a:t>
            </a:r>
            <a:r>
              <a:rPr lang="ja-JP" altLang="en-US" sz="1600" noProof="0" dirty="0">
                <a:solidFill>
                  <a:prstClr val="black"/>
                </a:solidFill>
                <a:latin typeface="Calibri" panose="020F0502020204030204" pitchFamily="34" charset="0"/>
                <a:cs typeface="Calibri" panose="020F0502020204030204" pitchFamily="34" charset="0"/>
              </a:rPr>
              <a:t>の普及により、商品・広告上の表現に関する「炎上」</a:t>
            </a:r>
            <a:r>
              <a:rPr lang="ja-JP" altLang="en-US" sz="1600" noProof="0">
                <a:solidFill>
                  <a:prstClr val="black"/>
                </a:solidFill>
                <a:latin typeface="Calibri" panose="020F0502020204030204" pitchFamily="34" charset="0"/>
                <a:cs typeface="Calibri" panose="020F0502020204030204" pitchFamily="34" charset="0"/>
              </a:rPr>
              <a:t>が増加</a:t>
            </a:r>
            <a:endParaRPr lang="en-US" altLang="ja-JP" sz="1600" noProof="0" dirty="0">
              <a:solidFill>
                <a:prstClr val="black"/>
              </a:solidFill>
              <a:latin typeface="Calibri" panose="020F0502020204030204" pitchFamily="34" charset="0"/>
              <a:cs typeface="Calibri" panose="020F0502020204030204" pitchFamily="34" charset="0"/>
            </a:endParaRPr>
          </a:p>
        </p:txBody>
      </p:sp>
      <p:sp>
        <p:nvSpPr>
          <p:cNvPr id="31" name="角丸四角形 30"/>
          <p:cNvSpPr/>
          <p:nvPr/>
        </p:nvSpPr>
        <p:spPr bwMode="gray">
          <a:xfrm>
            <a:off x="1006286" y="1588875"/>
            <a:ext cx="3946714" cy="718405"/>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000">
                <a:solidFill>
                  <a:prstClr val="black"/>
                </a:solidFill>
                <a:latin typeface="Calibri" panose="020F0502020204030204" pitchFamily="34" charset="0"/>
                <a:cs typeface="Calibri" panose="020F0502020204030204" pitchFamily="34" charset="0"/>
              </a:rPr>
              <a:t>商品等の差別的要素や欠陥による販売停止・事業撤退</a:t>
            </a:r>
          </a:p>
        </p:txBody>
      </p:sp>
      <p:sp>
        <p:nvSpPr>
          <p:cNvPr id="32" name="楕円 31"/>
          <p:cNvSpPr/>
          <p:nvPr/>
        </p:nvSpPr>
        <p:spPr bwMode="gray">
          <a:xfrm>
            <a:off x="489342" y="1666822"/>
            <a:ext cx="485038" cy="485037"/>
          </a:xfrm>
          <a:prstGeom prst="ellipse">
            <a:avLst/>
          </a:prstGeom>
          <a:solidFill>
            <a:srgbClr val="A40000"/>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(f)</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964101" y="2305130"/>
            <a:ext cx="3653241" cy="0"/>
          </a:xfrm>
          <a:prstGeom prst="line">
            <a:avLst/>
          </a:prstGeom>
          <a:ln w="19050">
            <a:solidFill>
              <a:srgbClr val="A40000"/>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bwMode="gray">
          <a:xfrm>
            <a:off x="5168079" y="2398289"/>
            <a:ext cx="4357688" cy="778996"/>
          </a:xfrm>
          <a:prstGeom prst="rect">
            <a:avLst/>
          </a:prstGeom>
          <a:solidFill>
            <a:srgbClr val="F5CFDA"/>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solidFill>
                  <a:prstClr val="black"/>
                </a:solidFill>
                <a:latin typeface="Calibri" panose="020F0502020204030204" pitchFamily="34" charset="0"/>
                <a:cs typeface="Calibri" panose="020F0502020204030204" pitchFamily="34" charset="0"/>
              </a:rPr>
              <a:t>従業員の</a:t>
            </a:r>
            <a:r>
              <a:rPr lang="ja-JP" altLang="en-US" sz="1600" u="sng" dirty="0">
                <a:solidFill>
                  <a:prstClr val="black"/>
                </a:solidFill>
                <a:latin typeface="Calibri" panose="020F0502020204030204" pitchFamily="34" charset="0"/>
                <a:cs typeface="Calibri" panose="020F0502020204030204" pitchFamily="34" charset="0"/>
              </a:rPr>
              <a:t>ストライキ</a:t>
            </a:r>
            <a:r>
              <a:rPr lang="ja-JP" altLang="en-US" sz="1600">
                <a:solidFill>
                  <a:prstClr val="black"/>
                </a:solidFill>
                <a:latin typeface="Calibri" panose="020F0502020204030204" pitchFamily="34" charset="0"/>
                <a:cs typeface="Calibri" panose="020F0502020204030204" pitchFamily="34" charset="0"/>
              </a:rPr>
              <a:t>による業務停滞・事業停止</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
        <p:nvSpPr>
          <p:cNvPr id="41" name="角丸四角形 40"/>
          <p:cNvSpPr/>
          <p:nvPr/>
        </p:nvSpPr>
        <p:spPr bwMode="gray">
          <a:xfrm>
            <a:off x="5686558" y="1757930"/>
            <a:ext cx="3288717" cy="447506"/>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000" dirty="0">
                <a:solidFill>
                  <a:prstClr val="black"/>
                </a:solidFill>
                <a:latin typeface="Calibri" panose="020F0502020204030204" pitchFamily="34" charset="0"/>
                <a:cs typeface="Calibri" panose="020F0502020204030204" pitchFamily="34" charset="0"/>
              </a:rPr>
              <a:t>従業員離反</a:t>
            </a:r>
            <a:r>
              <a:rPr kumimoji="1" lang="ja-JP" altLang="en-US" sz="2000">
                <a:solidFill>
                  <a:prstClr val="black"/>
                </a:solidFill>
                <a:latin typeface="Calibri" panose="020F0502020204030204" pitchFamily="34" charset="0"/>
                <a:cs typeface="Calibri" panose="020F0502020204030204" pitchFamily="34" charset="0"/>
              </a:rPr>
              <a:t>による業務停滞・事業停止</a:t>
            </a:r>
            <a:endParaRPr kumimoji="1" lang="ja-JP" altLang="en-US" sz="2000" dirty="0">
              <a:solidFill>
                <a:prstClr val="black"/>
              </a:solidFill>
              <a:latin typeface="Calibri" panose="020F0502020204030204" pitchFamily="34" charset="0"/>
              <a:cs typeface="Calibri" panose="020F0502020204030204" pitchFamily="34" charset="0"/>
            </a:endParaRPr>
          </a:p>
        </p:txBody>
      </p:sp>
      <p:sp>
        <p:nvSpPr>
          <p:cNvPr id="42" name="楕円 41"/>
          <p:cNvSpPr/>
          <p:nvPr/>
        </p:nvSpPr>
        <p:spPr bwMode="gray">
          <a:xfrm>
            <a:off x="5168079" y="1696532"/>
            <a:ext cx="485038" cy="485037"/>
          </a:xfrm>
          <a:prstGeom prst="ellipse">
            <a:avLst/>
          </a:prstGeom>
          <a:solidFill>
            <a:srgbClr val="A40000"/>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(g)</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44" name="直線コネクタ 43"/>
          <p:cNvCxnSpPr/>
          <p:nvPr/>
        </p:nvCxnSpPr>
        <p:spPr bwMode="gray">
          <a:xfrm>
            <a:off x="5504295" y="2305130"/>
            <a:ext cx="3653241" cy="0"/>
          </a:xfrm>
          <a:prstGeom prst="line">
            <a:avLst/>
          </a:prstGeom>
          <a:ln w="19050">
            <a:solidFill>
              <a:srgbClr val="A40000"/>
            </a:solidFill>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28" name="ホームベース 27"/>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2.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企業による人権への取組の必要性</a:t>
            </a:r>
          </a:p>
        </p:txBody>
      </p:sp>
      <p:sp>
        <p:nvSpPr>
          <p:cNvPr id="2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人権に関する取組の事業影響</a:t>
            </a:r>
          </a:p>
        </p:txBody>
      </p:sp>
      <p:sp>
        <p:nvSpPr>
          <p:cNvPr id="30" name="正方形/長方形 29"/>
          <p:cNvSpPr/>
          <p:nvPr/>
        </p:nvSpPr>
        <p:spPr>
          <a:xfrm>
            <a:off x="563550" y="699546"/>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人権に関する取組の不足は、事業に様々な負の影響をもたらします</a:t>
            </a:r>
          </a:p>
        </p:txBody>
      </p:sp>
      <p:cxnSp>
        <p:nvCxnSpPr>
          <p:cNvPr id="34" name="直線コネクタ 33"/>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楕円 31">
            <a:extLst>
              <a:ext uri="{FF2B5EF4-FFF2-40B4-BE49-F238E27FC236}">
                <a16:creationId xmlns:a16="http://schemas.microsoft.com/office/drawing/2014/main" id="{9205A232-2B8A-B847-B7A8-3FC4D4D3DB26}"/>
              </a:ext>
            </a:extLst>
          </p:cNvPr>
          <p:cNvSpPr/>
          <p:nvPr/>
        </p:nvSpPr>
        <p:spPr bwMode="gray">
          <a:xfrm>
            <a:off x="521248" y="4208963"/>
            <a:ext cx="485038" cy="485037"/>
          </a:xfrm>
          <a:prstGeom prst="ellipse">
            <a:avLst/>
          </a:prstGeom>
          <a:solidFill>
            <a:srgbClr val="A40000"/>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(h)</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23" name="角丸四角形 22">
            <a:extLst>
              <a:ext uri="{FF2B5EF4-FFF2-40B4-BE49-F238E27FC236}">
                <a16:creationId xmlns:a16="http://schemas.microsoft.com/office/drawing/2014/main" id="{77073B24-1CED-B84F-B3F8-AD8C6760F613}"/>
              </a:ext>
            </a:extLst>
          </p:cNvPr>
          <p:cNvSpPr/>
          <p:nvPr/>
        </p:nvSpPr>
        <p:spPr bwMode="gray">
          <a:xfrm>
            <a:off x="1006286" y="4246494"/>
            <a:ext cx="3696128" cy="447506"/>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000" dirty="0">
                <a:solidFill>
                  <a:prstClr val="black"/>
                </a:solidFill>
                <a:latin typeface="Calibri" panose="020F0502020204030204" pitchFamily="34" charset="0"/>
                <a:cs typeface="Calibri" panose="020F0502020204030204" pitchFamily="34" charset="0"/>
              </a:rPr>
              <a:t>既存顧客や政府</a:t>
            </a:r>
            <a:r>
              <a:rPr kumimoji="1" lang="ja-JP" altLang="en-US" sz="2000">
                <a:solidFill>
                  <a:prstClr val="black"/>
                </a:solidFill>
                <a:latin typeface="Calibri" panose="020F0502020204030204" pitchFamily="34" charset="0"/>
                <a:cs typeface="Calibri" panose="020F0502020204030204" pitchFamily="34" charset="0"/>
              </a:rPr>
              <a:t>との取引</a:t>
            </a:r>
            <a:r>
              <a:rPr kumimoji="1" lang="ja-JP" altLang="en-US" sz="2000" dirty="0">
                <a:solidFill>
                  <a:prstClr val="black"/>
                </a:solidFill>
                <a:latin typeface="Calibri" panose="020F0502020204030204" pitchFamily="34" charset="0"/>
                <a:cs typeface="Calibri" panose="020F0502020204030204" pitchFamily="34" charset="0"/>
              </a:rPr>
              <a:t>停止</a:t>
            </a:r>
          </a:p>
        </p:txBody>
      </p:sp>
      <p:sp>
        <p:nvSpPr>
          <p:cNvPr id="24" name="正方形/長方形 23">
            <a:extLst>
              <a:ext uri="{FF2B5EF4-FFF2-40B4-BE49-F238E27FC236}">
                <a16:creationId xmlns:a16="http://schemas.microsoft.com/office/drawing/2014/main" id="{3DA41905-F70C-7C47-95DE-BF1987FAFBEB}"/>
              </a:ext>
            </a:extLst>
          </p:cNvPr>
          <p:cNvSpPr/>
          <p:nvPr/>
        </p:nvSpPr>
        <p:spPr bwMode="gray">
          <a:xfrm>
            <a:off x="424818" y="4731279"/>
            <a:ext cx="4357688" cy="799440"/>
          </a:xfrm>
          <a:prstGeom prst="rect">
            <a:avLst/>
          </a:prstGeom>
          <a:solidFill>
            <a:srgbClr val="F5CFDA"/>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u="sng" dirty="0">
                <a:solidFill>
                  <a:prstClr val="black"/>
                </a:solidFill>
                <a:latin typeface="Calibri" panose="020F0502020204030204" pitchFamily="34" charset="0"/>
                <a:cs typeface="Calibri" panose="020F0502020204030204" pitchFamily="34" charset="0"/>
              </a:rPr>
              <a:t>不祥事や調達基準の未充足</a:t>
            </a:r>
            <a:r>
              <a:rPr lang="ja-JP" altLang="en-US" sz="1600" dirty="0">
                <a:solidFill>
                  <a:prstClr val="black"/>
                </a:solidFill>
                <a:latin typeface="Calibri" panose="020F0502020204030204" pitchFamily="34" charset="0"/>
                <a:cs typeface="Calibri" panose="020F0502020204030204" pitchFamily="34" charset="0"/>
              </a:rPr>
              <a:t>による取引停止や、</a:t>
            </a:r>
            <a:r>
              <a:rPr lang="ja-JP" altLang="en-US" sz="1600" u="sng" dirty="0">
                <a:solidFill>
                  <a:prstClr val="black"/>
                </a:solidFill>
                <a:latin typeface="Calibri" panose="020F0502020204030204" pitchFamily="34" charset="0"/>
                <a:cs typeface="Calibri" panose="020F0502020204030204" pitchFamily="34" charset="0"/>
              </a:rPr>
              <a:t>政府入札参加資格の停止</a:t>
            </a:r>
          </a:p>
        </p:txBody>
      </p:sp>
      <p:sp>
        <p:nvSpPr>
          <p:cNvPr id="25" name="正方形/長方形 24">
            <a:extLst>
              <a:ext uri="{FF2B5EF4-FFF2-40B4-BE49-F238E27FC236}">
                <a16:creationId xmlns:a16="http://schemas.microsoft.com/office/drawing/2014/main" id="{ED48CFBA-C4E7-F642-9A59-3B339F754646}"/>
              </a:ext>
            </a:extLst>
          </p:cNvPr>
          <p:cNvSpPr/>
          <p:nvPr/>
        </p:nvSpPr>
        <p:spPr bwMode="gray">
          <a:xfrm>
            <a:off x="506999" y="5629105"/>
            <a:ext cx="4110343" cy="943781"/>
          </a:xfrm>
          <a:prstGeom prst="rect">
            <a:avLst/>
          </a:prstGeom>
          <a:solidFill>
            <a:schemeClr val="bg1"/>
          </a:solidFill>
          <a:ln w="19050" algn="ctr">
            <a:noFill/>
            <a:miter lim="800000"/>
            <a:headEnd/>
            <a:tailEnd/>
          </a:ln>
        </p:spPr>
        <p:txBody>
          <a:bodyPr wrap="square" lIns="36000" tIns="36000" rIns="36000" bIns="36000" rtlCol="0" anchor="t"/>
          <a:lstStyle/>
          <a:p>
            <a:pPr marL="0" marR="0" lvl="0" indent="0" algn="l" defTabSz="914400" rtl="0" eaLnBrk="1" fontAlgn="base" latinLnBrk="0" hangingPunct="1">
              <a:spcBef>
                <a:spcPts val="200"/>
              </a:spcBef>
              <a:spcAft>
                <a:spcPct val="0"/>
              </a:spcAft>
              <a:buClrTx/>
              <a:buSzTx/>
              <a:buFontTx/>
              <a:buNone/>
              <a:tabLst/>
              <a:defRPr/>
            </a:pP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関連する動き</a:t>
            </a: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p>
          <a:p>
            <a:pPr marL="269875" lvl="0" indent="-88900">
              <a:spcBef>
                <a:spcPts val="200"/>
              </a:spcBef>
              <a:buFont typeface="Arial" panose="020B0604020202020204" pitchFamily="34" charset="0"/>
              <a:buChar char="•"/>
              <a:defRPr/>
            </a:pPr>
            <a:r>
              <a:rPr lang="ja-JP" altLang="en-US" sz="1600" dirty="0">
                <a:solidFill>
                  <a:prstClr val="black"/>
                </a:solidFill>
                <a:latin typeface="Calibri" panose="020F0502020204030204" pitchFamily="34" charset="0"/>
                <a:cs typeface="Calibri" panose="020F0502020204030204" pitchFamily="34" charset="0"/>
              </a:rPr>
              <a:t>人権にも配慮した調達</a:t>
            </a:r>
            <a:r>
              <a:rPr lang="ja-JP" altLang="en-US" sz="1600">
                <a:solidFill>
                  <a:prstClr val="black"/>
                </a:solidFill>
                <a:latin typeface="Calibri" panose="020F0502020204030204" pitchFamily="34" charset="0"/>
                <a:cs typeface="Calibri" panose="020F0502020204030204" pitchFamily="34" charset="0"/>
              </a:rPr>
              <a:t>基準を設定する</a:t>
            </a:r>
            <a:br>
              <a:rPr lang="ja-JP" altLang="en-US" sz="1600" dirty="0">
                <a:solidFill>
                  <a:prstClr val="black"/>
                </a:solidFill>
                <a:latin typeface="Calibri" panose="020F0502020204030204" pitchFamily="34" charset="0"/>
                <a:cs typeface="Calibri" panose="020F0502020204030204" pitchFamily="34" charset="0"/>
              </a:rPr>
            </a:br>
            <a:r>
              <a:rPr lang="ja-JP" altLang="en-US" sz="1600" dirty="0">
                <a:solidFill>
                  <a:prstClr val="black"/>
                </a:solidFill>
                <a:latin typeface="Calibri" panose="020F0502020204030204" pitchFamily="34" charset="0"/>
                <a:cs typeface="Calibri" panose="020F0502020204030204" pitchFamily="34" charset="0"/>
              </a:rPr>
              <a:t>大手企業</a:t>
            </a:r>
            <a:r>
              <a:rPr lang="ja-JP" altLang="en-US" sz="1600">
                <a:solidFill>
                  <a:prstClr val="black"/>
                </a:solidFill>
                <a:latin typeface="Calibri" panose="020F0502020204030204" pitchFamily="34" charset="0"/>
                <a:cs typeface="Calibri" panose="020F0502020204030204" pitchFamily="34" charset="0"/>
              </a:rPr>
              <a:t>が増加</a:t>
            </a:r>
            <a:endParaRPr lang="ja-JP" altLang="en-US" sz="1600" dirty="0">
              <a:solidFill>
                <a:prstClr val="black"/>
              </a:solidFill>
              <a:latin typeface="Calibri" panose="020F0502020204030204" pitchFamily="34" charset="0"/>
              <a:cs typeface="Calibri" panose="020F0502020204030204" pitchFamily="34" charset="0"/>
            </a:endParaRPr>
          </a:p>
        </p:txBody>
      </p:sp>
      <p:sp>
        <p:nvSpPr>
          <p:cNvPr id="26" name="楕円 41">
            <a:extLst>
              <a:ext uri="{FF2B5EF4-FFF2-40B4-BE49-F238E27FC236}">
                <a16:creationId xmlns:a16="http://schemas.microsoft.com/office/drawing/2014/main" id="{AEB1F111-1884-CD40-9CC4-C2F0D8EA58F2}"/>
              </a:ext>
            </a:extLst>
          </p:cNvPr>
          <p:cNvSpPr/>
          <p:nvPr/>
        </p:nvSpPr>
        <p:spPr bwMode="gray">
          <a:xfrm>
            <a:off x="5203587" y="4208963"/>
            <a:ext cx="485038" cy="485037"/>
          </a:xfrm>
          <a:prstGeom prst="ellipse">
            <a:avLst/>
          </a:prstGeom>
          <a:solidFill>
            <a:srgbClr val="A40000"/>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t>
            </a:r>
            <a:r>
              <a:rPr kumimoji="1" lang="en-US" altLang="ja-JP" sz="2400" u="none" strike="noStrike" kern="1200" cap="none" spc="0" normalizeH="0" baseline="0" noProof="0" dirty="0" err="1">
                <a:ln>
                  <a:noFill/>
                </a:ln>
                <a:solidFill>
                  <a:prstClr val="white"/>
                </a:solidFill>
                <a:effectLst/>
                <a:uLnTx/>
                <a:uFillTx/>
                <a:latin typeface="Calibri" panose="020F0502020204030204" pitchFamily="34" charset="0"/>
                <a:ea typeface="ＭＳ Ｐゴシック"/>
                <a:cs typeface="Calibri" panose="020F0502020204030204" pitchFamily="34" charset="0"/>
              </a:rPr>
              <a:t>i</a:t>
            </a: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35" name="角丸四角形 34">
            <a:extLst>
              <a:ext uri="{FF2B5EF4-FFF2-40B4-BE49-F238E27FC236}">
                <a16:creationId xmlns:a16="http://schemas.microsoft.com/office/drawing/2014/main" id="{E7094D34-E7FE-CE48-8C9F-05ED52C17215}"/>
              </a:ext>
            </a:extLst>
          </p:cNvPr>
          <p:cNvSpPr/>
          <p:nvPr/>
        </p:nvSpPr>
        <p:spPr bwMode="gray">
          <a:xfrm>
            <a:off x="5693644" y="4208963"/>
            <a:ext cx="3166263" cy="447506"/>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000" dirty="0">
                <a:solidFill>
                  <a:prstClr val="black"/>
                </a:solidFill>
                <a:latin typeface="Calibri" panose="020F0502020204030204" pitchFamily="34" charset="0"/>
                <a:cs typeface="Calibri" panose="020F0502020204030204" pitchFamily="34" charset="0"/>
              </a:rPr>
              <a:t>不買運動の発生</a:t>
            </a:r>
          </a:p>
        </p:txBody>
      </p:sp>
      <p:cxnSp>
        <p:nvCxnSpPr>
          <p:cNvPr id="36" name="直線コネクタ 35">
            <a:extLst>
              <a:ext uri="{FF2B5EF4-FFF2-40B4-BE49-F238E27FC236}">
                <a16:creationId xmlns:a16="http://schemas.microsoft.com/office/drawing/2014/main" id="{09F4E8F8-DF68-564E-9A2D-D0B5484D2D61}"/>
              </a:ext>
            </a:extLst>
          </p:cNvPr>
          <p:cNvCxnSpPr/>
          <p:nvPr/>
        </p:nvCxnSpPr>
        <p:spPr bwMode="gray">
          <a:xfrm>
            <a:off x="5653117" y="4698029"/>
            <a:ext cx="3653241" cy="0"/>
          </a:xfrm>
          <a:prstGeom prst="line">
            <a:avLst/>
          </a:prstGeom>
          <a:ln w="19050">
            <a:solidFill>
              <a:srgbClr val="A4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7D6B6E8-8965-BD41-855C-3995B87E4A78}"/>
              </a:ext>
            </a:extLst>
          </p:cNvPr>
          <p:cNvCxnSpPr/>
          <p:nvPr/>
        </p:nvCxnSpPr>
        <p:spPr bwMode="gray">
          <a:xfrm>
            <a:off x="946444" y="4655191"/>
            <a:ext cx="3653241" cy="0"/>
          </a:xfrm>
          <a:prstGeom prst="line">
            <a:avLst/>
          </a:prstGeom>
          <a:ln w="19050">
            <a:solidFill>
              <a:srgbClr val="A40000"/>
            </a:solidFill>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11C53F34-2D59-FB46-87B4-3893B5DD4FAE}"/>
              </a:ext>
            </a:extLst>
          </p:cNvPr>
          <p:cNvSpPr/>
          <p:nvPr/>
        </p:nvSpPr>
        <p:spPr bwMode="gray">
          <a:xfrm>
            <a:off x="5203587" y="4782704"/>
            <a:ext cx="4357688" cy="778993"/>
          </a:xfrm>
          <a:prstGeom prst="rect">
            <a:avLst/>
          </a:prstGeom>
          <a:solidFill>
            <a:srgbClr val="F5CFDA"/>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a:solidFill>
                  <a:prstClr val="black"/>
                </a:solidFill>
                <a:latin typeface="Calibri" panose="020F0502020204030204" pitchFamily="34" charset="0"/>
                <a:cs typeface="Calibri" panose="020F0502020204030204" pitchFamily="34" charset="0"/>
              </a:rPr>
              <a:t>人権侵害が発覚した企業が批判され</a:t>
            </a:r>
            <a:endParaRPr lang="en-US" altLang="ja-JP" sz="1600" dirty="0">
              <a:solidFill>
                <a:prstClr val="black"/>
              </a:solidFill>
              <a:latin typeface="Calibri" panose="020F0502020204030204" pitchFamily="34" charset="0"/>
              <a:cs typeface="Calibri" panose="020F0502020204030204" pitchFamily="34" charset="0"/>
            </a:endParaRPr>
          </a:p>
          <a:p>
            <a:pPr lvl="0">
              <a:lnSpc>
                <a:spcPts val="1800"/>
              </a:lnSpc>
              <a:defRPr/>
            </a:pPr>
            <a:r>
              <a:rPr lang="ja-JP" altLang="en-US" sz="1600">
                <a:solidFill>
                  <a:prstClr val="black"/>
                </a:solidFill>
                <a:latin typeface="Calibri" panose="020F0502020204030204" pitchFamily="34" charset="0"/>
                <a:cs typeface="Calibri" panose="020F0502020204030204" pitchFamily="34" charset="0"/>
              </a:rPr>
              <a:t>当該企業商品の</a:t>
            </a:r>
            <a:r>
              <a:rPr lang="ja-JP" altLang="en-US" sz="1600" u="sng">
                <a:solidFill>
                  <a:prstClr val="black"/>
                </a:solidFill>
                <a:latin typeface="Calibri" panose="020F0502020204030204" pitchFamily="34" charset="0"/>
                <a:cs typeface="Calibri" panose="020F0502020204030204" pitchFamily="34" charset="0"/>
              </a:rPr>
              <a:t>ボイコット</a:t>
            </a:r>
            <a:r>
              <a:rPr lang="ja-JP" altLang="en-US" sz="1600" u="sng" dirty="0">
                <a:solidFill>
                  <a:prstClr val="black"/>
                </a:solidFill>
                <a:latin typeface="Calibri" panose="020F0502020204030204" pitchFamily="34" charset="0"/>
                <a:cs typeface="Calibri" panose="020F0502020204030204" pitchFamily="34" charset="0"/>
              </a:rPr>
              <a:t>（不買</a:t>
            </a:r>
            <a:r>
              <a:rPr lang="ja-JP" altLang="en-US" sz="1600" u="sng">
                <a:solidFill>
                  <a:prstClr val="black"/>
                </a:solidFill>
                <a:latin typeface="Calibri" panose="020F0502020204030204" pitchFamily="34" charset="0"/>
                <a:cs typeface="Calibri" panose="020F0502020204030204" pitchFamily="34" charset="0"/>
              </a:rPr>
              <a:t>運動）</a:t>
            </a:r>
            <a:r>
              <a:rPr lang="ja-JP" altLang="en-US" sz="1600">
                <a:solidFill>
                  <a:prstClr val="black"/>
                </a:solidFill>
                <a:latin typeface="Calibri" panose="020F0502020204030204" pitchFamily="34" charset="0"/>
                <a:cs typeface="Calibri" panose="020F0502020204030204" pitchFamily="34" charset="0"/>
              </a:rPr>
              <a:t>に発展</a:t>
            </a:r>
            <a:endParaRPr kumimoji="0" lang="en-US" altLang="ja-JP" sz="1600"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3325959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フリーフォーム 42">
            <a:extLst>
              <a:ext uri="{FF2B5EF4-FFF2-40B4-BE49-F238E27FC236}">
                <a16:creationId xmlns:a16="http://schemas.microsoft.com/office/drawing/2014/main" id="{4E52DF18-82BF-AB44-9FB9-1E4127DD2740}"/>
              </a:ext>
            </a:extLst>
          </p:cNvPr>
          <p:cNvSpPr>
            <a:spLocks noChangeAspect="1"/>
          </p:cNvSpPr>
          <p:nvPr/>
        </p:nvSpPr>
        <p:spPr bwMode="gray">
          <a:xfrm>
            <a:off x="7934249" y="51467"/>
            <a:ext cx="1842355" cy="1842355"/>
          </a:xfrm>
          <a:custGeom>
            <a:avLst/>
            <a:gdLst>
              <a:gd name="connsiteX0" fmla="*/ 3273817 w 4428000"/>
              <a:gd name="connsiteY0" fmla="*/ 2826034 h 4428000"/>
              <a:gd name="connsiteX1" fmla="*/ 3363817 w 4428000"/>
              <a:gd name="connsiteY1" fmla="*/ 2916034 h 4428000"/>
              <a:gd name="connsiteX2" fmla="*/ 3363817 w 4428000"/>
              <a:gd name="connsiteY2" fmla="*/ 3114034 h 4428000"/>
              <a:gd name="connsiteX3" fmla="*/ 3273817 w 4428000"/>
              <a:gd name="connsiteY3" fmla="*/ 3204034 h 4428000"/>
              <a:gd name="connsiteX4" fmla="*/ 3183817 w 4428000"/>
              <a:gd name="connsiteY4" fmla="*/ 3114034 h 4428000"/>
              <a:gd name="connsiteX5" fmla="*/ 3183817 w 4428000"/>
              <a:gd name="connsiteY5" fmla="*/ 2916034 h 4428000"/>
              <a:gd name="connsiteX6" fmla="*/ 3273817 w 4428000"/>
              <a:gd name="connsiteY6" fmla="*/ 2826034 h 4428000"/>
              <a:gd name="connsiteX7" fmla="*/ 2903408 w 4428000"/>
              <a:gd name="connsiteY7" fmla="*/ 2646034 h 4428000"/>
              <a:gd name="connsiteX8" fmla="*/ 2993408 w 4428000"/>
              <a:gd name="connsiteY8" fmla="*/ 2736034 h 4428000"/>
              <a:gd name="connsiteX9" fmla="*/ 2993408 w 4428000"/>
              <a:gd name="connsiteY9" fmla="*/ 3114034 h 4428000"/>
              <a:gd name="connsiteX10" fmla="*/ 2903408 w 4428000"/>
              <a:gd name="connsiteY10" fmla="*/ 3204034 h 4428000"/>
              <a:gd name="connsiteX11" fmla="*/ 2813408 w 4428000"/>
              <a:gd name="connsiteY11" fmla="*/ 3114034 h 4428000"/>
              <a:gd name="connsiteX12" fmla="*/ 2813408 w 4428000"/>
              <a:gd name="connsiteY12" fmla="*/ 2736034 h 4428000"/>
              <a:gd name="connsiteX13" fmla="*/ 2903408 w 4428000"/>
              <a:gd name="connsiteY13" fmla="*/ 2646034 h 4428000"/>
              <a:gd name="connsiteX14" fmla="*/ 3394160 w 4428000"/>
              <a:gd name="connsiteY14" fmla="*/ 2474895 h 4428000"/>
              <a:gd name="connsiteX15" fmla="*/ 3391910 w 4428000"/>
              <a:gd name="connsiteY15" fmla="*/ 2477861 h 4428000"/>
              <a:gd name="connsiteX16" fmla="*/ 3394160 w 4428000"/>
              <a:gd name="connsiteY16" fmla="*/ 2477861 h 4428000"/>
              <a:gd name="connsiteX17" fmla="*/ 2532999 w 4428000"/>
              <a:gd name="connsiteY17" fmla="*/ 2376034 h 4428000"/>
              <a:gd name="connsiteX18" fmla="*/ 2622999 w 4428000"/>
              <a:gd name="connsiteY18" fmla="*/ 2466034 h 4428000"/>
              <a:gd name="connsiteX19" fmla="*/ 2622999 w 4428000"/>
              <a:gd name="connsiteY19" fmla="*/ 3114034 h 4428000"/>
              <a:gd name="connsiteX20" fmla="*/ 2532999 w 4428000"/>
              <a:gd name="connsiteY20" fmla="*/ 3204034 h 4428000"/>
              <a:gd name="connsiteX21" fmla="*/ 2442999 w 4428000"/>
              <a:gd name="connsiteY21" fmla="*/ 3114034 h 4428000"/>
              <a:gd name="connsiteX22" fmla="*/ 2442999 w 4428000"/>
              <a:gd name="connsiteY22" fmla="*/ 2466034 h 4428000"/>
              <a:gd name="connsiteX23" fmla="*/ 2532999 w 4428000"/>
              <a:gd name="connsiteY23" fmla="*/ 2376034 h 4428000"/>
              <a:gd name="connsiteX24" fmla="*/ 2162590 w 4428000"/>
              <a:gd name="connsiteY24" fmla="*/ 2268034 h 4428000"/>
              <a:gd name="connsiteX25" fmla="*/ 2252590 w 4428000"/>
              <a:gd name="connsiteY25" fmla="*/ 2358034 h 4428000"/>
              <a:gd name="connsiteX26" fmla="*/ 2252590 w 4428000"/>
              <a:gd name="connsiteY26" fmla="*/ 3114034 h 4428000"/>
              <a:gd name="connsiteX27" fmla="*/ 2162590 w 4428000"/>
              <a:gd name="connsiteY27" fmla="*/ 3204034 h 4428000"/>
              <a:gd name="connsiteX28" fmla="*/ 2072590 w 4428000"/>
              <a:gd name="connsiteY28" fmla="*/ 3114034 h 4428000"/>
              <a:gd name="connsiteX29" fmla="*/ 2072590 w 4428000"/>
              <a:gd name="connsiteY29" fmla="*/ 2358034 h 4428000"/>
              <a:gd name="connsiteX30" fmla="*/ 2162590 w 4428000"/>
              <a:gd name="connsiteY30" fmla="*/ 2268034 h 4428000"/>
              <a:gd name="connsiteX31" fmla="*/ 1792181 w 4428000"/>
              <a:gd name="connsiteY31" fmla="*/ 2268034 h 4428000"/>
              <a:gd name="connsiteX32" fmla="*/ 1882181 w 4428000"/>
              <a:gd name="connsiteY32" fmla="*/ 2358034 h 4428000"/>
              <a:gd name="connsiteX33" fmla="*/ 1882181 w 4428000"/>
              <a:gd name="connsiteY33" fmla="*/ 3114034 h 4428000"/>
              <a:gd name="connsiteX34" fmla="*/ 1792181 w 4428000"/>
              <a:gd name="connsiteY34" fmla="*/ 3204034 h 4428000"/>
              <a:gd name="connsiteX35" fmla="*/ 1702181 w 4428000"/>
              <a:gd name="connsiteY35" fmla="*/ 3114034 h 4428000"/>
              <a:gd name="connsiteX36" fmla="*/ 1702181 w 4428000"/>
              <a:gd name="connsiteY36" fmla="*/ 2358034 h 4428000"/>
              <a:gd name="connsiteX37" fmla="*/ 1792181 w 4428000"/>
              <a:gd name="connsiteY37" fmla="*/ 2268034 h 4428000"/>
              <a:gd name="connsiteX38" fmla="*/ 1421772 w 4428000"/>
              <a:gd name="connsiteY38" fmla="*/ 1998034 h 4428000"/>
              <a:gd name="connsiteX39" fmla="*/ 1511772 w 4428000"/>
              <a:gd name="connsiteY39" fmla="*/ 2088034 h 4428000"/>
              <a:gd name="connsiteX40" fmla="*/ 1511772 w 4428000"/>
              <a:gd name="connsiteY40" fmla="*/ 3114034 h 4428000"/>
              <a:gd name="connsiteX41" fmla="*/ 1421772 w 4428000"/>
              <a:gd name="connsiteY41" fmla="*/ 3204034 h 4428000"/>
              <a:gd name="connsiteX42" fmla="*/ 1331772 w 4428000"/>
              <a:gd name="connsiteY42" fmla="*/ 3114034 h 4428000"/>
              <a:gd name="connsiteX43" fmla="*/ 1331772 w 4428000"/>
              <a:gd name="connsiteY43" fmla="*/ 2088034 h 4428000"/>
              <a:gd name="connsiteX44" fmla="*/ 1421772 w 4428000"/>
              <a:gd name="connsiteY44" fmla="*/ 1998034 h 4428000"/>
              <a:gd name="connsiteX45" fmla="*/ 1051362 w 4428000"/>
              <a:gd name="connsiteY45" fmla="*/ 1728034 h 4428000"/>
              <a:gd name="connsiteX46" fmla="*/ 1141362 w 4428000"/>
              <a:gd name="connsiteY46" fmla="*/ 1818034 h 4428000"/>
              <a:gd name="connsiteX47" fmla="*/ 1141362 w 4428000"/>
              <a:gd name="connsiteY47" fmla="*/ 3114034 h 4428000"/>
              <a:gd name="connsiteX48" fmla="*/ 1051362 w 4428000"/>
              <a:gd name="connsiteY48" fmla="*/ 3204034 h 4428000"/>
              <a:gd name="connsiteX49" fmla="*/ 961362 w 4428000"/>
              <a:gd name="connsiteY49" fmla="*/ 3114034 h 4428000"/>
              <a:gd name="connsiteX50" fmla="*/ 961362 w 4428000"/>
              <a:gd name="connsiteY50" fmla="*/ 1818034 h 4428000"/>
              <a:gd name="connsiteX51" fmla="*/ 1051362 w 4428000"/>
              <a:gd name="connsiteY51" fmla="*/ 1728034 h 4428000"/>
              <a:gd name="connsiteX52" fmla="*/ 1155650 w 4428000"/>
              <a:gd name="connsiteY52" fmla="*/ 1043347 h 4428000"/>
              <a:gd name="connsiteX53" fmla="*/ 1219289 w 4428000"/>
              <a:gd name="connsiteY53" fmla="*/ 1069707 h 4428000"/>
              <a:gd name="connsiteX54" fmla="*/ 1960386 w 4428000"/>
              <a:gd name="connsiteY54" fmla="*/ 1814324 h 4428000"/>
              <a:gd name="connsiteX55" fmla="*/ 2667714 w 4428000"/>
              <a:gd name="connsiteY55" fmla="*/ 1814324 h 4428000"/>
              <a:gd name="connsiteX56" fmla="*/ 2688928 w 4428000"/>
              <a:gd name="connsiteY56" fmla="*/ 1823111 h 4428000"/>
              <a:gd name="connsiteX57" fmla="*/ 2700823 w 4428000"/>
              <a:gd name="connsiteY57" fmla="*/ 1830242 h 4428000"/>
              <a:gd name="connsiteX58" fmla="*/ 3394160 w 4428000"/>
              <a:gd name="connsiteY58" fmla="*/ 2356271 h 4428000"/>
              <a:gd name="connsiteX59" fmla="*/ 3394160 w 4428000"/>
              <a:gd name="connsiteY59" fmla="*/ 2201523 h 4428000"/>
              <a:gd name="connsiteX60" fmla="*/ 3484160 w 4428000"/>
              <a:gd name="connsiteY60" fmla="*/ 2111523 h 4428000"/>
              <a:gd name="connsiteX61" fmla="*/ 3574160 w 4428000"/>
              <a:gd name="connsiteY61" fmla="*/ 2201523 h 4428000"/>
              <a:gd name="connsiteX62" fmla="*/ 3574160 w 4428000"/>
              <a:gd name="connsiteY62" fmla="*/ 2627860 h 4428000"/>
              <a:gd name="connsiteX63" fmla="*/ 3544159 w 4428000"/>
              <a:gd name="connsiteY63" fmla="*/ 2657861 h 4428000"/>
              <a:gd name="connsiteX64" fmla="*/ 3525097 w 4428000"/>
              <a:gd name="connsiteY64" fmla="*/ 2657861 h 4428000"/>
              <a:gd name="connsiteX65" fmla="*/ 3424161 w 4428000"/>
              <a:gd name="connsiteY65" fmla="*/ 2657861 h 4428000"/>
              <a:gd name="connsiteX66" fmla="*/ 3088760 w 4428000"/>
              <a:gd name="connsiteY66" fmla="*/ 2657861 h 4428000"/>
              <a:gd name="connsiteX67" fmla="*/ 2998760 w 4428000"/>
              <a:gd name="connsiteY67" fmla="*/ 2567861 h 4428000"/>
              <a:gd name="connsiteX68" fmla="*/ 3088760 w 4428000"/>
              <a:gd name="connsiteY68" fmla="*/ 2477861 h 4428000"/>
              <a:gd name="connsiteX69" fmla="*/ 3256617 w 4428000"/>
              <a:gd name="connsiteY69" fmla="*/ 2477861 h 4428000"/>
              <a:gd name="connsiteX70" fmla="*/ 2619287 w 4428000"/>
              <a:gd name="connsiteY70" fmla="*/ 1994324 h 4428000"/>
              <a:gd name="connsiteX71" fmla="*/ 1899716 w 4428000"/>
              <a:gd name="connsiteY71" fmla="*/ 1994324 h 4428000"/>
              <a:gd name="connsiteX72" fmla="*/ 1878502 w 4428000"/>
              <a:gd name="connsiteY72" fmla="*/ 1985537 h 4428000"/>
              <a:gd name="connsiteX73" fmla="*/ 1877874 w 4428000"/>
              <a:gd name="connsiteY73" fmla="*/ 1984019 h 4428000"/>
              <a:gd name="connsiteX74" fmla="*/ 1873511 w 4428000"/>
              <a:gd name="connsiteY74" fmla="*/ 1982199 h 4428000"/>
              <a:gd name="connsiteX75" fmla="*/ 1092010 w 4428000"/>
              <a:gd name="connsiteY75" fmla="*/ 1196987 h 4428000"/>
              <a:gd name="connsiteX76" fmla="*/ 1065649 w 4428000"/>
              <a:gd name="connsiteY76" fmla="*/ 1133347 h 4428000"/>
              <a:gd name="connsiteX77" fmla="*/ 1155650 w 4428000"/>
              <a:gd name="connsiteY77" fmla="*/ 1043347 h 4428000"/>
              <a:gd name="connsiteX78" fmla="*/ 2214000 w 4428000"/>
              <a:gd name="connsiteY78" fmla="*/ 180000 h 4428000"/>
              <a:gd name="connsiteX79" fmla="*/ 180000 w 4428000"/>
              <a:gd name="connsiteY79" fmla="*/ 2214000 h 4428000"/>
              <a:gd name="connsiteX80" fmla="*/ 2214000 w 4428000"/>
              <a:gd name="connsiteY80" fmla="*/ 4248000 h 4428000"/>
              <a:gd name="connsiteX81" fmla="*/ 4248000 w 4428000"/>
              <a:gd name="connsiteY81" fmla="*/ 2214000 h 4428000"/>
              <a:gd name="connsiteX82" fmla="*/ 2214000 w 4428000"/>
              <a:gd name="connsiteY82" fmla="*/ 180000 h 4428000"/>
              <a:gd name="connsiteX83" fmla="*/ 2214000 w 4428000"/>
              <a:gd name="connsiteY83" fmla="*/ 0 h 4428000"/>
              <a:gd name="connsiteX84" fmla="*/ 4428000 w 4428000"/>
              <a:gd name="connsiteY84" fmla="*/ 2214000 h 4428000"/>
              <a:gd name="connsiteX85" fmla="*/ 2214000 w 4428000"/>
              <a:gd name="connsiteY85" fmla="*/ 4428000 h 4428000"/>
              <a:gd name="connsiteX86" fmla="*/ 0 w 4428000"/>
              <a:gd name="connsiteY86" fmla="*/ 2214000 h 4428000"/>
              <a:gd name="connsiteX87" fmla="*/ 2214000 w 4428000"/>
              <a:gd name="connsiteY87"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428000" h="4428000">
                <a:moveTo>
                  <a:pt x="3273817" y="2826034"/>
                </a:moveTo>
                <a:cubicBezTo>
                  <a:pt x="3323523" y="2826034"/>
                  <a:pt x="3363817" y="2866328"/>
                  <a:pt x="3363817" y="2916034"/>
                </a:cubicBezTo>
                <a:lnTo>
                  <a:pt x="3363817" y="3114034"/>
                </a:lnTo>
                <a:cubicBezTo>
                  <a:pt x="3363817" y="3163740"/>
                  <a:pt x="3323523" y="3204034"/>
                  <a:pt x="3273817" y="3204034"/>
                </a:cubicBezTo>
                <a:cubicBezTo>
                  <a:pt x="3224111" y="3204034"/>
                  <a:pt x="3183817" y="3163740"/>
                  <a:pt x="3183817" y="3114034"/>
                </a:cubicBezTo>
                <a:lnTo>
                  <a:pt x="3183817" y="2916034"/>
                </a:lnTo>
                <a:cubicBezTo>
                  <a:pt x="3183817" y="2866328"/>
                  <a:pt x="3224111" y="2826034"/>
                  <a:pt x="3273817" y="2826034"/>
                </a:cubicBezTo>
                <a:close/>
                <a:moveTo>
                  <a:pt x="2903408" y="2646034"/>
                </a:moveTo>
                <a:cubicBezTo>
                  <a:pt x="2953114" y="2646034"/>
                  <a:pt x="2993408" y="2686328"/>
                  <a:pt x="2993408" y="2736034"/>
                </a:cubicBezTo>
                <a:lnTo>
                  <a:pt x="2993408" y="3114034"/>
                </a:lnTo>
                <a:cubicBezTo>
                  <a:pt x="2993408" y="3163740"/>
                  <a:pt x="2953114" y="3204034"/>
                  <a:pt x="2903408" y="3204034"/>
                </a:cubicBezTo>
                <a:cubicBezTo>
                  <a:pt x="2853702" y="3204034"/>
                  <a:pt x="2813408" y="3163740"/>
                  <a:pt x="2813408" y="3114034"/>
                </a:cubicBezTo>
                <a:lnTo>
                  <a:pt x="2813408" y="2736034"/>
                </a:lnTo>
                <a:cubicBezTo>
                  <a:pt x="2813408" y="2686328"/>
                  <a:pt x="2853702" y="2646034"/>
                  <a:pt x="2903408" y="2646034"/>
                </a:cubicBezTo>
                <a:close/>
                <a:moveTo>
                  <a:pt x="3394160" y="2474895"/>
                </a:moveTo>
                <a:lnTo>
                  <a:pt x="3391910" y="2477861"/>
                </a:lnTo>
                <a:lnTo>
                  <a:pt x="3394160" y="2477861"/>
                </a:lnTo>
                <a:close/>
                <a:moveTo>
                  <a:pt x="2532999" y="2376034"/>
                </a:moveTo>
                <a:cubicBezTo>
                  <a:pt x="2582705" y="2376034"/>
                  <a:pt x="2622999" y="2416328"/>
                  <a:pt x="2622999" y="2466034"/>
                </a:cubicBezTo>
                <a:lnTo>
                  <a:pt x="2622999" y="3114034"/>
                </a:lnTo>
                <a:cubicBezTo>
                  <a:pt x="2622999" y="3163740"/>
                  <a:pt x="2582705" y="3204034"/>
                  <a:pt x="2532999" y="3204034"/>
                </a:cubicBezTo>
                <a:cubicBezTo>
                  <a:pt x="2483293" y="3204034"/>
                  <a:pt x="2442999" y="3163740"/>
                  <a:pt x="2442999" y="3114034"/>
                </a:cubicBezTo>
                <a:lnTo>
                  <a:pt x="2442999" y="2466034"/>
                </a:lnTo>
                <a:cubicBezTo>
                  <a:pt x="2442999" y="2416328"/>
                  <a:pt x="2483293" y="2376034"/>
                  <a:pt x="2532999" y="2376034"/>
                </a:cubicBezTo>
                <a:close/>
                <a:moveTo>
                  <a:pt x="2162590" y="2268034"/>
                </a:moveTo>
                <a:cubicBezTo>
                  <a:pt x="2212296" y="2268034"/>
                  <a:pt x="2252590" y="2308328"/>
                  <a:pt x="2252590" y="2358034"/>
                </a:cubicBezTo>
                <a:lnTo>
                  <a:pt x="2252590" y="3114034"/>
                </a:lnTo>
                <a:cubicBezTo>
                  <a:pt x="2252590" y="3163740"/>
                  <a:pt x="2212296" y="3204034"/>
                  <a:pt x="2162590" y="3204034"/>
                </a:cubicBezTo>
                <a:cubicBezTo>
                  <a:pt x="2112884" y="3204034"/>
                  <a:pt x="2072590" y="3163740"/>
                  <a:pt x="2072590" y="3114034"/>
                </a:cubicBezTo>
                <a:lnTo>
                  <a:pt x="2072590" y="2358034"/>
                </a:lnTo>
                <a:cubicBezTo>
                  <a:pt x="2072590" y="2308328"/>
                  <a:pt x="2112884" y="2268034"/>
                  <a:pt x="2162590" y="2268034"/>
                </a:cubicBezTo>
                <a:close/>
                <a:moveTo>
                  <a:pt x="1792181" y="2268034"/>
                </a:moveTo>
                <a:cubicBezTo>
                  <a:pt x="1841887" y="2268034"/>
                  <a:pt x="1882181" y="2308328"/>
                  <a:pt x="1882181" y="2358034"/>
                </a:cubicBezTo>
                <a:lnTo>
                  <a:pt x="1882181" y="3114034"/>
                </a:lnTo>
                <a:cubicBezTo>
                  <a:pt x="1882181" y="3163740"/>
                  <a:pt x="1841887" y="3204034"/>
                  <a:pt x="1792181" y="3204034"/>
                </a:cubicBezTo>
                <a:cubicBezTo>
                  <a:pt x="1742475" y="3204034"/>
                  <a:pt x="1702181" y="3163740"/>
                  <a:pt x="1702181" y="3114034"/>
                </a:cubicBezTo>
                <a:lnTo>
                  <a:pt x="1702181" y="2358034"/>
                </a:lnTo>
                <a:cubicBezTo>
                  <a:pt x="1702181" y="2308328"/>
                  <a:pt x="1742475" y="2268034"/>
                  <a:pt x="1792181" y="2268034"/>
                </a:cubicBezTo>
                <a:close/>
                <a:moveTo>
                  <a:pt x="1421772" y="1998034"/>
                </a:moveTo>
                <a:cubicBezTo>
                  <a:pt x="1471478" y="1998034"/>
                  <a:pt x="1511772" y="2038328"/>
                  <a:pt x="1511772" y="2088034"/>
                </a:cubicBezTo>
                <a:lnTo>
                  <a:pt x="1511772" y="3114034"/>
                </a:lnTo>
                <a:cubicBezTo>
                  <a:pt x="1511772" y="3163740"/>
                  <a:pt x="1471478" y="3204034"/>
                  <a:pt x="1421772" y="3204034"/>
                </a:cubicBezTo>
                <a:cubicBezTo>
                  <a:pt x="1372066" y="3204034"/>
                  <a:pt x="1331772" y="3163740"/>
                  <a:pt x="1331772" y="3114034"/>
                </a:cubicBezTo>
                <a:lnTo>
                  <a:pt x="1331772" y="2088034"/>
                </a:lnTo>
                <a:cubicBezTo>
                  <a:pt x="1331772" y="2038328"/>
                  <a:pt x="1372066" y="1998034"/>
                  <a:pt x="1421772" y="1998034"/>
                </a:cubicBezTo>
                <a:close/>
                <a:moveTo>
                  <a:pt x="1051362" y="1728034"/>
                </a:moveTo>
                <a:cubicBezTo>
                  <a:pt x="1101068" y="1728034"/>
                  <a:pt x="1141362" y="1768328"/>
                  <a:pt x="1141362" y="1818034"/>
                </a:cubicBezTo>
                <a:lnTo>
                  <a:pt x="1141362" y="3114034"/>
                </a:lnTo>
                <a:cubicBezTo>
                  <a:pt x="1141362" y="3163740"/>
                  <a:pt x="1101068" y="3204034"/>
                  <a:pt x="1051362" y="3204034"/>
                </a:cubicBezTo>
                <a:cubicBezTo>
                  <a:pt x="1001656" y="3204034"/>
                  <a:pt x="961362" y="3163740"/>
                  <a:pt x="961362" y="3114034"/>
                </a:cubicBezTo>
                <a:lnTo>
                  <a:pt x="961362" y="1818034"/>
                </a:lnTo>
                <a:cubicBezTo>
                  <a:pt x="961362" y="1768328"/>
                  <a:pt x="1001656" y="1728034"/>
                  <a:pt x="1051362" y="1728034"/>
                </a:cubicBezTo>
                <a:close/>
                <a:moveTo>
                  <a:pt x="1155650" y="1043347"/>
                </a:moveTo>
                <a:cubicBezTo>
                  <a:pt x="1180502" y="1043347"/>
                  <a:pt x="1203002" y="1053420"/>
                  <a:pt x="1219289" y="1069707"/>
                </a:cubicBezTo>
                <a:lnTo>
                  <a:pt x="1960386" y="1814324"/>
                </a:lnTo>
                <a:lnTo>
                  <a:pt x="2667714" y="1814324"/>
                </a:lnTo>
                <a:cubicBezTo>
                  <a:pt x="2675999" y="1814324"/>
                  <a:pt x="2683499" y="1817682"/>
                  <a:pt x="2688928" y="1823111"/>
                </a:cubicBezTo>
                <a:lnTo>
                  <a:pt x="2700823" y="1830242"/>
                </a:lnTo>
                <a:lnTo>
                  <a:pt x="3394160" y="2356271"/>
                </a:lnTo>
                <a:lnTo>
                  <a:pt x="3394160" y="2201523"/>
                </a:lnTo>
                <a:cubicBezTo>
                  <a:pt x="3394160" y="2151817"/>
                  <a:pt x="3434454" y="2111523"/>
                  <a:pt x="3484160" y="2111523"/>
                </a:cubicBezTo>
                <a:cubicBezTo>
                  <a:pt x="3533866" y="2111523"/>
                  <a:pt x="3574160" y="2151817"/>
                  <a:pt x="3574160" y="2201523"/>
                </a:cubicBezTo>
                <a:lnTo>
                  <a:pt x="3574160" y="2627860"/>
                </a:lnTo>
                <a:cubicBezTo>
                  <a:pt x="3574160" y="2644429"/>
                  <a:pt x="3560728" y="2657861"/>
                  <a:pt x="3544159" y="2657861"/>
                </a:cubicBezTo>
                <a:lnTo>
                  <a:pt x="3525097" y="2657861"/>
                </a:lnTo>
                <a:lnTo>
                  <a:pt x="3424161" y="2657861"/>
                </a:lnTo>
                <a:lnTo>
                  <a:pt x="3088760" y="2657861"/>
                </a:lnTo>
                <a:cubicBezTo>
                  <a:pt x="3039054" y="2657861"/>
                  <a:pt x="2998760" y="2617567"/>
                  <a:pt x="2998760" y="2567861"/>
                </a:cubicBezTo>
                <a:cubicBezTo>
                  <a:pt x="2998760" y="2518155"/>
                  <a:pt x="3039054" y="2477861"/>
                  <a:pt x="3088760" y="2477861"/>
                </a:cubicBezTo>
                <a:lnTo>
                  <a:pt x="3256617" y="2477861"/>
                </a:lnTo>
                <a:lnTo>
                  <a:pt x="2619287" y="1994324"/>
                </a:lnTo>
                <a:lnTo>
                  <a:pt x="1899716" y="1994324"/>
                </a:lnTo>
                <a:cubicBezTo>
                  <a:pt x="1891432" y="1994324"/>
                  <a:pt x="1883931" y="1990966"/>
                  <a:pt x="1878502" y="1985537"/>
                </a:cubicBezTo>
                <a:lnTo>
                  <a:pt x="1877874" y="1984019"/>
                </a:lnTo>
                <a:lnTo>
                  <a:pt x="1873511" y="1982199"/>
                </a:lnTo>
                <a:lnTo>
                  <a:pt x="1092010" y="1196987"/>
                </a:lnTo>
                <a:cubicBezTo>
                  <a:pt x="1075723" y="1180700"/>
                  <a:pt x="1065649" y="1158200"/>
                  <a:pt x="1065649" y="1133347"/>
                </a:cubicBezTo>
                <a:cubicBezTo>
                  <a:pt x="1065650" y="1083641"/>
                  <a:pt x="1105943" y="1043347"/>
                  <a:pt x="1155650" y="1043347"/>
                </a:cubicBezTo>
                <a:close/>
                <a:moveTo>
                  <a:pt x="2214000" y="180000"/>
                </a:moveTo>
                <a:cubicBezTo>
                  <a:pt x="1090653" y="180000"/>
                  <a:pt x="180000" y="1090653"/>
                  <a:pt x="180000" y="2214000"/>
                </a:cubicBezTo>
                <a:cubicBezTo>
                  <a:pt x="180000" y="3337347"/>
                  <a:pt x="1090653" y="4248000"/>
                  <a:pt x="2214000" y="4248000"/>
                </a:cubicBezTo>
                <a:cubicBezTo>
                  <a:pt x="3337347" y="4248000"/>
                  <a:pt x="4248000" y="3337347"/>
                  <a:pt x="4248000" y="2214000"/>
                </a:cubicBezTo>
                <a:cubicBezTo>
                  <a:pt x="4248000" y="1090653"/>
                  <a:pt x="3337347" y="180000"/>
                  <a:pt x="2214000" y="180000"/>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rgbClr val="F5CF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544" u="none" strike="noStrike" kern="1200" cap="none" spc="0" normalizeH="0" baseline="0" noProof="0">
              <a:ln>
                <a:noFill/>
              </a:ln>
              <a:solidFill>
                <a:prstClr val="white"/>
              </a:solidFill>
              <a:effectLst/>
              <a:uLnTx/>
              <a:uFillTx/>
              <a:latin typeface="Calibri" panose="020F0502020204030204" pitchFamily="34" charset="0"/>
              <a:ea typeface="ＭＳ Ｐゴシック"/>
              <a:cs typeface="+mn-cs"/>
            </a:endParaRPr>
          </a:p>
        </p:txBody>
      </p:sp>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757093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sp>
        <p:nvSpPr>
          <p:cNvPr id="108" name="テキスト プレースホルダー 5"/>
          <p:cNvSpPr txBox="1">
            <a:spLocks/>
          </p:cNvSpPr>
          <p:nvPr/>
        </p:nvSpPr>
        <p:spPr bwMode="gray">
          <a:xfrm>
            <a:off x="634979" y="1113865"/>
            <a:ext cx="8636041" cy="364139"/>
          </a:xfrm>
          <a:prstGeom prst="rect">
            <a:avLst/>
          </a:prstGeom>
          <a:ln>
            <a:solidFill>
              <a:schemeClr val="bg1">
                <a:lumMod val="65000"/>
              </a:schemeClr>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r>
              <a:rPr lang="ja-JP" altLang="en-US" b="0" dirty="0">
                <a:solidFill>
                  <a:srgbClr val="A40000"/>
                </a:solidFill>
                <a:latin typeface="Calibri" panose="020F0502020204030204" pitchFamily="34" charset="0"/>
              </a:rPr>
              <a:t>人権に関する取組の不足によるネガティブな影響（</a:t>
            </a:r>
            <a:r>
              <a:rPr lang="en-US" altLang="ja-JP" b="0" dirty="0">
                <a:solidFill>
                  <a:srgbClr val="A40000"/>
                </a:solidFill>
                <a:latin typeface="Calibri" panose="020F0502020204030204" pitchFamily="34" charset="0"/>
              </a:rPr>
              <a:t>2/3</a:t>
            </a:r>
            <a:r>
              <a:rPr lang="ja-JP" altLang="en-US" b="0" dirty="0">
                <a:solidFill>
                  <a:srgbClr val="A40000"/>
                </a:solidFill>
                <a:latin typeface="Calibri" panose="020F0502020204030204" pitchFamily="34" charset="0"/>
              </a:rPr>
              <a:t>）</a:t>
            </a:r>
          </a:p>
        </p:txBody>
      </p:sp>
      <p:sp>
        <p:nvSpPr>
          <p:cNvPr id="119" name="正方形/長方形 118"/>
          <p:cNvSpPr/>
          <p:nvPr/>
        </p:nvSpPr>
        <p:spPr bwMode="gray">
          <a:xfrm>
            <a:off x="415883" y="2143066"/>
            <a:ext cx="4201459" cy="834067"/>
          </a:xfrm>
          <a:prstGeom prst="rect">
            <a:avLst/>
          </a:prstGeom>
          <a:solidFill>
            <a:srgbClr val="F5CFDA"/>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u="sng">
                <a:solidFill>
                  <a:prstClr val="black"/>
                </a:solidFill>
                <a:latin typeface="Calibri" panose="020F0502020204030204" pitchFamily="34" charset="0"/>
                <a:cs typeface="Calibri" panose="020F0502020204030204" pitchFamily="34" charset="0"/>
              </a:rPr>
              <a:t>労働関連法の違反や贈収賄の発覚、</a:t>
            </a:r>
            <a:endParaRPr lang="en-US" altLang="ja-JP" sz="1600" u="sng" dirty="0">
              <a:solidFill>
                <a:prstClr val="black"/>
              </a:solidFill>
              <a:latin typeface="Calibri" panose="020F0502020204030204" pitchFamily="34" charset="0"/>
              <a:cs typeface="Calibri" panose="020F0502020204030204" pitchFamily="34" charset="0"/>
            </a:endParaRPr>
          </a:p>
          <a:p>
            <a:pPr lvl="0">
              <a:lnSpc>
                <a:spcPts val="1800"/>
              </a:lnSpc>
              <a:defRPr/>
            </a:pPr>
            <a:r>
              <a:rPr lang="ja-JP" altLang="en-US" sz="1600" u="sng">
                <a:solidFill>
                  <a:prstClr val="black"/>
                </a:solidFill>
                <a:latin typeface="Calibri" panose="020F0502020204030204" pitchFamily="34" charset="0"/>
                <a:cs typeface="Calibri" panose="020F0502020204030204" pitchFamily="34" charset="0"/>
              </a:rPr>
              <a:t>プライバシー関連の規則違反</a:t>
            </a:r>
            <a:r>
              <a:rPr lang="ja-JP" altLang="en-US" sz="1600">
                <a:solidFill>
                  <a:prstClr val="black"/>
                </a:solidFill>
                <a:latin typeface="Calibri" panose="020F0502020204030204" pitchFamily="34" charset="0"/>
                <a:cs typeface="Calibri" panose="020F0502020204030204" pitchFamily="34" charset="0"/>
              </a:rPr>
              <a:t>等に</a:t>
            </a:r>
            <a:r>
              <a:rPr lang="ja-JP" altLang="en-US" sz="1600" dirty="0">
                <a:solidFill>
                  <a:prstClr val="black"/>
                </a:solidFill>
                <a:latin typeface="Calibri" panose="020F0502020204030204" pitchFamily="34" charset="0"/>
                <a:cs typeface="Calibri" panose="020F0502020204030204" pitchFamily="34" charset="0"/>
              </a:rPr>
              <a:t>よる罰金</a:t>
            </a:r>
          </a:p>
        </p:txBody>
      </p:sp>
      <p:sp>
        <p:nvSpPr>
          <p:cNvPr id="31" name="角丸四角形 30"/>
          <p:cNvSpPr/>
          <p:nvPr/>
        </p:nvSpPr>
        <p:spPr bwMode="gray">
          <a:xfrm>
            <a:off x="989931" y="1563971"/>
            <a:ext cx="3009332" cy="447506"/>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000" dirty="0">
                <a:solidFill>
                  <a:prstClr val="black"/>
                </a:solidFill>
                <a:latin typeface="Calibri" panose="020F0502020204030204" pitchFamily="34" charset="0"/>
                <a:cs typeface="Calibri" panose="020F0502020204030204" pitchFamily="34" charset="0"/>
              </a:rPr>
              <a:t>罰金の発生</a:t>
            </a:r>
          </a:p>
        </p:txBody>
      </p:sp>
      <p:sp>
        <p:nvSpPr>
          <p:cNvPr id="32" name="楕円 31"/>
          <p:cNvSpPr/>
          <p:nvPr/>
        </p:nvSpPr>
        <p:spPr bwMode="gray">
          <a:xfrm>
            <a:off x="457083" y="1520906"/>
            <a:ext cx="485038" cy="485037"/>
          </a:xfrm>
          <a:prstGeom prst="ellipse">
            <a:avLst/>
          </a:prstGeom>
          <a:solidFill>
            <a:srgbClr val="A40000"/>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t>
            </a:r>
            <a:r>
              <a:rPr kumimoji="1" lang="en-US" altLang="ja-JP" sz="2400" dirty="0" err="1">
                <a:solidFill>
                  <a:prstClr val="white"/>
                </a:solidFill>
                <a:latin typeface="Calibri" panose="020F0502020204030204" pitchFamily="34" charset="0"/>
                <a:ea typeface="ＭＳ Ｐゴシック"/>
                <a:cs typeface="Calibri" panose="020F0502020204030204" pitchFamily="34" charset="0"/>
              </a:rPr>
              <a:t>j</a:t>
            </a: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72710" y="2045006"/>
            <a:ext cx="3653241" cy="0"/>
          </a:xfrm>
          <a:prstGeom prst="line">
            <a:avLst/>
          </a:prstGeom>
          <a:ln w="19050">
            <a:solidFill>
              <a:srgbClr val="A40000"/>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bwMode="gray">
          <a:xfrm>
            <a:off x="5160680" y="2124381"/>
            <a:ext cx="4357688" cy="860991"/>
          </a:xfrm>
          <a:prstGeom prst="rect">
            <a:avLst/>
          </a:prstGeom>
          <a:solidFill>
            <a:srgbClr val="F5CFDA"/>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solidFill>
                  <a:prstClr val="black"/>
                </a:solidFill>
                <a:latin typeface="Calibri" panose="020F0502020204030204" pitchFamily="34" charset="0"/>
                <a:cs typeface="Calibri" panose="020F0502020204030204" pitchFamily="34" charset="0"/>
              </a:rPr>
              <a:t>人権侵害の</a:t>
            </a:r>
            <a:r>
              <a:rPr lang="ja-JP" altLang="en-US" sz="1600" u="sng" dirty="0">
                <a:solidFill>
                  <a:prstClr val="black"/>
                </a:solidFill>
                <a:latin typeface="Calibri" panose="020F0502020204030204" pitchFamily="34" charset="0"/>
                <a:cs typeface="Calibri" panose="020F0502020204030204" pitchFamily="34" charset="0"/>
              </a:rPr>
              <a:t>被害者に対する</a:t>
            </a:r>
            <a:r>
              <a:rPr lang="ja-JP" altLang="en-US" sz="1600" dirty="0">
                <a:solidFill>
                  <a:prstClr val="black"/>
                </a:solidFill>
                <a:latin typeface="Calibri" panose="020F0502020204030204" pitchFamily="34" charset="0"/>
                <a:cs typeface="Calibri" panose="020F0502020204030204" pitchFamily="34" charset="0"/>
              </a:rPr>
              <a:t>損害賠償の支払</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
        <p:nvSpPr>
          <p:cNvPr id="39" name="正方形/長方形 38"/>
          <p:cNvSpPr/>
          <p:nvPr/>
        </p:nvSpPr>
        <p:spPr bwMode="gray">
          <a:xfrm>
            <a:off x="5211524" y="3071828"/>
            <a:ext cx="4357688" cy="1274137"/>
          </a:xfrm>
          <a:prstGeom prst="rect">
            <a:avLst/>
          </a:prstGeom>
          <a:solidFill>
            <a:schemeClr val="bg1"/>
          </a:solidFill>
          <a:ln w="19050" algn="ctr">
            <a:noFill/>
            <a:miter lim="800000"/>
            <a:headEnd/>
            <a:tailEnd/>
          </a:ln>
        </p:spPr>
        <p:txBody>
          <a:bodyPr wrap="square" lIns="36000" tIns="36000" rIns="36000" bIns="36000" rtlCol="0" anchor="t"/>
          <a:lstStyle/>
          <a:p>
            <a:pPr lvl="0">
              <a:spcBef>
                <a:spcPts val="200"/>
              </a:spcBef>
              <a:defRPr/>
            </a:pP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r>
              <a:rPr lang="ja-JP" altLang="en-US" sz="1600">
                <a:solidFill>
                  <a:prstClr val="black"/>
                </a:solidFill>
                <a:latin typeface="Calibri" panose="020F0502020204030204" pitchFamily="34" charset="0"/>
                <a:cs typeface="Calibri" panose="020F0502020204030204" pitchFamily="34" charset="0"/>
              </a:rPr>
              <a:t>関連する動き</a:t>
            </a: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p>
          <a:p>
            <a:pPr marL="269875" lvl="0" indent="-88900">
              <a:spcBef>
                <a:spcPts val="200"/>
              </a:spcBef>
              <a:buFont typeface="Arial" panose="020B0604020202020204" pitchFamily="34" charset="0"/>
              <a:buChar char="•"/>
              <a:defRPr/>
            </a:pPr>
            <a:r>
              <a:rPr lang="ja-JP" altLang="en-US" sz="1600" dirty="0">
                <a:solidFill>
                  <a:prstClr val="black"/>
                </a:solidFill>
                <a:latin typeface="Calibri" panose="020F0502020204030204" pitchFamily="34" charset="0"/>
                <a:cs typeface="Calibri" panose="020F0502020204030204" pitchFamily="34" charset="0"/>
              </a:rPr>
              <a:t>ハラスメントや長時間労働の強要、製品事故等に関する訴訟を受け</a:t>
            </a:r>
            <a:r>
              <a:rPr lang="ja-JP" altLang="en-US" sz="1600">
                <a:solidFill>
                  <a:prstClr val="black"/>
                </a:solidFill>
                <a:latin typeface="Calibri" panose="020F0502020204030204" pitchFamily="34" charset="0"/>
                <a:cs typeface="Calibri" panose="020F0502020204030204" pitchFamily="34" charset="0"/>
              </a:rPr>
              <a:t>、数億円</a:t>
            </a:r>
            <a:r>
              <a:rPr lang="ja-JP" altLang="en-US" sz="1600" dirty="0">
                <a:solidFill>
                  <a:prstClr val="black"/>
                </a:solidFill>
                <a:latin typeface="Calibri" panose="020F0502020204030204" pitchFamily="34" charset="0"/>
                <a:cs typeface="Calibri" panose="020F0502020204030204" pitchFamily="34" charset="0"/>
              </a:rPr>
              <a:t>規模の損害賠償金の支払が命じられるケースが発生</a:t>
            </a:r>
            <a:endParaRPr kumimoji="0" lang="en-US" altLang="ja-JP" sz="1600"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
        <p:nvSpPr>
          <p:cNvPr id="41" name="角丸四角形 40"/>
          <p:cNvSpPr/>
          <p:nvPr/>
        </p:nvSpPr>
        <p:spPr bwMode="gray">
          <a:xfrm>
            <a:off x="5707466" y="1562712"/>
            <a:ext cx="3166263" cy="447506"/>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000">
                <a:solidFill>
                  <a:prstClr val="black"/>
                </a:solidFill>
                <a:latin typeface="Calibri" panose="020F0502020204030204" pitchFamily="34" charset="0"/>
                <a:cs typeface="Calibri" panose="020F0502020204030204" pitchFamily="34" charset="0"/>
              </a:rPr>
              <a:t>訴訟提起・損害</a:t>
            </a:r>
            <a:r>
              <a:rPr kumimoji="1" lang="ja-JP" altLang="en-US" sz="2000" dirty="0">
                <a:solidFill>
                  <a:prstClr val="black"/>
                </a:solidFill>
                <a:latin typeface="Calibri" panose="020F0502020204030204" pitchFamily="34" charset="0"/>
                <a:cs typeface="Calibri" panose="020F0502020204030204" pitchFamily="34" charset="0"/>
              </a:rPr>
              <a:t>賠償の発生</a:t>
            </a:r>
          </a:p>
        </p:txBody>
      </p:sp>
      <p:sp>
        <p:nvSpPr>
          <p:cNvPr id="42" name="楕円 41"/>
          <p:cNvSpPr/>
          <p:nvPr/>
        </p:nvSpPr>
        <p:spPr bwMode="gray">
          <a:xfrm>
            <a:off x="5202865" y="1550537"/>
            <a:ext cx="485038" cy="485037"/>
          </a:xfrm>
          <a:prstGeom prst="ellipse">
            <a:avLst/>
          </a:prstGeom>
          <a:solidFill>
            <a:srgbClr val="A40000"/>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(k)</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44" name="直線コネクタ 43"/>
          <p:cNvCxnSpPr/>
          <p:nvPr/>
        </p:nvCxnSpPr>
        <p:spPr bwMode="gray">
          <a:xfrm>
            <a:off x="5617779" y="2024895"/>
            <a:ext cx="3653241" cy="0"/>
          </a:xfrm>
          <a:prstGeom prst="line">
            <a:avLst/>
          </a:prstGeom>
          <a:ln w="19050">
            <a:solidFill>
              <a:srgbClr val="A40000"/>
            </a:solidFill>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28" name="ホームベース 27"/>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2.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企業による人権への取組の必要性</a:t>
            </a:r>
          </a:p>
        </p:txBody>
      </p:sp>
      <p:sp>
        <p:nvSpPr>
          <p:cNvPr id="24"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人権に関する取組の事業影響</a:t>
            </a:r>
          </a:p>
        </p:txBody>
      </p:sp>
      <p:sp>
        <p:nvSpPr>
          <p:cNvPr id="25" name="正方形/長方形 24"/>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人権に関する取組の不足は、事業に様々な負の影響をもたらします</a:t>
            </a:r>
          </a:p>
        </p:txBody>
      </p:sp>
      <p:cxnSp>
        <p:nvCxnSpPr>
          <p:cNvPr id="26" name="直線コネクタ 25"/>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楕円 31">
            <a:extLst>
              <a:ext uri="{FF2B5EF4-FFF2-40B4-BE49-F238E27FC236}">
                <a16:creationId xmlns:a16="http://schemas.microsoft.com/office/drawing/2014/main" id="{79989A47-8A21-5047-AAC6-A934B15EA7A9}"/>
              </a:ext>
            </a:extLst>
          </p:cNvPr>
          <p:cNvSpPr/>
          <p:nvPr/>
        </p:nvSpPr>
        <p:spPr bwMode="gray">
          <a:xfrm>
            <a:off x="461198" y="4201599"/>
            <a:ext cx="485038" cy="485037"/>
          </a:xfrm>
          <a:prstGeom prst="ellipse">
            <a:avLst/>
          </a:prstGeom>
          <a:solidFill>
            <a:srgbClr val="A40000"/>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(l)</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23" name="角丸四角形 22">
            <a:extLst>
              <a:ext uri="{FF2B5EF4-FFF2-40B4-BE49-F238E27FC236}">
                <a16:creationId xmlns:a16="http://schemas.microsoft.com/office/drawing/2014/main" id="{91883C5B-BB9F-274F-B4A8-AD43F395D0C8}"/>
              </a:ext>
            </a:extLst>
          </p:cNvPr>
          <p:cNvSpPr/>
          <p:nvPr/>
        </p:nvSpPr>
        <p:spPr bwMode="gray">
          <a:xfrm>
            <a:off x="942121" y="4239130"/>
            <a:ext cx="3285618" cy="447506"/>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000" dirty="0">
                <a:solidFill>
                  <a:prstClr val="black"/>
                </a:solidFill>
                <a:latin typeface="Calibri" panose="020F0502020204030204" pitchFamily="34" charset="0"/>
                <a:cs typeface="Calibri" panose="020F0502020204030204" pitchFamily="34" charset="0"/>
              </a:rPr>
              <a:t>採用力・人材定着率の低下</a:t>
            </a:r>
            <a:r>
              <a:rPr kumimoji="1" lang="ja-JP" altLang="en-US" sz="1800" dirty="0">
                <a:solidFill>
                  <a:prstClr val="black"/>
                </a:solidFill>
                <a:latin typeface="Calibri" panose="020F0502020204030204" pitchFamily="34" charset="0"/>
                <a:cs typeface="Calibri" panose="020F0502020204030204" pitchFamily="34" charset="0"/>
              </a:rPr>
              <a:t>（≒採用コストの増加）</a:t>
            </a:r>
          </a:p>
        </p:txBody>
      </p:sp>
      <p:sp>
        <p:nvSpPr>
          <p:cNvPr id="29" name="正方形/長方形 28">
            <a:extLst>
              <a:ext uri="{FF2B5EF4-FFF2-40B4-BE49-F238E27FC236}">
                <a16:creationId xmlns:a16="http://schemas.microsoft.com/office/drawing/2014/main" id="{8A0A004D-D4A6-E049-8B2E-1B93D8844242}"/>
              </a:ext>
            </a:extLst>
          </p:cNvPr>
          <p:cNvSpPr/>
          <p:nvPr/>
        </p:nvSpPr>
        <p:spPr bwMode="gray">
          <a:xfrm>
            <a:off x="439426" y="4845786"/>
            <a:ext cx="4201459" cy="767484"/>
          </a:xfrm>
          <a:prstGeom prst="rect">
            <a:avLst/>
          </a:prstGeom>
          <a:solidFill>
            <a:srgbClr val="F5CFDA"/>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u="sng">
                <a:solidFill>
                  <a:prstClr val="black"/>
                </a:solidFill>
                <a:latin typeface="Calibri" panose="020F0502020204030204" pitchFamily="34" charset="0"/>
                <a:cs typeface="Calibri" panose="020F0502020204030204" pitchFamily="34" charset="0"/>
              </a:rPr>
              <a:t>採用競争力低下</a:t>
            </a:r>
            <a:r>
              <a:rPr lang="ja-JP" altLang="en-US" sz="1600">
                <a:solidFill>
                  <a:prstClr val="black"/>
                </a:solidFill>
                <a:latin typeface="Calibri" panose="020F0502020204030204" pitchFamily="34" charset="0"/>
                <a:cs typeface="Calibri" panose="020F0502020204030204" pitchFamily="34" charset="0"/>
              </a:rPr>
              <a:t>や</a:t>
            </a:r>
            <a:r>
              <a:rPr lang="ja-JP" altLang="en-US" sz="1600" dirty="0">
                <a:solidFill>
                  <a:prstClr val="black"/>
                </a:solidFill>
                <a:latin typeface="Calibri" panose="020F0502020204030204" pitchFamily="34" charset="0"/>
                <a:cs typeface="Calibri" panose="020F0502020204030204" pitchFamily="34" charset="0"/>
              </a:rPr>
              <a:t>、</a:t>
            </a:r>
            <a:br>
              <a:rPr lang="en-US" altLang="ja-JP" sz="1600" dirty="0">
                <a:solidFill>
                  <a:prstClr val="black"/>
                </a:solidFill>
                <a:latin typeface="Calibri" panose="020F0502020204030204" pitchFamily="34" charset="0"/>
                <a:cs typeface="Calibri" panose="020F0502020204030204" pitchFamily="34" charset="0"/>
              </a:rPr>
            </a:br>
            <a:r>
              <a:rPr lang="ja-JP" altLang="en-US" sz="1600" u="sng" dirty="0">
                <a:solidFill>
                  <a:prstClr val="black"/>
                </a:solidFill>
                <a:latin typeface="Calibri" panose="020F0502020204030204" pitchFamily="34" charset="0"/>
                <a:cs typeface="Calibri" panose="020F0502020204030204" pitchFamily="34" charset="0"/>
              </a:rPr>
              <a:t>ロイヤリティの喪失</a:t>
            </a:r>
            <a:r>
              <a:rPr lang="ja-JP" altLang="en-US" sz="1600" dirty="0">
                <a:solidFill>
                  <a:prstClr val="black"/>
                </a:solidFill>
                <a:latin typeface="Calibri" panose="020F0502020204030204" pitchFamily="34" charset="0"/>
                <a:cs typeface="Calibri" panose="020F0502020204030204" pitchFamily="34" charset="0"/>
              </a:rPr>
              <a:t>による人材離れ</a:t>
            </a:r>
          </a:p>
        </p:txBody>
      </p:sp>
      <p:cxnSp>
        <p:nvCxnSpPr>
          <p:cNvPr id="30" name="直線コネクタ 29">
            <a:extLst>
              <a:ext uri="{FF2B5EF4-FFF2-40B4-BE49-F238E27FC236}">
                <a16:creationId xmlns:a16="http://schemas.microsoft.com/office/drawing/2014/main" id="{094C3003-72D4-4443-AFC2-722CCDDAB383}"/>
              </a:ext>
            </a:extLst>
          </p:cNvPr>
          <p:cNvCxnSpPr/>
          <p:nvPr/>
        </p:nvCxnSpPr>
        <p:spPr bwMode="gray">
          <a:xfrm>
            <a:off x="758309" y="4747164"/>
            <a:ext cx="3653241" cy="0"/>
          </a:xfrm>
          <a:prstGeom prst="line">
            <a:avLst/>
          </a:prstGeom>
          <a:ln w="19050">
            <a:solidFill>
              <a:srgbClr val="A40000"/>
            </a:solidFill>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7AFF1D9C-FD64-2F49-8BC1-30759FFEE0A9}"/>
              </a:ext>
            </a:extLst>
          </p:cNvPr>
          <p:cNvSpPr/>
          <p:nvPr/>
        </p:nvSpPr>
        <p:spPr bwMode="gray">
          <a:xfrm>
            <a:off x="309397" y="5670544"/>
            <a:ext cx="4435203" cy="810585"/>
          </a:xfrm>
          <a:prstGeom prst="rect">
            <a:avLst/>
          </a:prstGeom>
          <a:solidFill>
            <a:schemeClr val="bg1"/>
          </a:solidFill>
          <a:ln w="19050" algn="ctr">
            <a:noFill/>
            <a:miter lim="800000"/>
            <a:headEnd/>
            <a:tailEnd/>
          </a:ln>
        </p:spPr>
        <p:txBody>
          <a:bodyPr wrap="square" lIns="36000" tIns="36000" rIns="36000" bIns="36000" rtlCol="0" anchor="t"/>
          <a:lstStyle/>
          <a:p>
            <a:pPr lvl="0">
              <a:spcBef>
                <a:spcPts val="200"/>
              </a:spcBef>
              <a:defRPr/>
            </a:pP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r>
              <a:rPr lang="ja-JP" altLang="en-US" sz="1600">
                <a:solidFill>
                  <a:prstClr val="black"/>
                </a:solidFill>
                <a:latin typeface="Calibri" panose="020F0502020204030204" pitchFamily="34" charset="0"/>
                <a:cs typeface="Calibri" panose="020F0502020204030204" pitchFamily="34" charset="0"/>
              </a:rPr>
              <a:t>関連する動き</a:t>
            </a: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p>
          <a:p>
            <a:pPr marL="269875" lvl="0" indent="-88900">
              <a:spcBef>
                <a:spcPts val="200"/>
              </a:spcBef>
              <a:buFont typeface="Arial" panose="020B0604020202020204" pitchFamily="34" charset="0"/>
              <a:buChar char="•"/>
              <a:defRPr/>
            </a:pPr>
            <a:r>
              <a:rPr lang="en-US" altLang="ja-JP" sz="1600" dirty="0">
                <a:solidFill>
                  <a:prstClr val="black"/>
                </a:solidFill>
                <a:latin typeface="Calibri" panose="020F0502020204030204" pitchFamily="34" charset="0"/>
                <a:cs typeface="Calibri" panose="020F0502020204030204" pitchFamily="34" charset="0"/>
              </a:rPr>
              <a:t>SNS</a:t>
            </a:r>
            <a:r>
              <a:rPr lang="ja-JP" altLang="en-US" sz="1600" dirty="0">
                <a:solidFill>
                  <a:prstClr val="black"/>
                </a:solidFill>
                <a:latin typeface="Calibri" panose="020F0502020204030204" pitchFamily="34" charset="0"/>
                <a:cs typeface="Calibri" panose="020F0502020204030204" pitchFamily="34" charset="0"/>
              </a:rPr>
              <a:t>の普及により、企業における人権侵害は急速</a:t>
            </a:r>
            <a:r>
              <a:rPr lang="ja-JP" altLang="en-US" sz="1600">
                <a:solidFill>
                  <a:prstClr val="black"/>
                </a:solidFill>
                <a:latin typeface="Calibri" panose="020F0502020204030204" pitchFamily="34" charset="0"/>
                <a:cs typeface="Calibri" panose="020F0502020204030204" pitchFamily="34" charset="0"/>
              </a:rPr>
              <a:t>に拡散し、長期間にわたり掲載される場合も</a:t>
            </a:r>
            <a:endParaRPr lang="en-US" altLang="ja-JP" sz="1600" dirty="0">
              <a:solidFill>
                <a:prstClr val="black"/>
              </a:solidFill>
              <a:latin typeface="Calibri" panose="020F0502020204030204" pitchFamily="34" charset="0"/>
              <a:cs typeface="Calibri" panose="020F0502020204030204" pitchFamily="34" charset="0"/>
            </a:endParaRPr>
          </a:p>
        </p:txBody>
      </p:sp>
      <p:sp>
        <p:nvSpPr>
          <p:cNvPr id="35" name="楕円 41">
            <a:extLst>
              <a:ext uri="{FF2B5EF4-FFF2-40B4-BE49-F238E27FC236}">
                <a16:creationId xmlns:a16="http://schemas.microsoft.com/office/drawing/2014/main" id="{0034FAF1-4B65-6C42-9298-2A88199260DC}"/>
              </a:ext>
            </a:extLst>
          </p:cNvPr>
          <p:cNvSpPr/>
          <p:nvPr/>
        </p:nvSpPr>
        <p:spPr bwMode="gray">
          <a:xfrm>
            <a:off x="5222428" y="4317970"/>
            <a:ext cx="485038" cy="485037"/>
          </a:xfrm>
          <a:prstGeom prst="ellipse">
            <a:avLst/>
          </a:prstGeom>
          <a:solidFill>
            <a:srgbClr val="A40000"/>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(m)</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sp>
        <p:nvSpPr>
          <p:cNvPr id="36" name="角丸四角形 35">
            <a:extLst>
              <a:ext uri="{FF2B5EF4-FFF2-40B4-BE49-F238E27FC236}">
                <a16:creationId xmlns:a16="http://schemas.microsoft.com/office/drawing/2014/main" id="{1ABB399F-A78E-3D4E-957C-F44078002AD7}"/>
              </a:ext>
            </a:extLst>
          </p:cNvPr>
          <p:cNvSpPr/>
          <p:nvPr/>
        </p:nvSpPr>
        <p:spPr bwMode="gray">
          <a:xfrm>
            <a:off x="5727023" y="4320992"/>
            <a:ext cx="3166263" cy="447506"/>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000" dirty="0">
                <a:solidFill>
                  <a:prstClr val="black"/>
                </a:solidFill>
                <a:latin typeface="Calibri" panose="020F0502020204030204" pitchFamily="34" charset="0"/>
                <a:cs typeface="Calibri" panose="020F0502020204030204" pitchFamily="34" charset="0"/>
              </a:rPr>
              <a:t>ブランド価値の毀損</a:t>
            </a:r>
          </a:p>
        </p:txBody>
      </p:sp>
      <p:cxnSp>
        <p:nvCxnSpPr>
          <p:cNvPr id="37" name="直線コネクタ 36">
            <a:extLst>
              <a:ext uri="{FF2B5EF4-FFF2-40B4-BE49-F238E27FC236}">
                <a16:creationId xmlns:a16="http://schemas.microsoft.com/office/drawing/2014/main" id="{30233FE5-AED6-624A-98B1-10969D5E360B}"/>
              </a:ext>
            </a:extLst>
          </p:cNvPr>
          <p:cNvCxnSpPr/>
          <p:nvPr/>
        </p:nvCxnSpPr>
        <p:spPr bwMode="gray">
          <a:xfrm>
            <a:off x="5727023" y="4803007"/>
            <a:ext cx="3653241" cy="0"/>
          </a:xfrm>
          <a:prstGeom prst="line">
            <a:avLst/>
          </a:prstGeom>
          <a:ln w="19050">
            <a:solidFill>
              <a:srgbClr val="A40000"/>
            </a:solidFill>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67154823-B902-CF42-888D-4AA4F93262EA}"/>
              </a:ext>
            </a:extLst>
          </p:cNvPr>
          <p:cNvSpPr/>
          <p:nvPr/>
        </p:nvSpPr>
        <p:spPr bwMode="gray">
          <a:xfrm>
            <a:off x="5160680" y="4878446"/>
            <a:ext cx="4357688" cy="713659"/>
          </a:xfrm>
          <a:prstGeom prst="rect">
            <a:avLst/>
          </a:prstGeom>
          <a:solidFill>
            <a:srgbClr val="F5CFDA"/>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solidFill>
                  <a:prstClr val="black"/>
                </a:solidFill>
                <a:latin typeface="Calibri" panose="020F0502020204030204" pitchFamily="34" charset="0"/>
                <a:cs typeface="Calibri" panose="020F0502020204030204" pitchFamily="34" charset="0"/>
              </a:rPr>
              <a:t>人権侵害の発覚による</a:t>
            </a:r>
            <a:r>
              <a:rPr lang="ja-JP" altLang="en-US" sz="1600" u="sng" dirty="0">
                <a:solidFill>
                  <a:prstClr val="black"/>
                </a:solidFill>
                <a:latin typeface="Calibri" panose="020F0502020204030204" pitchFamily="34" charset="0"/>
                <a:cs typeface="Calibri" panose="020F0502020204030204" pitchFamily="34" charset="0"/>
              </a:rPr>
              <a:t>レピュテーションの悪化</a:t>
            </a:r>
            <a:r>
              <a:rPr lang="ja-JP" altLang="en-US" sz="1600" dirty="0">
                <a:solidFill>
                  <a:prstClr val="black"/>
                </a:solidFill>
                <a:latin typeface="Calibri" panose="020F0502020204030204" pitchFamily="34" charset="0"/>
                <a:cs typeface="Calibri" panose="020F0502020204030204" pitchFamily="34" charset="0"/>
              </a:rPr>
              <a:t>、</a:t>
            </a:r>
            <a:br>
              <a:rPr lang="en-US" altLang="ja-JP" sz="1600" dirty="0">
                <a:solidFill>
                  <a:prstClr val="black"/>
                </a:solidFill>
                <a:latin typeface="Calibri" panose="020F0502020204030204" pitchFamily="34" charset="0"/>
                <a:cs typeface="Calibri" panose="020F0502020204030204" pitchFamily="34" charset="0"/>
              </a:rPr>
            </a:br>
            <a:r>
              <a:rPr lang="ja-JP" altLang="en-US" sz="1600" dirty="0">
                <a:solidFill>
                  <a:prstClr val="black"/>
                </a:solidFill>
                <a:latin typeface="Calibri" panose="020F0502020204030204" pitchFamily="34" charset="0"/>
                <a:cs typeface="Calibri" panose="020F0502020204030204" pitchFamily="34" charset="0"/>
              </a:rPr>
              <a:t>ブランド価値の低下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2982849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757093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0" name="フリーフォーム 49"/>
          <p:cNvSpPr>
            <a:spLocks noChangeAspect="1"/>
          </p:cNvSpPr>
          <p:nvPr/>
        </p:nvSpPr>
        <p:spPr bwMode="gray">
          <a:xfrm>
            <a:off x="7685502" y="134203"/>
            <a:ext cx="1980000" cy="1980000"/>
          </a:xfrm>
          <a:custGeom>
            <a:avLst/>
            <a:gdLst>
              <a:gd name="connsiteX0" fmla="*/ 3273817 w 4428000"/>
              <a:gd name="connsiteY0" fmla="*/ 2826034 h 4428000"/>
              <a:gd name="connsiteX1" fmla="*/ 3363817 w 4428000"/>
              <a:gd name="connsiteY1" fmla="*/ 2916034 h 4428000"/>
              <a:gd name="connsiteX2" fmla="*/ 3363817 w 4428000"/>
              <a:gd name="connsiteY2" fmla="*/ 3114034 h 4428000"/>
              <a:gd name="connsiteX3" fmla="*/ 3273817 w 4428000"/>
              <a:gd name="connsiteY3" fmla="*/ 3204034 h 4428000"/>
              <a:gd name="connsiteX4" fmla="*/ 3183817 w 4428000"/>
              <a:gd name="connsiteY4" fmla="*/ 3114034 h 4428000"/>
              <a:gd name="connsiteX5" fmla="*/ 3183817 w 4428000"/>
              <a:gd name="connsiteY5" fmla="*/ 2916034 h 4428000"/>
              <a:gd name="connsiteX6" fmla="*/ 3273817 w 4428000"/>
              <a:gd name="connsiteY6" fmla="*/ 2826034 h 4428000"/>
              <a:gd name="connsiteX7" fmla="*/ 2903408 w 4428000"/>
              <a:gd name="connsiteY7" fmla="*/ 2646034 h 4428000"/>
              <a:gd name="connsiteX8" fmla="*/ 2993408 w 4428000"/>
              <a:gd name="connsiteY8" fmla="*/ 2736034 h 4428000"/>
              <a:gd name="connsiteX9" fmla="*/ 2993408 w 4428000"/>
              <a:gd name="connsiteY9" fmla="*/ 3114034 h 4428000"/>
              <a:gd name="connsiteX10" fmla="*/ 2903408 w 4428000"/>
              <a:gd name="connsiteY10" fmla="*/ 3204034 h 4428000"/>
              <a:gd name="connsiteX11" fmla="*/ 2813408 w 4428000"/>
              <a:gd name="connsiteY11" fmla="*/ 3114034 h 4428000"/>
              <a:gd name="connsiteX12" fmla="*/ 2813408 w 4428000"/>
              <a:gd name="connsiteY12" fmla="*/ 2736034 h 4428000"/>
              <a:gd name="connsiteX13" fmla="*/ 2903408 w 4428000"/>
              <a:gd name="connsiteY13" fmla="*/ 2646034 h 4428000"/>
              <a:gd name="connsiteX14" fmla="*/ 3394160 w 4428000"/>
              <a:gd name="connsiteY14" fmla="*/ 2474895 h 4428000"/>
              <a:gd name="connsiteX15" fmla="*/ 3391910 w 4428000"/>
              <a:gd name="connsiteY15" fmla="*/ 2477861 h 4428000"/>
              <a:gd name="connsiteX16" fmla="*/ 3394160 w 4428000"/>
              <a:gd name="connsiteY16" fmla="*/ 2477861 h 4428000"/>
              <a:gd name="connsiteX17" fmla="*/ 2532999 w 4428000"/>
              <a:gd name="connsiteY17" fmla="*/ 2376034 h 4428000"/>
              <a:gd name="connsiteX18" fmla="*/ 2622999 w 4428000"/>
              <a:gd name="connsiteY18" fmla="*/ 2466034 h 4428000"/>
              <a:gd name="connsiteX19" fmla="*/ 2622999 w 4428000"/>
              <a:gd name="connsiteY19" fmla="*/ 3114034 h 4428000"/>
              <a:gd name="connsiteX20" fmla="*/ 2532999 w 4428000"/>
              <a:gd name="connsiteY20" fmla="*/ 3204034 h 4428000"/>
              <a:gd name="connsiteX21" fmla="*/ 2442999 w 4428000"/>
              <a:gd name="connsiteY21" fmla="*/ 3114034 h 4428000"/>
              <a:gd name="connsiteX22" fmla="*/ 2442999 w 4428000"/>
              <a:gd name="connsiteY22" fmla="*/ 2466034 h 4428000"/>
              <a:gd name="connsiteX23" fmla="*/ 2532999 w 4428000"/>
              <a:gd name="connsiteY23" fmla="*/ 2376034 h 4428000"/>
              <a:gd name="connsiteX24" fmla="*/ 2162590 w 4428000"/>
              <a:gd name="connsiteY24" fmla="*/ 2268034 h 4428000"/>
              <a:gd name="connsiteX25" fmla="*/ 2252590 w 4428000"/>
              <a:gd name="connsiteY25" fmla="*/ 2358034 h 4428000"/>
              <a:gd name="connsiteX26" fmla="*/ 2252590 w 4428000"/>
              <a:gd name="connsiteY26" fmla="*/ 3114034 h 4428000"/>
              <a:gd name="connsiteX27" fmla="*/ 2162590 w 4428000"/>
              <a:gd name="connsiteY27" fmla="*/ 3204034 h 4428000"/>
              <a:gd name="connsiteX28" fmla="*/ 2072590 w 4428000"/>
              <a:gd name="connsiteY28" fmla="*/ 3114034 h 4428000"/>
              <a:gd name="connsiteX29" fmla="*/ 2072590 w 4428000"/>
              <a:gd name="connsiteY29" fmla="*/ 2358034 h 4428000"/>
              <a:gd name="connsiteX30" fmla="*/ 2162590 w 4428000"/>
              <a:gd name="connsiteY30" fmla="*/ 2268034 h 4428000"/>
              <a:gd name="connsiteX31" fmla="*/ 1792181 w 4428000"/>
              <a:gd name="connsiteY31" fmla="*/ 2268034 h 4428000"/>
              <a:gd name="connsiteX32" fmla="*/ 1882181 w 4428000"/>
              <a:gd name="connsiteY32" fmla="*/ 2358034 h 4428000"/>
              <a:gd name="connsiteX33" fmla="*/ 1882181 w 4428000"/>
              <a:gd name="connsiteY33" fmla="*/ 3114034 h 4428000"/>
              <a:gd name="connsiteX34" fmla="*/ 1792181 w 4428000"/>
              <a:gd name="connsiteY34" fmla="*/ 3204034 h 4428000"/>
              <a:gd name="connsiteX35" fmla="*/ 1702181 w 4428000"/>
              <a:gd name="connsiteY35" fmla="*/ 3114034 h 4428000"/>
              <a:gd name="connsiteX36" fmla="*/ 1702181 w 4428000"/>
              <a:gd name="connsiteY36" fmla="*/ 2358034 h 4428000"/>
              <a:gd name="connsiteX37" fmla="*/ 1792181 w 4428000"/>
              <a:gd name="connsiteY37" fmla="*/ 2268034 h 4428000"/>
              <a:gd name="connsiteX38" fmla="*/ 1421772 w 4428000"/>
              <a:gd name="connsiteY38" fmla="*/ 1998034 h 4428000"/>
              <a:gd name="connsiteX39" fmla="*/ 1511772 w 4428000"/>
              <a:gd name="connsiteY39" fmla="*/ 2088034 h 4428000"/>
              <a:gd name="connsiteX40" fmla="*/ 1511772 w 4428000"/>
              <a:gd name="connsiteY40" fmla="*/ 3114034 h 4428000"/>
              <a:gd name="connsiteX41" fmla="*/ 1421772 w 4428000"/>
              <a:gd name="connsiteY41" fmla="*/ 3204034 h 4428000"/>
              <a:gd name="connsiteX42" fmla="*/ 1331772 w 4428000"/>
              <a:gd name="connsiteY42" fmla="*/ 3114034 h 4428000"/>
              <a:gd name="connsiteX43" fmla="*/ 1331772 w 4428000"/>
              <a:gd name="connsiteY43" fmla="*/ 2088034 h 4428000"/>
              <a:gd name="connsiteX44" fmla="*/ 1421772 w 4428000"/>
              <a:gd name="connsiteY44" fmla="*/ 1998034 h 4428000"/>
              <a:gd name="connsiteX45" fmla="*/ 1051362 w 4428000"/>
              <a:gd name="connsiteY45" fmla="*/ 1728034 h 4428000"/>
              <a:gd name="connsiteX46" fmla="*/ 1141362 w 4428000"/>
              <a:gd name="connsiteY46" fmla="*/ 1818034 h 4428000"/>
              <a:gd name="connsiteX47" fmla="*/ 1141362 w 4428000"/>
              <a:gd name="connsiteY47" fmla="*/ 3114034 h 4428000"/>
              <a:gd name="connsiteX48" fmla="*/ 1051362 w 4428000"/>
              <a:gd name="connsiteY48" fmla="*/ 3204034 h 4428000"/>
              <a:gd name="connsiteX49" fmla="*/ 961362 w 4428000"/>
              <a:gd name="connsiteY49" fmla="*/ 3114034 h 4428000"/>
              <a:gd name="connsiteX50" fmla="*/ 961362 w 4428000"/>
              <a:gd name="connsiteY50" fmla="*/ 1818034 h 4428000"/>
              <a:gd name="connsiteX51" fmla="*/ 1051362 w 4428000"/>
              <a:gd name="connsiteY51" fmla="*/ 1728034 h 4428000"/>
              <a:gd name="connsiteX52" fmla="*/ 1155650 w 4428000"/>
              <a:gd name="connsiteY52" fmla="*/ 1043347 h 4428000"/>
              <a:gd name="connsiteX53" fmla="*/ 1219289 w 4428000"/>
              <a:gd name="connsiteY53" fmla="*/ 1069707 h 4428000"/>
              <a:gd name="connsiteX54" fmla="*/ 1960386 w 4428000"/>
              <a:gd name="connsiteY54" fmla="*/ 1814324 h 4428000"/>
              <a:gd name="connsiteX55" fmla="*/ 2667714 w 4428000"/>
              <a:gd name="connsiteY55" fmla="*/ 1814324 h 4428000"/>
              <a:gd name="connsiteX56" fmla="*/ 2688928 w 4428000"/>
              <a:gd name="connsiteY56" fmla="*/ 1823111 h 4428000"/>
              <a:gd name="connsiteX57" fmla="*/ 2700823 w 4428000"/>
              <a:gd name="connsiteY57" fmla="*/ 1830242 h 4428000"/>
              <a:gd name="connsiteX58" fmla="*/ 3394160 w 4428000"/>
              <a:gd name="connsiteY58" fmla="*/ 2356271 h 4428000"/>
              <a:gd name="connsiteX59" fmla="*/ 3394160 w 4428000"/>
              <a:gd name="connsiteY59" fmla="*/ 2201523 h 4428000"/>
              <a:gd name="connsiteX60" fmla="*/ 3484160 w 4428000"/>
              <a:gd name="connsiteY60" fmla="*/ 2111523 h 4428000"/>
              <a:gd name="connsiteX61" fmla="*/ 3574160 w 4428000"/>
              <a:gd name="connsiteY61" fmla="*/ 2201523 h 4428000"/>
              <a:gd name="connsiteX62" fmla="*/ 3574160 w 4428000"/>
              <a:gd name="connsiteY62" fmla="*/ 2627860 h 4428000"/>
              <a:gd name="connsiteX63" fmla="*/ 3544159 w 4428000"/>
              <a:gd name="connsiteY63" fmla="*/ 2657861 h 4428000"/>
              <a:gd name="connsiteX64" fmla="*/ 3525097 w 4428000"/>
              <a:gd name="connsiteY64" fmla="*/ 2657861 h 4428000"/>
              <a:gd name="connsiteX65" fmla="*/ 3424161 w 4428000"/>
              <a:gd name="connsiteY65" fmla="*/ 2657861 h 4428000"/>
              <a:gd name="connsiteX66" fmla="*/ 3088760 w 4428000"/>
              <a:gd name="connsiteY66" fmla="*/ 2657861 h 4428000"/>
              <a:gd name="connsiteX67" fmla="*/ 2998760 w 4428000"/>
              <a:gd name="connsiteY67" fmla="*/ 2567861 h 4428000"/>
              <a:gd name="connsiteX68" fmla="*/ 3088760 w 4428000"/>
              <a:gd name="connsiteY68" fmla="*/ 2477861 h 4428000"/>
              <a:gd name="connsiteX69" fmla="*/ 3256617 w 4428000"/>
              <a:gd name="connsiteY69" fmla="*/ 2477861 h 4428000"/>
              <a:gd name="connsiteX70" fmla="*/ 2619287 w 4428000"/>
              <a:gd name="connsiteY70" fmla="*/ 1994324 h 4428000"/>
              <a:gd name="connsiteX71" fmla="*/ 1899716 w 4428000"/>
              <a:gd name="connsiteY71" fmla="*/ 1994324 h 4428000"/>
              <a:gd name="connsiteX72" fmla="*/ 1878502 w 4428000"/>
              <a:gd name="connsiteY72" fmla="*/ 1985537 h 4428000"/>
              <a:gd name="connsiteX73" fmla="*/ 1877874 w 4428000"/>
              <a:gd name="connsiteY73" fmla="*/ 1984019 h 4428000"/>
              <a:gd name="connsiteX74" fmla="*/ 1873511 w 4428000"/>
              <a:gd name="connsiteY74" fmla="*/ 1982199 h 4428000"/>
              <a:gd name="connsiteX75" fmla="*/ 1092010 w 4428000"/>
              <a:gd name="connsiteY75" fmla="*/ 1196987 h 4428000"/>
              <a:gd name="connsiteX76" fmla="*/ 1065649 w 4428000"/>
              <a:gd name="connsiteY76" fmla="*/ 1133347 h 4428000"/>
              <a:gd name="connsiteX77" fmla="*/ 1155650 w 4428000"/>
              <a:gd name="connsiteY77" fmla="*/ 1043347 h 4428000"/>
              <a:gd name="connsiteX78" fmla="*/ 2214000 w 4428000"/>
              <a:gd name="connsiteY78" fmla="*/ 180000 h 4428000"/>
              <a:gd name="connsiteX79" fmla="*/ 180000 w 4428000"/>
              <a:gd name="connsiteY79" fmla="*/ 2214000 h 4428000"/>
              <a:gd name="connsiteX80" fmla="*/ 2214000 w 4428000"/>
              <a:gd name="connsiteY80" fmla="*/ 4248000 h 4428000"/>
              <a:gd name="connsiteX81" fmla="*/ 4248000 w 4428000"/>
              <a:gd name="connsiteY81" fmla="*/ 2214000 h 4428000"/>
              <a:gd name="connsiteX82" fmla="*/ 2214000 w 4428000"/>
              <a:gd name="connsiteY82" fmla="*/ 180000 h 4428000"/>
              <a:gd name="connsiteX83" fmla="*/ 2214000 w 4428000"/>
              <a:gd name="connsiteY83" fmla="*/ 0 h 4428000"/>
              <a:gd name="connsiteX84" fmla="*/ 4428000 w 4428000"/>
              <a:gd name="connsiteY84" fmla="*/ 2214000 h 4428000"/>
              <a:gd name="connsiteX85" fmla="*/ 2214000 w 4428000"/>
              <a:gd name="connsiteY85" fmla="*/ 4428000 h 4428000"/>
              <a:gd name="connsiteX86" fmla="*/ 0 w 4428000"/>
              <a:gd name="connsiteY86" fmla="*/ 2214000 h 4428000"/>
              <a:gd name="connsiteX87" fmla="*/ 2214000 w 4428000"/>
              <a:gd name="connsiteY87"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428000" h="4428000">
                <a:moveTo>
                  <a:pt x="3273817" y="2826034"/>
                </a:moveTo>
                <a:cubicBezTo>
                  <a:pt x="3323523" y="2826034"/>
                  <a:pt x="3363817" y="2866328"/>
                  <a:pt x="3363817" y="2916034"/>
                </a:cubicBezTo>
                <a:lnTo>
                  <a:pt x="3363817" y="3114034"/>
                </a:lnTo>
                <a:cubicBezTo>
                  <a:pt x="3363817" y="3163740"/>
                  <a:pt x="3323523" y="3204034"/>
                  <a:pt x="3273817" y="3204034"/>
                </a:cubicBezTo>
                <a:cubicBezTo>
                  <a:pt x="3224111" y="3204034"/>
                  <a:pt x="3183817" y="3163740"/>
                  <a:pt x="3183817" y="3114034"/>
                </a:cubicBezTo>
                <a:lnTo>
                  <a:pt x="3183817" y="2916034"/>
                </a:lnTo>
                <a:cubicBezTo>
                  <a:pt x="3183817" y="2866328"/>
                  <a:pt x="3224111" y="2826034"/>
                  <a:pt x="3273817" y="2826034"/>
                </a:cubicBezTo>
                <a:close/>
                <a:moveTo>
                  <a:pt x="2903408" y="2646034"/>
                </a:moveTo>
                <a:cubicBezTo>
                  <a:pt x="2953114" y="2646034"/>
                  <a:pt x="2993408" y="2686328"/>
                  <a:pt x="2993408" y="2736034"/>
                </a:cubicBezTo>
                <a:lnTo>
                  <a:pt x="2993408" y="3114034"/>
                </a:lnTo>
                <a:cubicBezTo>
                  <a:pt x="2993408" y="3163740"/>
                  <a:pt x="2953114" y="3204034"/>
                  <a:pt x="2903408" y="3204034"/>
                </a:cubicBezTo>
                <a:cubicBezTo>
                  <a:pt x="2853702" y="3204034"/>
                  <a:pt x="2813408" y="3163740"/>
                  <a:pt x="2813408" y="3114034"/>
                </a:cubicBezTo>
                <a:lnTo>
                  <a:pt x="2813408" y="2736034"/>
                </a:lnTo>
                <a:cubicBezTo>
                  <a:pt x="2813408" y="2686328"/>
                  <a:pt x="2853702" y="2646034"/>
                  <a:pt x="2903408" y="2646034"/>
                </a:cubicBezTo>
                <a:close/>
                <a:moveTo>
                  <a:pt x="3394160" y="2474895"/>
                </a:moveTo>
                <a:lnTo>
                  <a:pt x="3391910" y="2477861"/>
                </a:lnTo>
                <a:lnTo>
                  <a:pt x="3394160" y="2477861"/>
                </a:lnTo>
                <a:close/>
                <a:moveTo>
                  <a:pt x="2532999" y="2376034"/>
                </a:moveTo>
                <a:cubicBezTo>
                  <a:pt x="2582705" y="2376034"/>
                  <a:pt x="2622999" y="2416328"/>
                  <a:pt x="2622999" y="2466034"/>
                </a:cubicBezTo>
                <a:lnTo>
                  <a:pt x="2622999" y="3114034"/>
                </a:lnTo>
                <a:cubicBezTo>
                  <a:pt x="2622999" y="3163740"/>
                  <a:pt x="2582705" y="3204034"/>
                  <a:pt x="2532999" y="3204034"/>
                </a:cubicBezTo>
                <a:cubicBezTo>
                  <a:pt x="2483293" y="3204034"/>
                  <a:pt x="2442999" y="3163740"/>
                  <a:pt x="2442999" y="3114034"/>
                </a:cubicBezTo>
                <a:lnTo>
                  <a:pt x="2442999" y="2466034"/>
                </a:lnTo>
                <a:cubicBezTo>
                  <a:pt x="2442999" y="2416328"/>
                  <a:pt x="2483293" y="2376034"/>
                  <a:pt x="2532999" y="2376034"/>
                </a:cubicBezTo>
                <a:close/>
                <a:moveTo>
                  <a:pt x="2162590" y="2268034"/>
                </a:moveTo>
                <a:cubicBezTo>
                  <a:pt x="2212296" y="2268034"/>
                  <a:pt x="2252590" y="2308328"/>
                  <a:pt x="2252590" y="2358034"/>
                </a:cubicBezTo>
                <a:lnTo>
                  <a:pt x="2252590" y="3114034"/>
                </a:lnTo>
                <a:cubicBezTo>
                  <a:pt x="2252590" y="3163740"/>
                  <a:pt x="2212296" y="3204034"/>
                  <a:pt x="2162590" y="3204034"/>
                </a:cubicBezTo>
                <a:cubicBezTo>
                  <a:pt x="2112884" y="3204034"/>
                  <a:pt x="2072590" y="3163740"/>
                  <a:pt x="2072590" y="3114034"/>
                </a:cubicBezTo>
                <a:lnTo>
                  <a:pt x="2072590" y="2358034"/>
                </a:lnTo>
                <a:cubicBezTo>
                  <a:pt x="2072590" y="2308328"/>
                  <a:pt x="2112884" y="2268034"/>
                  <a:pt x="2162590" y="2268034"/>
                </a:cubicBezTo>
                <a:close/>
                <a:moveTo>
                  <a:pt x="1792181" y="2268034"/>
                </a:moveTo>
                <a:cubicBezTo>
                  <a:pt x="1841887" y="2268034"/>
                  <a:pt x="1882181" y="2308328"/>
                  <a:pt x="1882181" y="2358034"/>
                </a:cubicBezTo>
                <a:lnTo>
                  <a:pt x="1882181" y="3114034"/>
                </a:lnTo>
                <a:cubicBezTo>
                  <a:pt x="1882181" y="3163740"/>
                  <a:pt x="1841887" y="3204034"/>
                  <a:pt x="1792181" y="3204034"/>
                </a:cubicBezTo>
                <a:cubicBezTo>
                  <a:pt x="1742475" y="3204034"/>
                  <a:pt x="1702181" y="3163740"/>
                  <a:pt x="1702181" y="3114034"/>
                </a:cubicBezTo>
                <a:lnTo>
                  <a:pt x="1702181" y="2358034"/>
                </a:lnTo>
                <a:cubicBezTo>
                  <a:pt x="1702181" y="2308328"/>
                  <a:pt x="1742475" y="2268034"/>
                  <a:pt x="1792181" y="2268034"/>
                </a:cubicBezTo>
                <a:close/>
                <a:moveTo>
                  <a:pt x="1421772" y="1998034"/>
                </a:moveTo>
                <a:cubicBezTo>
                  <a:pt x="1471478" y="1998034"/>
                  <a:pt x="1511772" y="2038328"/>
                  <a:pt x="1511772" y="2088034"/>
                </a:cubicBezTo>
                <a:lnTo>
                  <a:pt x="1511772" y="3114034"/>
                </a:lnTo>
                <a:cubicBezTo>
                  <a:pt x="1511772" y="3163740"/>
                  <a:pt x="1471478" y="3204034"/>
                  <a:pt x="1421772" y="3204034"/>
                </a:cubicBezTo>
                <a:cubicBezTo>
                  <a:pt x="1372066" y="3204034"/>
                  <a:pt x="1331772" y="3163740"/>
                  <a:pt x="1331772" y="3114034"/>
                </a:cubicBezTo>
                <a:lnTo>
                  <a:pt x="1331772" y="2088034"/>
                </a:lnTo>
                <a:cubicBezTo>
                  <a:pt x="1331772" y="2038328"/>
                  <a:pt x="1372066" y="1998034"/>
                  <a:pt x="1421772" y="1998034"/>
                </a:cubicBezTo>
                <a:close/>
                <a:moveTo>
                  <a:pt x="1051362" y="1728034"/>
                </a:moveTo>
                <a:cubicBezTo>
                  <a:pt x="1101068" y="1728034"/>
                  <a:pt x="1141362" y="1768328"/>
                  <a:pt x="1141362" y="1818034"/>
                </a:cubicBezTo>
                <a:lnTo>
                  <a:pt x="1141362" y="3114034"/>
                </a:lnTo>
                <a:cubicBezTo>
                  <a:pt x="1141362" y="3163740"/>
                  <a:pt x="1101068" y="3204034"/>
                  <a:pt x="1051362" y="3204034"/>
                </a:cubicBezTo>
                <a:cubicBezTo>
                  <a:pt x="1001656" y="3204034"/>
                  <a:pt x="961362" y="3163740"/>
                  <a:pt x="961362" y="3114034"/>
                </a:cubicBezTo>
                <a:lnTo>
                  <a:pt x="961362" y="1818034"/>
                </a:lnTo>
                <a:cubicBezTo>
                  <a:pt x="961362" y="1768328"/>
                  <a:pt x="1001656" y="1728034"/>
                  <a:pt x="1051362" y="1728034"/>
                </a:cubicBezTo>
                <a:close/>
                <a:moveTo>
                  <a:pt x="1155650" y="1043347"/>
                </a:moveTo>
                <a:cubicBezTo>
                  <a:pt x="1180502" y="1043347"/>
                  <a:pt x="1203002" y="1053420"/>
                  <a:pt x="1219289" y="1069707"/>
                </a:cubicBezTo>
                <a:lnTo>
                  <a:pt x="1960386" y="1814324"/>
                </a:lnTo>
                <a:lnTo>
                  <a:pt x="2667714" y="1814324"/>
                </a:lnTo>
                <a:cubicBezTo>
                  <a:pt x="2675999" y="1814324"/>
                  <a:pt x="2683499" y="1817682"/>
                  <a:pt x="2688928" y="1823111"/>
                </a:cubicBezTo>
                <a:lnTo>
                  <a:pt x="2700823" y="1830242"/>
                </a:lnTo>
                <a:lnTo>
                  <a:pt x="3394160" y="2356271"/>
                </a:lnTo>
                <a:lnTo>
                  <a:pt x="3394160" y="2201523"/>
                </a:lnTo>
                <a:cubicBezTo>
                  <a:pt x="3394160" y="2151817"/>
                  <a:pt x="3434454" y="2111523"/>
                  <a:pt x="3484160" y="2111523"/>
                </a:cubicBezTo>
                <a:cubicBezTo>
                  <a:pt x="3533866" y="2111523"/>
                  <a:pt x="3574160" y="2151817"/>
                  <a:pt x="3574160" y="2201523"/>
                </a:cubicBezTo>
                <a:lnTo>
                  <a:pt x="3574160" y="2627860"/>
                </a:lnTo>
                <a:cubicBezTo>
                  <a:pt x="3574160" y="2644429"/>
                  <a:pt x="3560728" y="2657861"/>
                  <a:pt x="3544159" y="2657861"/>
                </a:cubicBezTo>
                <a:lnTo>
                  <a:pt x="3525097" y="2657861"/>
                </a:lnTo>
                <a:lnTo>
                  <a:pt x="3424161" y="2657861"/>
                </a:lnTo>
                <a:lnTo>
                  <a:pt x="3088760" y="2657861"/>
                </a:lnTo>
                <a:cubicBezTo>
                  <a:pt x="3039054" y="2657861"/>
                  <a:pt x="2998760" y="2617567"/>
                  <a:pt x="2998760" y="2567861"/>
                </a:cubicBezTo>
                <a:cubicBezTo>
                  <a:pt x="2998760" y="2518155"/>
                  <a:pt x="3039054" y="2477861"/>
                  <a:pt x="3088760" y="2477861"/>
                </a:cubicBezTo>
                <a:lnTo>
                  <a:pt x="3256617" y="2477861"/>
                </a:lnTo>
                <a:lnTo>
                  <a:pt x="2619287" y="1994324"/>
                </a:lnTo>
                <a:lnTo>
                  <a:pt x="1899716" y="1994324"/>
                </a:lnTo>
                <a:cubicBezTo>
                  <a:pt x="1891432" y="1994324"/>
                  <a:pt x="1883931" y="1990966"/>
                  <a:pt x="1878502" y="1985537"/>
                </a:cubicBezTo>
                <a:lnTo>
                  <a:pt x="1877874" y="1984019"/>
                </a:lnTo>
                <a:lnTo>
                  <a:pt x="1873511" y="1982199"/>
                </a:lnTo>
                <a:lnTo>
                  <a:pt x="1092010" y="1196987"/>
                </a:lnTo>
                <a:cubicBezTo>
                  <a:pt x="1075723" y="1180700"/>
                  <a:pt x="1065649" y="1158200"/>
                  <a:pt x="1065649" y="1133347"/>
                </a:cubicBezTo>
                <a:cubicBezTo>
                  <a:pt x="1065650" y="1083641"/>
                  <a:pt x="1105943" y="1043347"/>
                  <a:pt x="1155650" y="1043347"/>
                </a:cubicBezTo>
                <a:close/>
                <a:moveTo>
                  <a:pt x="2214000" y="180000"/>
                </a:moveTo>
                <a:cubicBezTo>
                  <a:pt x="1090653" y="180000"/>
                  <a:pt x="180000" y="1090653"/>
                  <a:pt x="180000" y="2214000"/>
                </a:cubicBezTo>
                <a:cubicBezTo>
                  <a:pt x="180000" y="3337347"/>
                  <a:pt x="1090653" y="4248000"/>
                  <a:pt x="2214000" y="4248000"/>
                </a:cubicBezTo>
                <a:cubicBezTo>
                  <a:pt x="3337347" y="4248000"/>
                  <a:pt x="4248000" y="3337347"/>
                  <a:pt x="4248000" y="2214000"/>
                </a:cubicBezTo>
                <a:cubicBezTo>
                  <a:pt x="4248000" y="1090653"/>
                  <a:pt x="3337347" y="180000"/>
                  <a:pt x="2214000" y="180000"/>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rgbClr val="F5CF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544" u="none" strike="noStrike" kern="1200" cap="none" spc="0" normalizeH="0" baseline="0" noProof="0">
              <a:ln>
                <a:noFill/>
              </a:ln>
              <a:solidFill>
                <a:prstClr val="white"/>
              </a:solidFill>
              <a:effectLst/>
              <a:uLnTx/>
              <a:uFillTx/>
              <a:latin typeface="Calibri" panose="020F0502020204030204" pitchFamily="34" charset="0"/>
              <a:ea typeface="ＭＳ Ｐゴシック"/>
              <a:cs typeface="+mn-cs"/>
            </a:endParaRPr>
          </a:p>
        </p:txBody>
      </p:sp>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8" name="テキスト プレースホルダー 5"/>
          <p:cNvSpPr txBox="1">
            <a:spLocks/>
          </p:cNvSpPr>
          <p:nvPr/>
        </p:nvSpPr>
        <p:spPr bwMode="gray">
          <a:xfrm>
            <a:off x="634979" y="1113865"/>
            <a:ext cx="8636041" cy="364139"/>
          </a:xfrm>
          <a:prstGeom prst="rect">
            <a:avLst/>
          </a:prstGeom>
          <a:ln>
            <a:solidFill>
              <a:schemeClr val="bg1">
                <a:lumMod val="65000"/>
              </a:schemeClr>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r>
              <a:rPr lang="ja-JP" altLang="en-US" b="0" dirty="0">
                <a:solidFill>
                  <a:srgbClr val="A40000"/>
                </a:solidFill>
                <a:latin typeface="Calibri" panose="020F0502020204030204" pitchFamily="34" charset="0"/>
              </a:rPr>
              <a:t>人権に関する取組の不足によるネガティブな影響（</a:t>
            </a:r>
            <a:r>
              <a:rPr lang="en-US" altLang="ja-JP" b="0" dirty="0">
                <a:solidFill>
                  <a:srgbClr val="A40000"/>
                </a:solidFill>
                <a:latin typeface="Calibri" panose="020F0502020204030204" pitchFamily="34" charset="0"/>
              </a:rPr>
              <a:t>3/3</a:t>
            </a:r>
            <a:r>
              <a:rPr lang="ja-JP" altLang="en-US" b="0" dirty="0">
                <a:solidFill>
                  <a:srgbClr val="A40000"/>
                </a:solidFill>
                <a:latin typeface="Calibri" panose="020F0502020204030204" pitchFamily="34" charset="0"/>
              </a:rPr>
              <a:t>）</a:t>
            </a:r>
          </a:p>
        </p:txBody>
      </p:sp>
      <p:sp>
        <p:nvSpPr>
          <p:cNvPr id="119" name="正方形/長方形 118"/>
          <p:cNvSpPr/>
          <p:nvPr/>
        </p:nvSpPr>
        <p:spPr bwMode="gray">
          <a:xfrm>
            <a:off x="415883" y="2621255"/>
            <a:ext cx="4357688" cy="833264"/>
          </a:xfrm>
          <a:prstGeom prst="rect">
            <a:avLst/>
          </a:prstGeom>
          <a:solidFill>
            <a:srgbClr val="F5CFDA"/>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a:solidFill>
                  <a:prstClr val="black"/>
                </a:solidFill>
                <a:latin typeface="Calibri" panose="020F0502020204030204" pitchFamily="34" charset="0"/>
                <a:cs typeface="Calibri" panose="020F0502020204030204" pitchFamily="34" charset="0"/>
              </a:rPr>
              <a:t>企業の人権対応が投資家による</a:t>
            </a:r>
            <a:endParaRPr lang="en-US" altLang="ja-JP" sz="1600" dirty="0">
              <a:solidFill>
                <a:prstClr val="black"/>
              </a:solidFill>
              <a:latin typeface="Calibri" panose="020F0502020204030204" pitchFamily="34" charset="0"/>
              <a:cs typeface="Calibri" panose="020F0502020204030204" pitchFamily="34" charset="0"/>
            </a:endParaRPr>
          </a:p>
          <a:p>
            <a:pPr lvl="0">
              <a:lnSpc>
                <a:spcPts val="1800"/>
              </a:lnSpc>
              <a:defRPr/>
            </a:pPr>
            <a:r>
              <a:rPr lang="ja-JP" altLang="en-US" sz="1600">
                <a:solidFill>
                  <a:prstClr val="black"/>
                </a:solidFill>
                <a:latin typeface="Calibri" panose="020F0502020204030204" pitchFamily="34" charset="0"/>
                <a:cs typeface="Calibri" panose="020F0502020204030204" pitchFamily="34" charset="0"/>
              </a:rPr>
              <a:t>企業価値の評価に影響</a:t>
            </a:r>
            <a:endParaRPr lang="ja-JP" altLang="en-US" sz="1600" u="sng" dirty="0">
              <a:solidFill>
                <a:prstClr val="black"/>
              </a:solidFill>
              <a:latin typeface="Calibri" panose="020F0502020204030204" pitchFamily="34" charset="0"/>
              <a:cs typeface="Calibri" panose="020F0502020204030204" pitchFamily="34" charset="0"/>
            </a:endParaRPr>
          </a:p>
        </p:txBody>
      </p:sp>
      <p:sp>
        <p:nvSpPr>
          <p:cNvPr id="124" name="正方形/長方形 123"/>
          <p:cNvSpPr/>
          <p:nvPr/>
        </p:nvSpPr>
        <p:spPr bwMode="gray">
          <a:xfrm>
            <a:off x="415884" y="3590678"/>
            <a:ext cx="4357688" cy="1270689"/>
          </a:xfrm>
          <a:prstGeom prst="rect">
            <a:avLst/>
          </a:prstGeom>
          <a:solidFill>
            <a:schemeClr val="bg1"/>
          </a:solidFill>
          <a:ln w="19050" algn="ctr">
            <a:noFill/>
            <a:miter lim="800000"/>
            <a:headEnd/>
            <a:tailEnd/>
          </a:ln>
        </p:spPr>
        <p:txBody>
          <a:bodyPr wrap="square" lIns="36000" tIns="36000" rIns="36000" bIns="36000" rtlCol="0" anchor="t"/>
          <a:lstStyle/>
          <a:p>
            <a:pPr marL="0" marR="0" lvl="0" indent="0" algn="l" defTabSz="914400" rtl="0" eaLnBrk="1" fontAlgn="base" latinLnBrk="0" hangingPunct="1">
              <a:spcBef>
                <a:spcPts val="200"/>
              </a:spcBef>
              <a:spcAft>
                <a:spcPct val="0"/>
              </a:spcAft>
              <a:buClrTx/>
              <a:buSzTx/>
              <a:buFontTx/>
              <a:buNone/>
              <a:tabLst/>
              <a:defRPr/>
            </a:pP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r>
              <a:rPr lang="ja-JP" altLang="en-US" sz="1600" noProof="0" dirty="0">
                <a:solidFill>
                  <a:prstClr val="black"/>
                </a:solidFill>
                <a:latin typeface="Calibri" panose="020F0502020204030204" pitchFamily="34" charset="0"/>
                <a:ea typeface="ＭＳ Ｐゴシック"/>
                <a:cs typeface="Calibri" panose="020F0502020204030204" pitchFamily="34" charset="0"/>
              </a:rPr>
              <a:t>関連する動き</a:t>
            </a:r>
            <a:r>
              <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p>
          <a:p>
            <a:pPr marL="269875" lvl="0" indent="-88900">
              <a:spcBef>
                <a:spcPts val="200"/>
              </a:spcBef>
              <a:buFont typeface="Arial" panose="020B0604020202020204" pitchFamily="34" charset="0"/>
              <a:buChar char="•"/>
              <a:defRPr/>
            </a:pPr>
            <a:r>
              <a:rPr lang="ja-JP" altLang="en-US" sz="1600">
                <a:solidFill>
                  <a:prstClr val="black"/>
                </a:solidFill>
                <a:latin typeface="Calibri" panose="020F0502020204030204" pitchFamily="34" charset="0"/>
                <a:cs typeface="Calibri" panose="020F0502020204030204" pitchFamily="34" charset="0"/>
              </a:rPr>
              <a:t>人権対応の遅れは、投資判断のマイナス材料の一つとして多くの</a:t>
            </a:r>
            <a:r>
              <a:rPr lang="en-US" altLang="ja-JP" sz="1600" dirty="0">
                <a:solidFill>
                  <a:prstClr val="black"/>
                </a:solidFill>
                <a:latin typeface="Calibri" panose="020F0502020204030204" pitchFamily="34" charset="0"/>
                <a:cs typeface="Calibri" panose="020F0502020204030204" pitchFamily="34" charset="0"/>
              </a:rPr>
              <a:t>ESG</a:t>
            </a:r>
            <a:r>
              <a:rPr lang="ja-JP" altLang="en-US" sz="1600">
                <a:solidFill>
                  <a:prstClr val="black"/>
                </a:solidFill>
                <a:latin typeface="Calibri" panose="020F0502020204030204" pitchFamily="34" charset="0"/>
                <a:cs typeface="Calibri" panose="020F0502020204030204" pitchFamily="34" charset="0"/>
              </a:rPr>
              <a:t>投資の際に考慮され始めている</a:t>
            </a:r>
            <a:endParaRPr lang="en-US" altLang="ja-JP" sz="1600" dirty="0">
              <a:solidFill>
                <a:prstClr val="black"/>
              </a:solidFill>
              <a:latin typeface="Calibri" panose="020F0502020204030204" pitchFamily="34" charset="0"/>
              <a:cs typeface="Calibri" panose="020F0502020204030204" pitchFamily="34" charset="0"/>
            </a:endParaRPr>
          </a:p>
        </p:txBody>
      </p:sp>
      <p:grpSp>
        <p:nvGrpSpPr>
          <p:cNvPr id="6" name="グループ化 5"/>
          <p:cNvGrpSpPr/>
          <p:nvPr/>
        </p:nvGrpSpPr>
        <p:grpSpPr>
          <a:xfrm>
            <a:off x="507000" y="1820093"/>
            <a:ext cx="4060988" cy="627333"/>
            <a:chOff x="593244" y="1828245"/>
            <a:chExt cx="2940207" cy="454197"/>
          </a:xfrm>
        </p:grpSpPr>
        <p:sp>
          <p:nvSpPr>
            <p:cNvPr id="31" name="角丸四角形 30"/>
            <p:cNvSpPr/>
            <p:nvPr/>
          </p:nvSpPr>
          <p:spPr bwMode="gray">
            <a:xfrm>
              <a:off x="988895" y="1881626"/>
              <a:ext cx="2378829"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000" dirty="0">
                  <a:solidFill>
                    <a:prstClr val="black"/>
                  </a:solidFill>
                  <a:latin typeface="Calibri" panose="020F0502020204030204" pitchFamily="34" charset="0"/>
                  <a:cs typeface="Calibri" panose="020F0502020204030204" pitchFamily="34" charset="0"/>
                </a:rPr>
                <a:t>株価の下落</a:t>
              </a:r>
            </a:p>
          </p:txBody>
        </p:sp>
        <p:sp>
          <p:nvSpPr>
            <p:cNvPr id="32" name="楕円 31"/>
            <p:cNvSpPr/>
            <p:nvPr/>
          </p:nvSpPr>
          <p:spPr bwMode="gray">
            <a:xfrm>
              <a:off x="593244" y="1828245"/>
              <a:ext cx="351174" cy="351173"/>
            </a:xfrm>
            <a:prstGeom prst="ellipse">
              <a:avLst/>
            </a:prstGeom>
            <a:solidFill>
              <a:srgbClr val="A40000"/>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(n)</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282442"/>
              <a:ext cx="2644993" cy="0"/>
            </a:xfrm>
            <a:prstGeom prst="line">
              <a:avLst/>
            </a:prstGeom>
            <a:ln w="19050">
              <a:solidFill>
                <a:srgbClr val="A40000"/>
              </a:solidFill>
            </a:ln>
          </p:spPr>
          <p:style>
            <a:lnRef idx="1">
              <a:schemeClr val="accent1"/>
            </a:lnRef>
            <a:fillRef idx="0">
              <a:schemeClr val="accent1"/>
            </a:fillRef>
            <a:effectRef idx="0">
              <a:schemeClr val="accent1"/>
            </a:effectRef>
            <a:fontRef idx="minor">
              <a:schemeClr val="tx1"/>
            </a:fontRef>
          </p:style>
        </p:cxnSp>
      </p:grpSp>
      <p:sp>
        <p:nvSpPr>
          <p:cNvPr id="21" name="角丸四角形 20"/>
          <p:cNvSpPr/>
          <p:nvPr/>
        </p:nvSpPr>
        <p:spPr bwMode="gray">
          <a:xfrm>
            <a:off x="-204538" y="4144"/>
            <a:ext cx="3645570" cy="298138"/>
          </a:xfrm>
          <a:prstGeom prst="roundRect">
            <a:avLst>
              <a:gd name="adj" fmla="val 44916"/>
            </a:avLst>
          </a:prstGeom>
          <a:solidFill>
            <a:srgbClr val="0B6AB4"/>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22" name="ホームベース 21"/>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2.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企業による人権への取組の必要性</a:t>
            </a:r>
          </a:p>
        </p:txBody>
      </p:sp>
      <p:sp>
        <p:nvSpPr>
          <p:cNvPr id="1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人権に関する取組の事業影響</a:t>
            </a:r>
          </a:p>
        </p:txBody>
      </p:sp>
      <p:sp>
        <p:nvSpPr>
          <p:cNvPr id="20" name="正方形/長方形 19"/>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人権に関する取組の不足は、事業に様々な負の影響をもたらします</a:t>
            </a:r>
          </a:p>
        </p:txBody>
      </p:sp>
      <p:cxnSp>
        <p:nvCxnSpPr>
          <p:cNvPr id="23" name="直線コネクタ 22"/>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9924D015-CB1C-1544-8623-2D7F4D86D9CE}"/>
              </a:ext>
            </a:extLst>
          </p:cNvPr>
          <p:cNvSpPr/>
          <p:nvPr/>
        </p:nvSpPr>
        <p:spPr bwMode="gray">
          <a:xfrm>
            <a:off x="5041313" y="2623197"/>
            <a:ext cx="4357688" cy="833264"/>
          </a:xfrm>
          <a:prstGeom prst="rect">
            <a:avLst/>
          </a:prstGeom>
          <a:solidFill>
            <a:srgbClr val="F5CFDA"/>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a:solidFill>
                  <a:prstClr val="black"/>
                </a:solidFill>
                <a:latin typeface="Calibri" panose="020F0502020204030204" pitchFamily="34" charset="0"/>
                <a:cs typeface="Calibri" panose="020F0502020204030204" pitchFamily="34" charset="0"/>
              </a:rPr>
              <a:t>人権侵害の発覚を受けて、投資が撤退し</a:t>
            </a:r>
            <a:endParaRPr lang="en-US" altLang="ja-JP" sz="1600" dirty="0">
              <a:solidFill>
                <a:prstClr val="black"/>
              </a:solidFill>
              <a:latin typeface="Calibri" panose="020F0502020204030204" pitchFamily="34" charset="0"/>
              <a:cs typeface="Calibri" panose="020F0502020204030204" pitchFamily="34" charset="0"/>
            </a:endParaRPr>
          </a:p>
          <a:p>
            <a:pPr lvl="0">
              <a:lnSpc>
                <a:spcPts val="1800"/>
              </a:lnSpc>
              <a:defRPr/>
            </a:pPr>
            <a:r>
              <a:rPr lang="ja-JP" altLang="en-US" sz="1600">
                <a:solidFill>
                  <a:prstClr val="black"/>
                </a:solidFill>
                <a:latin typeface="Calibri" panose="020F0502020204030204" pitchFamily="34" charset="0"/>
                <a:cs typeface="Calibri" panose="020F0502020204030204" pitchFamily="34" charset="0"/>
              </a:rPr>
              <a:t>株価などに大きな影響を与える可能性</a:t>
            </a:r>
            <a:endParaRPr lang="ja-JP" altLang="en-US" sz="1600" u="sng" dirty="0">
              <a:solidFill>
                <a:prstClr val="black"/>
              </a:solidFill>
              <a:latin typeface="Calibri" panose="020F0502020204030204" pitchFamily="34" charset="0"/>
              <a:cs typeface="Calibri" panose="020F0502020204030204" pitchFamily="34" charset="0"/>
            </a:endParaRPr>
          </a:p>
        </p:txBody>
      </p:sp>
      <p:grpSp>
        <p:nvGrpSpPr>
          <p:cNvPr id="26" name="グループ化 25">
            <a:extLst>
              <a:ext uri="{FF2B5EF4-FFF2-40B4-BE49-F238E27FC236}">
                <a16:creationId xmlns:a16="http://schemas.microsoft.com/office/drawing/2014/main" id="{FB9DB3E2-7F31-3F44-82CE-C21F30497F2F}"/>
              </a:ext>
            </a:extLst>
          </p:cNvPr>
          <p:cNvGrpSpPr/>
          <p:nvPr/>
        </p:nvGrpSpPr>
        <p:grpSpPr>
          <a:xfrm>
            <a:off x="5132430" y="1822035"/>
            <a:ext cx="4266570" cy="627333"/>
            <a:chOff x="593244" y="1828245"/>
            <a:chExt cx="3089051" cy="454197"/>
          </a:xfrm>
        </p:grpSpPr>
        <p:sp>
          <p:nvSpPr>
            <p:cNvPr id="27" name="角丸四角形 26">
              <a:extLst>
                <a:ext uri="{FF2B5EF4-FFF2-40B4-BE49-F238E27FC236}">
                  <a16:creationId xmlns:a16="http://schemas.microsoft.com/office/drawing/2014/main" id="{E69A5C7A-5FC7-A041-9376-739F67916E06}"/>
                </a:ext>
              </a:extLst>
            </p:cNvPr>
            <p:cNvSpPr/>
            <p:nvPr/>
          </p:nvSpPr>
          <p:spPr bwMode="gray">
            <a:xfrm>
              <a:off x="988895" y="1881626"/>
              <a:ext cx="2693400"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000">
                  <a:solidFill>
                    <a:prstClr val="black"/>
                  </a:solidFill>
                  <a:latin typeface="Calibri" panose="020F0502020204030204" pitchFamily="34" charset="0"/>
                  <a:cs typeface="Calibri" panose="020F0502020204030204" pitchFamily="34" charset="0"/>
                </a:rPr>
                <a:t>ダイベストメント（投資の引揚げ）</a:t>
              </a:r>
              <a:endParaRPr kumimoji="1" lang="ja-JP" altLang="en-US" sz="2000" dirty="0">
                <a:solidFill>
                  <a:prstClr val="black"/>
                </a:solidFill>
                <a:latin typeface="Calibri" panose="020F0502020204030204" pitchFamily="34" charset="0"/>
                <a:cs typeface="Calibri" panose="020F0502020204030204" pitchFamily="34" charset="0"/>
              </a:endParaRPr>
            </a:p>
          </p:txBody>
        </p:sp>
        <p:sp>
          <p:nvSpPr>
            <p:cNvPr id="28" name="楕円 31">
              <a:extLst>
                <a:ext uri="{FF2B5EF4-FFF2-40B4-BE49-F238E27FC236}">
                  <a16:creationId xmlns:a16="http://schemas.microsoft.com/office/drawing/2014/main" id="{33BEB245-5FAC-7C48-88C9-F1D474FC952B}"/>
                </a:ext>
              </a:extLst>
            </p:cNvPr>
            <p:cNvSpPr/>
            <p:nvPr/>
          </p:nvSpPr>
          <p:spPr bwMode="gray">
            <a:xfrm>
              <a:off x="593244" y="1828245"/>
              <a:ext cx="351174" cy="351173"/>
            </a:xfrm>
            <a:prstGeom prst="ellipse">
              <a:avLst/>
            </a:prstGeom>
            <a:solidFill>
              <a:srgbClr val="A40000"/>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(o)</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29" name="直線コネクタ 28">
              <a:extLst>
                <a:ext uri="{FF2B5EF4-FFF2-40B4-BE49-F238E27FC236}">
                  <a16:creationId xmlns:a16="http://schemas.microsoft.com/office/drawing/2014/main" id="{3BE94375-242D-0F40-9804-8D60032C7949}"/>
                </a:ext>
              </a:extLst>
            </p:cNvPr>
            <p:cNvCxnSpPr/>
            <p:nvPr/>
          </p:nvCxnSpPr>
          <p:spPr bwMode="gray">
            <a:xfrm>
              <a:off x="888458" y="2282442"/>
              <a:ext cx="2644993" cy="0"/>
            </a:xfrm>
            <a:prstGeom prst="line">
              <a:avLst/>
            </a:prstGeom>
            <a:ln w="19050">
              <a:solidFill>
                <a:srgbClr val="A4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4210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419448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60" imgH="360" progId="TCLayout.ActiveDocument.1">
                  <p:embed/>
                </p:oleObj>
              </mc:Choice>
              <mc:Fallback>
                <p:oleObj name="think-cell スライド" r:id="rId3" imgW="360" imgH="36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グループ化 8"/>
          <p:cNvGrpSpPr/>
          <p:nvPr/>
        </p:nvGrpSpPr>
        <p:grpSpPr bwMode="gray">
          <a:xfrm>
            <a:off x="764060" y="2215583"/>
            <a:ext cx="8377879" cy="1863122"/>
            <a:chOff x="431800" y="3432662"/>
            <a:chExt cx="7674295" cy="871772"/>
          </a:xfrm>
        </p:grpSpPr>
        <p:sp>
          <p:nvSpPr>
            <p:cNvPr id="15" name="Rectangle 29"/>
            <p:cNvSpPr/>
            <p:nvPr/>
          </p:nvSpPr>
          <p:spPr bwMode="gray">
            <a:xfrm>
              <a:off x="431800" y="3552041"/>
              <a:ext cx="1317942" cy="6934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800" dirty="0" err="1">
                <a:solidFill>
                  <a:schemeClr val="bg1"/>
                </a:solidFill>
                <a:latin typeface="Calibri" panose="020F0502020204030204" pitchFamily="34" charset="0"/>
              </a:endParaRPr>
            </a:p>
          </p:txBody>
        </p:sp>
        <p:sp>
          <p:nvSpPr>
            <p:cNvPr id="16" name="Isosceles Triangle 33"/>
            <p:cNvSpPr/>
            <p:nvPr/>
          </p:nvSpPr>
          <p:spPr bwMode="gray">
            <a:xfrm rot="16200000">
              <a:off x="1371442" y="3867159"/>
              <a:ext cx="246381" cy="510222"/>
            </a:xfrm>
            <a:prstGeom prst="triangl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1800" dirty="0" err="1">
                <a:solidFill>
                  <a:schemeClr val="bg1"/>
                </a:solidFill>
                <a:latin typeface="Calibri" panose="020F0502020204030204" pitchFamily="34" charset="0"/>
              </a:endParaRPr>
            </a:p>
          </p:txBody>
        </p:sp>
        <p:sp>
          <p:nvSpPr>
            <p:cNvPr id="17" name="TextBox 56"/>
            <p:cNvSpPr txBox="1"/>
            <p:nvPr/>
          </p:nvSpPr>
          <p:spPr bwMode="gray">
            <a:xfrm>
              <a:off x="490686" y="3493067"/>
              <a:ext cx="691028" cy="811367"/>
            </a:xfrm>
            <a:prstGeom prst="rect">
              <a:avLst/>
            </a:prstGeom>
            <a:noFill/>
          </p:spPr>
          <p:txBody>
            <a:bodyPr wrap="square" lIns="72000" tIns="72000" rIns="72000" bIns="72000" rtlCol="0" anchor="ctr">
              <a:noAutofit/>
            </a:bodyPr>
            <a:lstStyle/>
            <a:p>
              <a:pPr algn="ctr">
                <a:spcAft>
                  <a:spcPts val="0"/>
                </a:spcAft>
              </a:pPr>
              <a:r>
                <a:rPr lang="en-US" sz="6000" dirty="0">
                  <a:solidFill>
                    <a:schemeClr val="bg1"/>
                  </a:solidFill>
                  <a:latin typeface="Calibri" panose="020F0502020204030204" pitchFamily="34" charset="0"/>
                  <a:cs typeface="Calibri" panose="020F0502020204030204" pitchFamily="34" charset="0"/>
                </a:rPr>
                <a:t>3</a:t>
              </a:r>
            </a:p>
          </p:txBody>
        </p:sp>
        <p:sp>
          <p:nvSpPr>
            <p:cNvPr id="18" name="Round Same Side Corner Rectangle 50"/>
            <p:cNvSpPr/>
            <p:nvPr/>
          </p:nvSpPr>
          <p:spPr bwMode="gray">
            <a:xfrm rot="5400000">
              <a:off x="4336257" y="335925"/>
              <a:ext cx="673101" cy="6866575"/>
            </a:xfrm>
            <a:prstGeom prst="round2SameRect">
              <a:avLst>
                <a:gd name="adj1" fmla="val 50000"/>
                <a:gd name="adj2" fmla="val 0"/>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noAutofit/>
            </a:bodyPr>
            <a:lstStyle/>
            <a:p>
              <a:pPr>
                <a:spcBef>
                  <a:spcPts val="600"/>
                </a:spcBef>
                <a:spcAft>
                  <a:spcPts val="0"/>
                </a:spcAft>
              </a:pPr>
              <a:r>
                <a:rPr lang="ja-JP" altLang="en-US" sz="2800" dirty="0">
                  <a:solidFill>
                    <a:schemeClr val="bg1"/>
                  </a:solidFill>
                  <a:latin typeface="Calibri" panose="020F0502020204030204" pitchFamily="34" charset="0"/>
                </a:rPr>
                <a:t>企業による人権への取組の在り方</a:t>
              </a:r>
            </a:p>
            <a:p>
              <a:pPr>
                <a:spcBef>
                  <a:spcPts val="0"/>
                </a:spcBef>
                <a:spcAft>
                  <a:spcPts val="0"/>
                </a:spcAft>
              </a:pPr>
              <a:r>
                <a:rPr lang="ja-JP" altLang="en-US" sz="1600" dirty="0">
                  <a:solidFill>
                    <a:schemeClr val="bg1"/>
                  </a:solidFill>
                  <a:latin typeface="Calibri" panose="020F0502020204030204" pitchFamily="34" charset="0"/>
                </a:rPr>
                <a:t>企業が行うべき人権への取組の全体像</a:t>
              </a:r>
            </a:p>
          </p:txBody>
        </p:sp>
      </p:grpSp>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27</a:t>
            </a:fld>
            <a:endParaRPr lang="ja-JP" altLang="en-US" dirty="0"/>
          </a:p>
        </p:txBody>
      </p:sp>
    </p:spTree>
    <p:extLst>
      <p:ext uri="{BB962C8B-B14F-4D97-AF65-F5344CB8AC3E}">
        <p14:creationId xmlns:p14="http://schemas.microsoft.com/office/powerpoint/2010/main" val="250186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3087578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8" name="テキスト プレースホルダー 5"/>
          <p:cNvSpPr txBox="1">
            <a:spLocks/>
          </p:cNvSpPr>
          <p:nvPr/>
        </p:nvSpPr>
        <p:spPr bwMode="gray">
          <a:xfrm>
            <a:off x="634979" y="2047923"/>
            <a:ext cx="8636041" cy="364139"/>
          </a:xfrm>
          <a:prstGeom prst="rect">
            <a:avLst/>
          </a:prstGeom>
          <a:ln>
            <a:solidFill>
              <a:schemeClr val="bg1">
                <a:lumMod val="65000"/>
              </a:schemeClr>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r>
              <a:rPr lang="ja-JP" altLang="en-US" b="0" dirty="0">
                <a:solidFill>
                  <a:schemeClr val="accent4"/>
                </a:solidFill>
                <a:latin typeface="Calibri" panose="020F0502020204030204" pitchFamily="34" charset="0"/>
              </a:rPr>
              <a:t>企業による人権への取組の全体像</a:t>
            </a:r>
          </a:p>
        </p:txBody>
      </p:sp>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企業の人権への取組</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1164403" y="2780485"/>
            <a:ext cx="7227243" cy="2993473"/>
            <a:chOff x="1985460" y="2955766"/>
            <a:chExt cx="5568213" cy="2306315"/>
          </a:xfrm>
        </p:grpSpPr>
        <p:sp>
          <p:nvSpPr>
            <p:cNvPr id="38" name="正方形/長方形 37"/>
            <p:cNvSpPr/>
            <p:nvPr/>
          </p:nvSpPr>
          <p:spPr bwMode="gray">
            <a:xfrm>
              <a:off x="1985460" y="3020220"/>
              <a:ext cx="1711100" cy="2241860"/>
            </a:xfrm>
            <a:prstGeom prst="rect">
              <a:avLst/>
            </a:prstGeom>
            <a:solidFill>
              <a:schemeClr val="accent3">
                <a:lumMod val="40000"/>
                <a:lumOff val="60000"/>
              </a:schemeClr>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400" dirty="0">
                  <a:latin typeface="Calibri" panose="020F0502020204030204" pitchFamily="34" charset="0"/>
                  <a:cs typeface="Calibri" panose="020F0502020204030204" pitchFamily="34" charset="0"/>
                </a:rPr>
                <a:t>自社事業による</a:t>
              </a: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u="sng" dirty="0">
                  <a:latin typeface="Calibri" panose="020F0502020204030204" pitchFamily="34" charset="0"/>
                  <a:cs typeface="Calibri" panose="020F0502020204030204" pitchFamily="34" charset="0"/>
                </a:rPr>
                <a:t>人権への負の影響を</a:t>
              </a:r>
              <a:endParaRPr kumimoji="1" lang="en-US" altLang="ja-JP" sz="1400" u="sng"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dirty="0">
                  <a:latin typeface="Calibri" panose="020F0502020204030204" pitchFamily="34" charset="0"/>
                  <a:cs typeface="Calibri" panose="020F0502020204030204" pitchFamily="34" charset="0"/>
                </a:rPr>
                <a:t>防止・軽減するための</a:t>
              </a: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dirty="0">
                  <a:latin typeface="Calibri" panose="020F0502020204030204" pitchFamily="34" charset="0"/>
                  <a:cs typeface="Calibri" panose="020F0502020204030204" pitchFamily="34" charset="0"/>
                </a:rPr>
                <a:t>取組</a:t>
              </a:r>
              <a:endParaRPr kumimoji="1" lang="ja-JP" altLang="en-US" sz="1400" baseline="0" dirty="0">
                <a:latin typeface="Calibri" panose="020F0502020204030204" pitchFamily="34" charset="0"/>
                <a:cs typeface="Calibri" panose="020F0502020204030204" pitchFamily="34" charset="0"/>
              </a:endParaRPr>
            </a:p>
          </p:txBody>
        </p:sp>
        <p:sp>
          <p:nvSpPr>
            <p:cNvPr id="39" name="正方形/長方形 38"/>
            <p:cNvSpPr/>
            <p:nvPr/>
          </p:nvSpPr>
          <p:spPr bwMode="gray">
            <a:xfrm>
              <a:off x="4420075" y="3020220"/>
              <a:ext cx="3133598" cy="659371"/>
            </a:xfrm>
            <a:prstGeom prst="rect">
              <a:avLst/>
            </a:prstGeom>
            <a:solidFill>
              <a:schemeClr val="accent3">
                <a:lumMod val="40000"/>
                <a:lumOff val="60000"/>
              </a:schemeClr>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400" b="1">
                  <a:latin typeface="Calibri" panose="020F0502020204030204" pitchFamily="34" charset="0"/>
                  <a:cs typeface="Calibri" panose="020F0502020204030204" pitchFamily="34" charset="0"/>
                </a:rPr>
                <a:t>方針</a:t>
              </a:r>
              <a:r>
                <a:rPr kumimoji="1" lang="ja-JP" altLang="en-US" sz="1400" b="1" dirty="0">
                  <a:latin typeface="Calibri" panose="020F0502020204030204" pitchFamily="34" charset="0"/>
                  <a:cs typeface="Calibri" panose="020F0502020204030204" pitchFamily="34" charset="0"/>
                </a:rPr>
                <a:t>に</a:t>
              </a:r>
              <a:r>
                <a:rPr kumimoji="1" lang="ja-JP" altLang="en-US" sz="1400" b="1">
                  <a:latin typeface="Calibri" panose="020F0502020204030204" pitchFamily="34" charset="0"/>
                  <a:cs typeface="Calibri" panose="020F0502020204030204" pitchFamily="34" charset="0"/>
                </a:rPr>
                <a:t>よるコミットメント</a:t>
              </a:r>
              <a:endParaRPr kumimoji="1" lang="ja-JP" altLang="en-US" sz="1400" b="1" dirty="0">
                <a:latin typeface="Calibri" panose="020F0502020204030204" pitchFamily="34" charset="0"/>
                <a:cs typeface="Calibri" panose="020F0502020204030204" pitchFamily="34" charset="0"/>
              </a:endParaRPr>
            </a:p>
            <a:p>
              <a:pPr algn="ctr">
                <a:spcBef>
                  <a:spcPts val="600"/>
                </a:spcBef>
                <a:buFont typeface="Wingdings 2" pitchFamily="18" charset="2"/>
                <a:buNone/>
              </a:pPr>
              <a:r>
                <a:rPr kumimoji="1" lang="ja-JP" altLang="en-US" sz="1400" dirty="0">
                  <a:latin typeface="Calibri" panose="020F0502020204030204" pitchFamily="34" charset="0"/>
                  <a:cs typeface="Calibri" panose="020F0502020204030204" pitchFamily="34" charset="0"/>
                </a:rPr>
                <a:t>（人権を尊重する責任を果たすという</a:t>
              </a: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dirty="0">
                  <a:latin typeface="Calibri" panose="020F0502020204030204" pitchFamily="34" charset="0"/>
                  <a:cs typeface="Calibri" panose="020F0502020204030204" pitchFamily="34" charset="0"/>
                </a:rPr>
                <a:t>方針によるコミットメント）</a:t>
              </a:r>
              <a:endParaRPr kumimoji="1" lang="ja-JP" altLang="en-US" sz="1400" baseline="0" dirty="0">
                <a:latin typeface="Calibri" panose="020F0502020204030204" pitchFamily="34" charset="0"/>
                <a:cs typeface="Calibri" panose="020F0502020204030204" pitchFamily="34" charset="0"/>
              </a:endParaRPr>
            </a:p>
          </p:txBody>
        </p:sp>
        <p:sp>
          <p:nvSpPr>
            <p:cNvPr id="40" name="正方形/長方形 39"/>
            <p:cNvSpPr/>
            <p:nvPr/>
          </p:nvSpPr>
          <p:spPr bwMode="gray">
            <a:xfrm>
              <a:off x="4420075" y="3802547"/>
              <a:ext cx="3133598" cy="659371"/>
            </a:xfrm>
            <a:prstGeom prst="rect">
              <a:avLst/>
            </a:prstGeom>
            <a:solidFill>
              <a:schemeClr val="accent3">
                <a:lumMod val="40000"/>
                <a:lumOff val="60000"/>
              </a:schemeClr>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400" b="1">
                  <a:latin typeface="Calibri" panose="020F0502020204030204" pitchFamily="34" charset="0"/>
                  <a:cs typeface="Calibri" panose="020F0502020204030204" pitchFamily="34" charset="0"/>
                </a:rPr>
                <a:t>人権デュー・ディリジェンスの実施</a:t>
              </a:r>
              <a:endParaRPr kumimoji="1" lang="ja-JP" altLang="en-US" sz="1400" b="1" dirty="0">
                <a:latin typeface="Calibri" panose="020F0502020204030204" pitchFamily="34" charset="0"/>
                <a:cs typeface="Calibri" panose="020F0502020204030204" pitchFamily="34" charset="0"/>
              </a:endParaRPr>
            </a:p>
            <a:p>
              <a:pPr algn="ctr">
                <a:spcBef>
                  <a:spcPts val="600"/>
                </a:spcBef>
                <a:buFont typeface="Wingdings 2" pitchFamily="18" charset="2"/>
                <a:buNone/>
              </a:pPr>
              <a:r>
                <a:rPr kumimoji="1" lang="ja-JP" altLang="en-US" sz="1400" dirty="0">
                  <a:latin typeface="Calibri" panose="020F0502020204030204" pitchFamily="34" charset="0"/>
                  <a:cs typeface="Calibri" panose="020F0502020204030204" pitchFamily="34" charset="0"/>
                </a:rPr>
                <a:t>（人権への影響を特定し、防止し、軽減し、</a:t>
              </a:r>
              <a:endParaRPr kumimoji="1" lang="en-US" altLang="ja-JP" sz="1400" dirty="0">
                <a:latin typeface="Calibri" panose="020F0502020204030204" pitchFamily="34" charset="0"/>
                <a:cs typeface="Calibri" panose="020F0502020204030204" pitchFamily="34" charset="0"/>
              </a:endParaRPr>
            </a:p>
            <a:p>
              <a:pPr algn="ctr">
                <a:spcBef>
                  <a:spcPts val="0"/>
                </a:spcBef>
                <a:buFont typeface="Wingdings 2" pitchFamily="18" charset="2"/>
                <a:buNone/>
              </a:pPr>
              <a:r>
                <a:rPr kumimoji="1" lang="ja-JP" altLang="en-US" sz="1400" dirty="0">
                  <a:latin typeface="Calibri" panose="020F0502020204030204" pitchFamily="34" charset="0"/>
                  <a:cs typeface="Calibri" panose="020F0502020204030204" pitchFamily="34" charset="0"/>
                </a:rPr>
                <a:t>どのように対処するかについて責任を持つ）</a:t>
              </a:r>
              <a:endParaRPr kumimoji="1" lang="ja-JP" altLang="en-US" sz="1400" baseline="0" dirty="0">
                <a:latin typeface="Calibri" panose="020F0502020204030204" pitchFamily="34" charset="0"/>
                <a:cs typeface="Calibri" panose="020F0502020204030204" pitchFamily="34" charset="0"/>
              </a:endParaRPr>
            </a:p>
          </p:txBody>
        </p:sp>
        <p:sp>
          <p:nvSpPr>
            <p:cNvPr id="41" name="正方形/長方形 40"/>
            <p:cNvSpPr/>
            <p:nvPr/>
          </p:nvSpPr>
          <p:spPr bwMode="gray">
            <a:xfrm>
              <a:off x="4420075" y="4602710"/>
              <a:ext cx="3133598" cy="659371"/>
            </a:xfrm>
            <a:prstGeom prst="rect">
              <a:avLst/>
            </a:prstGeom>
            <a:solidFill>
              <a:schemeClr val="accent3">
                <a:lumMod val="40000"/>
                <a:lumOff val="60000"/>
              </a:schemeClr>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400" b="1" dirty="0">
                  <a:latin typeface="Calibri" panose="020F0502020204030204" pitchFamily="34" charset="0"/>
                  <a:cs typeface="Calibri" panose="020F0502020204030204" pitchFamily="34" charset="0"/>
                </a:rPr>
                <a:t>救済措置</a:t>
              </a:r>
            </a:p>
            <a:p>
              <a:pPr algn="ctr">
                <a:spcBef>
                  <a:spcPts val="600"/>
                </a:spcBef>
                <a:buFont typeface="Wingdings 2" pitchFamily="18" charset="2"/>
                <a:buNone/>
              </a:pPr>
              <a:r>
                <a:rPr kumimoji="1" lang="ja-JP" altLang="en-US" sz="1400" dirty="0">
                  <a:latin typeface="Calibri" panose="020F0502020204030204" pitchFamily="34" charset="0"/>
                  <a:cs typeface="Calibri" panose="020F0502020204030204" pitchFamily="34" charset="0"/>
                </a:rPr>
                <a:t>（企業が引き起こし、又は助長する人権への</a:t>
              </a:r>
              <a:endParaRPr kumimoji="1" lang="en-US" altLang="ja-JP" sz="1400" dirty="0">
                <a:latin typeface="Calibri" panose="020F0502020204030204" pitchFamily="34" charset="0"/>
                <a:cs typeface="Calibri" panose="020F0502020204030204" pitchFamily="34" charset="0"/>
              </a:endParaRPr>
            </a:p>
            <a:p>
              <a:pPr algn="ctr">
                <a:spcBef>
                  <a:spcPts val="0"/>
                </a:spcBef>
                <a:buFont typeface="Wingdings 2" pitchFamily="18" charset="2"/>
                <a:buNone/>
              </a:pPr>
              <a:r>
                <a:rPr kumimoji="1" lang="ja-JP" altLang="en-US" sz="1400" dirty="0">
                  <a:latin typeface="Calibri" panose="020F0502020204030204" pitchFamily="34" charset="0"/>
                  <a:cs typeface="Calibri" panose="020F0502020204030204" pitchFamily="34" charset="0"/>
                </a:rPr>
                <a:t>負の影響に対して救済を可能とするプロセス）</a:t>
              </a:r>
              <a:endParaRPr kumimoji="1" lang="ja-JP" altLang="en-US" sz="1400" baseline="0" dirty="0">
                <a:latin typeface="Calibri" panose="020F0502020204030204" pitchFamily="34" charset="0"/>
                <a:cs typeface="Calibri" panose="020F0502020204030204" pitchFamily="34" charset="0"/>
              </a:endParaRPr>
            </a:p>
          </p:txBody>
        </p:sp>
        <p:cxnSp>
          <p:nvCxnSpPr>
            <p:cNvPr id="42" name="カギ線コネクタ 41"/>
            <p:cNvCxnSpPr>
              <a:cxnSpLocks/>
              <a:stCxn id="38" idx="3"/>
              <a:endCxn id="39" idx="1"/>
            </p:cNvCxnSpPr>
            <p:nvPr/>
          </p:nvCxnSpPr>
          <p:spPr>
            <a:xfrm flipV="1">
              <a:off x="3696560" y="3349906"/>
              <a:ext cx="723515" cy="791245"/>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a:cxnSpLocks/>
              <a:stCxn id="38" idx="3"/>
              <a:endCxn id="40" idx="1"/>
            </p:cNvCxnSpPr>
            <p:nvPr/>
          </p:nvCxnSpPr>
          <p:spPr>
            <a:xfrm flipV="1">
              <a:off x="3696560" y="4132232"/>
              <a:ext cx="723515" cy="8918"/>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a:cxnSpLocks/>
              <a:stCxn id="38" idx="3"/>
              <a:endCxn id="41" idx="1"/>
            </p:cNvCxnSpPr>
            <p:nvPr/>
          </p:nvCxnSpPr>
          <p:spPr>
            <a:xfrm>
              <a:off x="3696560" y="4141150"/>
              <a:ext cx="723515" cy="791245"/>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角丸四角形 56"/>
            <p:cNvSpPr/>
            <p:nvPr/>
          </p:nvSpPr>
          <p:spPr bwMode="gray">
            <a:xfrm>
              <a:off x="4342277" y="2955766"/>
              <a:ext cx="231374" cy="210999"/>
            </a:xfrm>
            <a:prstGeom prst="roundRect">
              <a:avLst/>
            </a:prstGeom>
            <a:solidFill>
              <a:schemeClr val="accent3">
                <a:lumMod val="75000"/>
              </a:schemeClr>
            </a:solidFill>
            <a:ln w="28575" algn="ctr">
              <a:solidFill>
                <a:schemeClr val="bg1"/>
              </a:solidFill>
              <a:miter lim="800000"/>
              <a:headEnd/>
              <a:tailEnd/>
            </a:ln>
            <a:effectLst>
              <a:outerShdw blurRad="50800" dist="38100" dir="2700000" algn="tl" rotWithShape="0">
                <a:prstClr val="black">
                  <a:alpha val="40000"/>
                </a:prstClr>
              </a:outerShdw>
            </a:effectLst>
          </p:spPr>
          <p:txBody>
            <a:bodyPr wrap="square" lIns="0" tIns="36000" rIns="0" bIns="36000" rtlCol="0" anchor="ctr"/>
            <a:lstStyle/>
            <a:p>
              <a:pPr algn="ctr">
                <a:buFont typeface="Wingdings 2" pitchFamily="18" charset="2"/>
                <a:buNone/>
              </a:pPr>
              <a:r>
                <a:rPr kumimoji="1" lang="en-US" altLang="ja-JP" sz="1600" dirty="0">
                  <a:solidFill>
                    <a:schemeClr val="bg1"/>
                  </a:solidFill>
                  <a:latin typeface="Calibri" panose="020F0502020204030204" pitchFamily="34" charset="0"/>
                  <a:cs typeface="Calibri" panose="020F0502020204030204" pitchFamily="34" charset="0"/>
                </a:rPr>
                <a:t>a</a:t>
              </a:r>
              <a:endParaRPr kumimoji="1" lang="ja-JP" altLang="en-US" sz="1600" baseline="0" dirty="0">
                <a:solidFill>
                  <a:schemeClr val="bg1"/>
                </a:solidFill>
                <a:latin typeface="Calibri" panose="020F0502020204030204" pitchFamily="34" charset="0"/>
                <a:cs typeface="Calibri" panose="020F0502020204030204" pitchFamily="34" charset="0"/>
              </a:endParaRPr>
            </a:p>
          </p:txBody>
        </p:sp>
        <p:sp>
          <p:nvSpPr>
            <p:cNvPr id="58" name="角丸四角形 57"/>
            <p:cNvSpPr/>
            <p:nvPr/>
          </p:nvSpPr>
          <p:spPr bwMode="gray">
            <a:xfrm>
              <a:off x="4362652" y="3739425"/>
              <a:ext cx="210999" cy="210999"/>
            </a:xfrm>
            <a:prstGeom prst="roundRect">
              <a:avLst/>
            </a:prstGeom>
            <a:solidFill>
              <a:schemeClr val="accent3">
                <a:lumMod val="75000"/>
              </a:schemeClr>
            </a:solidFill>
            <a:ln w="28575" algn="ctr">
              <a:solidFill>
                <a:schemeClr val="bg1"/>
              </a:solidFill>
              <a:miter lim="800000"/>
              <a:headEnd/>
              <a:tailEnd/>
            </a:ln>
            <a:effectLst>
              <a:outerShdw blurRad="50800" dist="38100" dir="2700000" algn="tl" rotWithShape="0">
                <a:prstClr val="black">
                  <a:alpha val="40000"/>
                </a:prstClr>
              </a:outerShdw>
            </a:effectLst>
          </p:spPr>
          <p:txBody>
            <a:bodyPr wrap="square" lIns="0" tIns="36000" rIns="0" bIns="36000" rtlCol="0" anchor="ctr"/>
            <a:lstStyle/>
            <a:p>
              <a:pPr algn="ctr">
                <a:buFont typeface="Wingdings 2" pitchFamily="18" charset="2"/>
                <a:buNone/>
              </a:pPr>
              <a:r>
                <a:rPr kumimoji="1" lang="en-US" altLang="ja-JP" sz="1600" dirty="0">
                  <a:solidFill>
                    <a:schemeClr val="bg1"/>
                  </a:solidFill>
                  <a:latin typeface="Calibri" panose="020F0502020204030204" pitchFamily="34" charset="0"/>
                  <a:cs typeface="Calibri" panose="020F0502020204030204" pitchFamily="34" charset="0"/>
                </a:rPr>
                <a:t>b</a:t>
              </a:r>
              <a:endParaRPr kumimoji="1" lang="ja-JP" altLang="en-US" sz="1600" baseline="0" dirty="0">
                <a:solidFill>
                  <a:schemeClr val="bg1"/>
                </a:solidFill>
                <a:latin typeface="Calibri" panose="020F0502020204030204" pitchFamily="34" charset="0"/>
                <a:cs typeface="Calibri" panose="020F0502020204030204" pitchFamily="34" charset="0"/>
              </a:endParaRPr>
            </a:p>
          </p:txBody>
        </p:sp>
        <p:sp>
          <p:nvSpPr>
            <p:cNvPr id="59" name="角丸四角形 58"/>
            <p:cNvSpPr/>
            <p:nvPr/>
          </p:nvSpPr>
          <p:spPr bwMode="gray">
            <a:xfrm>
              <a:off x="4362652" y="4536630"/>
              <a:ext cx="210999" cy="210999"/>
            </a:xfrm>
            <a:prstGeom prst="roundRect">
              <a:avLst/>
            </a:prstGeom>
            <a:solidFill>
              <a:schemeClr val="accent3">
                <a:lumMod val="75000"/>
              </a:schemeClr>
            </a:solidFill>
            <a:ln w="28575" algn="ctr">
              <a:solidFill>
                <a:schemeClr val="bg1"/>
              </a:solidFill>
              <a:miter lim="800000"/>
              <a:headEnd/>
              <a:tailEnd/>
            </a:ln>
            <a:effectLst>
              <a:outerShdw blurRad="50800" dist="38100" dir="2700000" algn="tl" rotWithShape="0">
                <a:prstClr val="black">
                  <a:alpha val="40000"/>
                </a:prstClr>
              </a:outerShdw>
            </a:effectLst>
          </p:spPr>
          <p:txBody>
            <a:bodyPr wrap="square" lIns="0" tIns="36000" rIns="0" bIns="36000" rtlCol="0" anchor="ctr"/>
            <a:lstStyle/>
            <a:p>
              <a:pPr algn="ctr">
                <a:buFont typeface="Wingdings 2" pitchFamily="18" charset="2"/>
                <a:buNone/>
              </a:pPr>
              <a:r>
                <a:rPr kumimoji="1" lang="en-US" altLang="ja-JP" sz="1600" dirty="0">
                  <a:solidFill>
                    <a:schemeClr val="bg1"/>
                  </a:solidFill>
                  <a:latin typeface="Calibri" panose="020F0502020204030204" pitchFamily="34" charset="0"/>
                  <a:cs typeface="Calibri" panose="020F0502020204030204" pitchFamily="34" charset="0"/>
                </a:rPr>
                <a:t>c</a:t>
              </a:r>
              <a:endParaRPr kumimoji="1" lang="ja-JP" altLang="en-US" sz="1600" baseline="0" dirty="0">
                <a:solidFill>
                  <a:schemeClr val="bg1"/>
                </a:solidFill>
                <a:latin typeface="Calibri" panose="020F0502020204030204" pitchFamily="34" charset="0"/>
                <a:cs typeface="Calibri" panose="020F0502020204030204" pitchFamily="34" charset="0"/>
              </a:endParaRPr>
            </a:p>
          </p:txBody>
        </p:sp>
      </p:grpSp>
      <p:sp>
        <p:nvSpPr>
          <p:cNvPr id="33" name="ホームベース 32"/>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34" name="角丸四角形 33"/>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48" name="ホームベース 47"/>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企業による人権への取組の在り方</a:t>
            </a:r>
          </a:p>
        </p:txBody>
      </p:sp>
      <p:sp>
        <p:nvSpPr>
          <p:cNvPr id="49" name="正方形/長方形 48">
            <a:extLst>
              <a:ext uri="{FF2B5EF4-FFF2-40B4-BE49-F238E27FC236}">
                <a16:creationId xmlns:a16="http://schemas.microsoft.com/office/drawing/2014/main" id="{03EA89EC-372B-0949-8058-41D1D77012A7}"/>
              </a:ext>
            </a:extLst>
          </p:cNvPr>
          <p:cNvSpPr/>
          <p:nvPr/>
        </p:nvSpPr>
        <p:spPr>
          <a:xfrm>
            <a:off x="634980" y="893435"/>
            <a:ext cx="8532170" cy="969496"/>
          </a:xfrm>
          <a:prstGeom prst="rect">
            <a:avLst/>
          </a:prstGeom>
        </p:spPr>
        <p:txBody>
          <a:bodyPr wrap="square">
            <a:spAutoFit/>
          </a:bodyPr>
          <a:lstStyle/>
          <a:p>
            <a:r>
              <a:rPr lang="ja-JP" altLang="en-US">
                <a:latin typeface="+mn-ea"/>
                <a:cs typeface="Calibri" panose="020F0502020204030204" pitchFamily="34" charset="0"/>
              </a:rPr>
              <a:t>指導原則では、企業の責任として「人権を尊重する」ことが求められており、</a:t>
            </a:r>
            <a:endParaRPr lang="en-US" altLang="ja-JP" dirty="0">
              <a:latin typeface="+mn-ea"/>
              <a:cs typeface="Calibri" panose="020F0502020204030204" pitchFamily="34" charset="0"/>
            </a:endParaRPr>
          </a:p>
          <a:p>
            <a:r>
              <a:rPr lang="ja-JP" altLang="en-US">
                <a:latin typeface="+mn-ea"/>
                <a:cs typeface="Calibri" panose="020F0502020204030204" pitchFamily="34" charset="0"/>
              </a:rPr>
              <a:t>人権への負の影響を防止・軽減し、救済するための具体的な措置として、</a:t>
            </a:r>
            <a:endParaRPr lang="en-US" altLang="ja-JP" dirty="0">
              <a:latin typeface="+mn-ea"/>
              <a:cs typeface="Calibri" panose="020F0502020204030204" pitchFamily="34" charset="0"/>
            </a:endParaRPr>
          </a:p>
          <a:p>
            <a:r>
              <a:rPr lang="ja-JP" altLang="en-US">
                <a:latin typeface="+mn-ea"/>
                <a:cs typeface="Calibri" panose="020F0502020204030204" pitchFamily="34" charset="0"/>
              </a:rPr>
              <a:t>大きく</a:t>
            </a:r>
            <a:r>
              <a:rPr lang="en-US" altLang="ja-JP" dirty="0">
                <a:latin typeface="+mn-ea"/>
                <a:cs typeface="Calibri" panose="020F0502020204030204" pitchFamily="34" charset="0"/>
              </a:rPr>
              <a:t>3</a:t>
            </a:r>
            <a:r>
              <a:rPr lang="ja-JP" altLang="en-US">
                <a:latin typeface="+mn-ea"/>
                <a:cs typeface="Calibri" panose="020F0502020204030204" pitchFamily="34" charset="0"/>
              </a:rPr>
              <a:t>つの行動が挙げられています。</a:t>
            </a:r>
            <a:endParaRPr lang="ja-JP" altLang="en-US" dirty="0">
              <a:latin typeface="+mn-ea"/>
              <a:cs typeface="Calibri" panose="020F0502020204030204" pitchFamily="34" charset="0"/>
            </a:endParaRPr>
          </a:p>
        </p:txBody>
      </p:sp>
    </p:spTree>
    <p:extLst>
      <p:ext uri="{BB962C8B-B14F-4D97-AF65-F5344CB8AC3E}">
        <p14:creationId xmlns:p14="http://schemas.microsoft.com/office/powerpoint/2010/main" val="1405786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BA9F689C-8A27-3E44-A768-B6EFB43545D3}"/>
              </a:ext>
            </a:extLst>
          </p:cNvPr>
          <p:cNvGraphicFramePr>
            <a:graphicFrameLocks noGrp="1"/>
          </p:cNvGraphicFramePr>
          <p:nvPr>
            <p:extLst>
              <p:ext uri="{D42A27DB-BD31-4B8C-83A1-F6EECF244321}">
                <p14:modId xmlns:p14="http://schemas.microsoft.com/office/powerpoint/2010/main" val="2628764306"/>
              </p:ext>
            </p:extLst>
          </p:nvPr>
        </p:nvGraphicFramePr>
        <p:xfrm>
          <a:off x="487884" y="1660378"/>
          <a:ext cx="8892000" cy="4578456"/>
        </p:xfrm>
        <a:graphic>
          <a:graphicData uri="http://schemas.openxmlformats.org/drawingml/2006/table">
            <a:tbl>
              <a:tblPr firstRow="1" firstCol="1" bandRow="1">
                <a:tableStyleId>{5940675A-B579-460E-94D1-54222C63F5DA}</a:tableStyleId>
              </a:tblPr>
              <a:tblGrid>
                <a:gridCol w="1225169">
                  <a:extLst>
                    <a:ext uri="{9D8B030D-6E8A-4147-A177-3AD203B41FA5}">
                      <a16:colId xmlns:a16="http://schemas.microsoft.com/office/drawing/2014/main" val="1483751800"/>
                    </a:ext>
                  </a:extLst>
                </a:gridCol>
                <a:gridCol w="1747777">
                  <a:extLst>
                    <a:ext uri="{9D8B030D-6E8A-4147-A177-3AD203B41FA5}">
                      <a16:colId xmlns:a16="http://schemas.microsoft.com/office/drawing/2014/main" val="2380324296"/>
                    </a:ext>
                  </a:extLst>
                </a:gridCol>
                <a:gridCol w="1620456">
                  <a:extLst>
                    <a:ext uri="{9D8B030D-6E8A-4147-A177-3AD203B41FA5}">
                      <a16:colId xmlns:a16="http://schemas.microsoft.com/office/drawing/2014/main" val="2941362344"/>
                    </a:ext>
                  </a:extLst>
                </a:gridCol>
                <a:gridCol w="324091">
                  <a:extLst>
                    <a:ext uri="{9D8B030D-6E8A-4147-A177-3AD203B41FA5}">
                      <a16:colId xmlns:a16="http://schemas.microsoft.com/office/drawing/2014/main" val="3512112413"/>
                    </a:ext>
                  </a:extLst>
                </a:gridCol>
                <a:gridCol w="3974507">
                  <a:extLst>
                    <a:ext uri="{9D8B030D-6E8A-4147-A177-3AD203B41FA5}">
                      <a16:colId xmlns:a16="http://schemas.microsoft.com/office/drawing/2014/main" val="2717100160"/>
                    </a:ext>
                  </a:extLst>
                </a:gridCol>
              </a:tblGrid>
              <a:tr h="480090">
                <a:tc>
                  <a:txBody>
                    <a:bodyPr/>
                    <a:lstStyle/>
                    <a:p>
                      <a:pPr marL="184150" indent="0">
                        <a:tabLst/>
                      </a:pPr>
                      <a:r>
                        <a:rPr lang="ja-JP" sz="1400" kern="100">
                          <a:effectLst/>
                          <a:latin typeface="+mn-ea"/>
                          <a:ea typeface="+mn-ea"/>
                        </a:rPr>
                        <a:t>方針による</a:t>
                      </a:r>
                      <a:endParaRPr lang="en-US" altLang="ja-JP" sz="1400" kern="100" dirty="0">
                        <a:effectLst/>
                        <a:latin typeface="+mn-ea"/>
                        <a:ea typeface="+mn-ea"/>
                      </a:endParaRPr>
                    </a:p>
                    <a:p>
                      <a:pPr marL="184150" indent="0">
                        <a:tabLst/>
                      </a:pPr>
                      <a:r>
                        <a:rPr lang="ja-JP" sz="1400" kern="100">
                          <a:effectLst/>
                          <a:latin typeface="+mn-ea"/>
                          <a:ea typeface="+mn-ea"/>
                        </a:rPr>
                        <a:t>コミットメント</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r>
                        <a:rPr lang="ja-JP" sz="1400" kern="100">
                          <a:effectLst/>
                          <a:latin typeface="+mn-ea"/>
                          <a:ea typeface="+mn-ea"/>
                        </a:rPr>
                        <a:t>人権方針の策定</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lang="en-US" sz="1400" kern="100">
                          <a:effectLst/>
                          <a:latin typeface="+mn-ea"/>
                          <a:ea typeface="+mn-ea"/>
                        </a:rPr>
                        <a:t>(1)</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sz="1200" kern="100">
                          <a:effectLst/>
                          <a:latin typeface="+mn-ea"/>
                          <a:ea typeface="+mn-ea"/>
                        </a:rPr>
                        <a:t>・自社人権方針（人権ポリシー）の作成・公開</a:t>
                      </a:r>
                      <a:br>
                        <a:rPr lang="en-US" sz="1200" kern="100" dirty="0">
                          <a:effectLst/>
                          <a:latin typeface="+mn-ea"/>
                          <a:ea typeface="+mn-ea"/>
                        </a:rPr>
                      </a:br>
                      <a:r>
                        <a:rPr lang="ja-JP" sz="1200" kern="100">
                          <a:effectLst/>
                          <a:latin typeface="+mn-ea"/>
                          <a:ea typeface="+mn-ea"/>
                        </a:rPr>
                        <a:t>・人権への取組の責任者を含むマネジメント体制の説明　など</a:t>
                      </a:r>
                      <a:endParaRPr lang="ja-JP" sz="12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590854"/>
                  </a:ext>
                </a:extLst>
              </a:tr>
              <a:tr h="329104">
                <a:tc rowSpan="6">
                  <a:txBody>
                    <a:bodyPr/>
                    <a:lstStyle/>
                    <a:p>
                      <a:pPr marL="184150" indent="0">
                        <a:tabLst/>
                      </a:pPr>
                      <a:r>
                        <a:rPr lang="ja-JP" sz="1400" kern="100">
                          <a:effectLst/>
                          <a:latin typeface="+mn-ea"/>
                          <a:ea typeface="+mn-ea"/>
                        </a:rPr>
                        <a:t>人権デュー・</a:t>
                      </a:r>
                      <a:endParaRPr lang="en-US" altLang="ja-JP" sz="1400" kern="100" dirty="0">
                        <a:effectLst/>
                        <a:latin typeface="+mn-ea"/>
                        <a:ea typeface="+mn-ea"/>
                      </a:endParaRPr>
                    </a:p>
                    <a:p>
                      <a:pPr marL="184150" indent="0">
                        <a:tabLst/>
                      </a:pPr>
                      <a:r>
                        <a:rPr lang="ja-JP" sz="1400" kern="100">
                          <a:effectLst/>
                          <a:latin typeface="+mn-ea"/>
                          <a:ea typeface="+mn-ea"/>
                        </a:rPr>
                        <a:t>ディリジェンスの実施</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r>
                        <a:rPr lang="ja-JP" sz="1400" kern="100">
                          <a:effectLst/>
                          <a:latin typeface="+mn-ea"/>
                          <a:ea typeface="+mn-ea"/>
                        </a:rPr>
                        <a:t>人権</a:t>
                      </a:r>
                      <a:r>
                        <a:rPr lang="ja-JP" altLang="en-US" sz="1400" kern="100">
                          <a:effectLst/>
                          <a:latin typeface="+mn-ea"/>
                          <a:ea typeface="+mn-ea"/>
                        </a:rPr>
                        <a:t>への影響評価</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lang="en-US" sz="1400" kern="100">
                          <a:effectLst/>
                          <a:latin typeface="+mn-ea"/>
                          <a:ea typeface="+mn-ea"/>
                        </a:rPr>
                        <a:t>(2)</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sz="1200" kern="100">
                          <a:effectLst/>
                          <a:latin typeface="+mn-ea"/>
                          <a:ea typeface="+mn-ea"/>
                        </a:rPr>
                        <a:t>・人権への負の影響の特定・分析・評価</a:t>
                      </a:r>
                      <a:endParaRPr lang="ja-JP" sz="12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0189617"/>
                  </a:ext>
                </a:extLst>
              </a:tr>
              <a:tr h="673187">
                <a:tc vMerge="1">
                  <a:txBody>
                    <a:bodyPr/>
                    <a:lstStyle/>
                    <a:p>
                      <a:endParaRPr kumimoji="1" lang="ja-JP" altLang="en-US"/>
                    </a:p>
                  </a:txBody>
                  <a:tcPr/>
                </a:tc>
                <a:tc rowSpan="3">
                  <a:txBody>
                    <a:bodyPr/>
                    <a:lstStyle/>
                    <a:p>
                      <a:r>
                        <a:rPr lang="ja-JP" sz="1400" kern="100">
                          <a:effectLst/>
                          <a:latin typeface="+mn-ea"/>
                          <a:ea typeface="+mn-ea"/>
                        </a:rPr>
                        <a:t>（顕在的・潜在的な負の影響に対する）予防／是正措置の実施</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sz="1400" kern="100">
                          <a:effectLst/>
                          <a:latin typeface="+mn-ea"/>
                          <a:ea typeface="+mn-ea"/>
                        </a:rPr>
                        <a:t>教育・研修の実施</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kern="100" dirty="0">
                          <a:effectLst/>
                          <a:latin typeface="+mn-ea"/>
                          <a:ea typeface="+mn-ea"/>
                        </a:rPr>
                        <a:t>(3)</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sz="1200" kern="100">
                          <a:effectLst/>
                          <a:latin typeface="+mn-ea"/>
                          <a:ea typeface="+mn-ea"/>
                        </a:rPr>
                        <a:t>・人権研修の実施</a:t>
                      </a:r>
                      <a:br>
                        <a:rPr lang="en-US" sz="1200" kern="100" dirty="0">
                          <a:effectLst/>
                          <a:latin typeface="+mn-ea"/>
                          <a:ea typeface="+mn-ea"/>
                        </a:rPr>
                      </a:br>
                      <a:r>
                        <a:rPr lang="ja-JP" sz="1200" kern="100">
                          <a:effectLst/>
                          <a:latin typeface="+mn-ea"/>
                          <a:ea typeface="+mn-ea"/>
                        </a:rPr>
                        <a:t>・ダイバーシティに関する社内啓発活動の実施　など</a:t>
                      </a:r>
                      <a:endParaRPr lang="ja-JP" sz="12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47277"/>
                  </a:ext>
                </a:extLst>
              </a:tr>
              <a:tr h="673187">
                <a:tc vMerge="1">
                  <a:txBody>
                    <a:bodyPr/>
                    <a:lstStyle/>
                    <a:p>
                      <a:endParaRPr kumimoji="1" lang="ja-JP" altLang="en-US"/>
                    </a:p>
                  </a:txBody>
                  <a:tcPr/>
                </a:tc>
                <a:tc vMerge="1">
                  <a:txBody>
                    <a:bodyPr/>
                    <a:lstStyle/>
                    <a:p>
                      <a:endParaRPr kumimoji="1" lang="ja-JP" altLang="en-US"/>
                    </a:p>
                  </a:txBody>
                  <a:tcPr/>
                </a:tc>
                <a:tc>
                  <a:txBody>
                    <a:bodyPr/>
                    <a:lstStyle/>
                    <a:p>
                      <a:r>
                        <a:rPr lang="ja-JP" sz="1400" kern="100">
                          <a:effectLst/>
                          <a:latin typeface="+mn-ea"/>
                          <a:ea typeface="+mn-ea"/>
                        </a:rPr>
                        <a:t>社内環境／制度の整備</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kern="100">
                          <a:effectLst/>
                          <a:latin typeface="+mn-ea"/>
                          <a:ea typeface="+mn-ea"/>
                        </a:rPr>
                        <a:t>(4)</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sz="1200" kern="100">
                          <a:effectLst/>
                          <a:latin typeface="+mn-ea"/>
                          <a:ea typeface="+mn-ea"/>
                        </a:rPr>
                        <a:t>・各種社内制度（人事・評価・働き方等）の変更・改善</a:t>
                      </a:r>
                      <a:br>
                        <a:rPr lang="en-US" sz="1200" kern="100" dirty="0">
                          <a:effectLst/>
                          <a:latin typeface="+mn-ea"/>
                          <a:ea typeface="+mn-ea"/>
                        </a:rPr>
                      </a:br>
                      <a:r>
                        <a:rPr lang="ja-JP" sz="1200" kern="100">
                          <a:effectLst/>
                          <a:latin typeface="+mn-ea"/>
                          <a:ea typeface="+mn-ea"/>
                        </a:rPr>
                        <a:t>・バリアフリー設備の導入　など</a:t>
                      </a:r>
                      <a:endParaRPr lang="ja-JP" sz="12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831716"/>
                  </a:ext>
                </a:extLst>
              </a:tr>
              <a:tr h="525458">
                <a:tc vMerge="1">
                  <a:txBody>
                    <a:bodyPr/>
                    <a:lstStyle/>
                    <a:p>
                      <a:endParaRPr kumimoji="1" lang="ja-JP" altLang="en-US"/>
                    </a:p>
                  </a:txBody>
                  <a:tcPr/>
                </a:tc>
                <a:tc vMerge="1">
                  <a:txBody>
                    <a:bodyPr/>
                    <a:lstStyle/>
                    <a:p>
                      <a:endParaRPr kumimoji="1" lang="ja-JP" altLang="en-US"/>
                    </a:p>
                  </a:txBody>
                  <a:tcPr/>
                </a:tc>
                <a:tc>
                  <a:txBody>
                    <a:bodyPr/>
                    <a:lstStyle/>
                    <a:p>
                      <a:r>
                        <a:rPr lang="ja-JP" sz="1400" kern="100">
                          <a:effectLst/>
                          <a:latin typeface="+mn-ea"/>
                          <a:ea typeface="+mn-ea"/>
                        </a:rPr>
                        <a:t>サプライチェーンの管理</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kern="100">
                          <a:effectLst/>
                          <a:latin typeface="+mn-ea"/>
                          <a:ea typeface="+mn-ea"/>
                        </a:rPr>
                        <a:t>(5)</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sz="1200" kern="100">
                          <a:effectLst/>
                          <a:latin typeface="+mn-ea"/>
                          <a:ea typeface="+mn-ea"/>
                        </a:rPr>
                        <a:t>・「サプライヤー行動規範」の策定</a:t>
                      </a:r>
                      <a:br>
                        <a:rPr lang="en-US" sz="1200" kern="100" dirty="0">
                          <a:effectLst/>
                          <a:latin typeface="+mn-ea"/>
                          <a:ea typeface="+mn-ea"/>
                        </a:rPr>
                      </a:br>
                      <a:r>
                        <a:rPr lang="ja-JP" sz="1200" kern="100">
                          <a:effectLst/>
                          <a:latin typeface="+mn-ea"/>
                          <a:ea typeface="+mn-ea"/>
                        </a:rPr>
                        <a:t>・持続可能な責任ある原料の調達　など</a:t>
                      </a:r>
                      <a:endParaRPr lang="ja-JP" sz="12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497687"/>
                  </a:ext>
                </a:extLst>
              </a:tr>
              <a:tr h="480090">
                <a:tc vMerge="1">
                  <a:txBody>
                    <a:bodyPr/>
                    <a:lstStyle/>
                    <a:p>
                      <a:endParaRPr kumimoji="1" lang="ja-JP" altLang="en-US"/>
                    </a:p>
                  </a:txBody>
                  <a:tcPr/>
                </a:tc>
                <a:tc gridSpan="2">
                  <a:txBody>
                    <a:bodyPr/>
                    <a:lstStyle/>
                    <a:p>
                      <a:r>
                        <a:rPr lang="ja-JP" sz="1400" kern="100" dirty="0">
                          <a:effectLst/>
                          <a:latin typeface="+mn-ea"/>
                          <a:ea typeface="+mn-ea"/>
                        </a:rPr>
                        <a:t>モニタリング</a:t>
                      </a:r>
                      <a:r>
                        <a:rPr lang="ja-JP" altLang="en-US" sz="1400" kern="100" dirty="0">
                          <a:effectLst/>
                          <a:latin typeface="+mn-ea"/>
                          <a:ea typeface="+mn-ea"/>
                        </a:rPr>
                        <a:t>（追跡調査）</a:t>
                      </a:r>
                      <a:r>
                        <a:rPr lang="ja-JP" sz="1400" kern="100" dirty="0">
                          <a:effectLst/>
                          <a:latin typeface="+mn-ea"/>
                          <a:ea typeface="+mn-ea"/>
                        </a:rPr>
                        <a:t>の実施</a:t>
                      </a:r>
                      <a:endParaRPr lang="ja-JP" sz="1400" kern="100" dirty="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lang="en-US" sz="1400" kern="100">
                          <a:effectLst/>
                          <a:latin typeface="+mn-ea"/>
                          <a:ea typeface="+mn-ea"/>
                        </a:rPr>
                        <a:t>(6)</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sz="1200" kern="100">
                          <a:effectLst/>
                          <a:latin typeface="+mn-ea"/>
                          <a:ea typeface="+mn-ea"/>
                        </a:rPr>
                        <a:t>・定期的な従業員／取引先アンケートの実施</a:t>
                      </a:r>
                      <a:br>
                        <a:rPr lang="en-US" sz="1200" kern="100" dirty="0">
                          <a:effectLst/>
                          <a:latin typeface="+mn-ea"/>
                          <a:ea typeface="+mn-ea"/>
                        </a:rPr>
                      </a:br>
                      <a:r>
                        <a:rPr lang="ja-JP" sz="1200" kern="100">
                          <a:effectLst/>
                          <a:latin typeface="+mn-ea"/>
                          <a:ea typeface="+mn-ea"/>
                        </a:rPr>
                        <a:t>・従業員の勤務状況／労働時間のモニタリング／労働組合との意見交換　など</a:t>
                      </a:r>
                      <a:endParaRPr lang="ja-JP" sz="12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1952921"/>
                  </a:ext>
                </a:extLst>
              </a:tr>
              <a:tr h="640120">
                <a:tc vMerge="1">
                  <a:txBody>
                    <a:bodyPr/>
                    <a:lstStyle/>
                    <a:p>
                      <a:endParaRPr kumimoji="1" lang="ja-JP" altLang="en-US"/>
                    </a:p>
                  </a:txBody>
                  <a:tcPr/>
                </a:tc>
                <a:tc gridSpan="2">
                  <a:txBody>
                    <a:bodyPr/>
                    <a:lstStyle/>
                    <a:p>
                      <a:r>
                        <a:rPr lang="ja-JP" sz="1400" kern="100" dirty="0">
                          <a:effectLst/>
                          <a:latin typeface="+mn-ea"/>
                          <a:ea typeface="+mn-ea"/>
                        </a:rPr>
                        <a:t>外部への情報</a:t>
                      </a:r>
                      <a:r>
                        <a:rPr lang="ja-JP" altLang="en-US" sz="1400" kern="100" dirty="0">
                          <a:effectLst/>
                          <a:latin typeface="+mn-ea"/>
                          <a:ea typeface="+mn-ea"/>
                        </a:rPr>
                        <a:t>公開</a:t>
                      </a:r>
                      <a:endParaRPr lang="ja-JP" sz="1400" kern="100" dirty="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lang="en-US" sz="1400" kern="100">
                          <a:effectLst/>
                          <a:latin typeface="+mn-ea"/>
                          <a:ea typeface="+mn-ea"/>
                        </a:rPr>
                        <a:t>(7)</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sz="1200" kern="100">
                          <a:effectLst/>
                          <a:latin typeface="+mn-ea"/>
                          <a:ea typeface="+mn-ea"/>
                        </a:rPr>
                        <a:t>・人権報告書／サステナビリティ報告書等の作成・公開</a:t>
                      </a:r>
                      <a:br>
                        <a:rPr lang="en-US" sz="1200" kern="100" dirty="0">
                          <a:effectLst/>
                          <a:latin typeface="+mn-ea"/>
                          <a:ea typeface="+mn-ea"/>
                        </a:rPr>
                      </a:br>
                      <a:r>
                        <a:rPr lang="ja-JP" sz="1200" kern="100">
                          <a:effectLst/>
                          <a:latin typeface="+mn-ea"/>
                          <a:ea typeface="+mn-ea"/>
                        </a:rPr>
                        <a:t>・人権に関するリスクの評価結果に関する情報公開　など</a:t>
                      </a:r>
                      <a:endParaRPr lang="ja-JP" sz="12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0415521"/>
                  </a:ext>
                </a:extLst>
              </a:tr>
              <a:tr h="640120">
                <a:tc>
                  <a:txBody>
                    <a:bodyPr/>
                    <a:lstStyle/>
                    <a:p>
                      <a:pPr marL="184150" indent="0">
                        <a:tabLst/>
                      </a:pPr>
                      <a:r>
                        <a:rPr lang="ja-JP" altLang="en-US" sz="1400" kern="100">
                          <a:effectLst/>
                          <a:latin typeface="+mn-ea"/>
                          <a:ea typeface="+mn-ea"/>
                        </a:rPr>
                        <a:t>救済</a:t>
                      </a:r>
                      <a:r>
                        <a:rPr lang="ja-JP" sz="1400" kern="100">
                          <a:effectLst/>
                          <a:latin typeface="+mn-ea"/>
                          <a:ea typeface="+mn-ea"/>
                        </a:rPr>
                        <a:t>措置</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r>
                        <a:rPr lang="ja-JP" sz="1400" kern="100">
                          <a:effectLst/>
                          <a:latin typeface="+mn-ea"/>
                          <a:ea typeface="+mn-ea"/>
                        </a:rPr>
                        <a:t>（実際に引き起こされた負の影響に対応するための）苦情処理メカニズムの整備</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lang="en-US" sz="1400" kern="100">
                          <a:effectLst/>
                          <a:latin typeface="+mn-ea"/>
                          <a:ea typeface="+mn-ea"/>
                        </a:rPr>
                        <a:t>(8)</a:t>
                      </a:r>
                      <a:endParaRPr lang="ja-JP" sz="1400" kern="10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sz="1200" kern="100" dirty="0">
                          <a:effectLst/>
                          <a:latin typeface="+mn-ea"/>
                          <a:ea typeface="+mn-ea"/>
                        </a:rPr>
                        <a:t>・社内向けホットライン（苦情／相談窓口）の設置</a:t>
                      </a:r>
                      <a:br>
                        <a:rPr lang="en-US" sz="1200" kern="100" dirty="0">
                          <a:effectLst/>
                          <a:latin typeface="+mn-ea"/>
                          <a:ea typeface="+mn-ea"/>
                        </a:rPr>
                      </a:br>
                      <a:r>
                        <a:rPr lang="ja-JP" sz="1200" kern="100" dirty="0">
                          <a:effectLst/>
                          <a:latin typeface="+mn-ea"/>
                          <a:ea typeface="+mn-ea"/>
                        </a:rPr>
                        <a:t>・サプライヤー向けホットライン（同上）の設置</a:t>
                      </a:r>
                    </a:p>
                    <a:p>
                      <a:r>
                        <a:rPr lang="ja-JP" sz="1200" kern="100" dirty="0">
                          <a:effectLst/>
                          <a:latin typeface="+mn-ea"/>
                          <a:ea typeface="+mn-ea"/>
                        </a:rPr>
                        <a:t>・お客様相談室の設置　など</a:t>
                      </a:r>
                      <a:endParaRPr lang="ja-JP" sz="1200" kern="100" dirty="0">
                        <a:effectLst/>
                        <a:latin typeface="+mn-ea"/>
                        <a:ea typeface="+mn-ea"/>
                        <a:cs typeface="ＭＳ Ｐゴシック" panose="020B0600070205080204" pitchFamily="34" charset="-128"/>
                      </a:endParaRPr>
                    </a:p>
                  </a:txBody>
                  <a:tcPr marL="46424" marR="4642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3483048"/>
                  </a:ext>
                </a:extLst>
              </a:tr>
            </a:tbl>
          </a:graphicData>
        </a:graphic>
      </p:graphicFrame>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3087578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8" name="テキスト プレースホルダー 5"/>
          <p:cNvSpPr txBox="1">
            <a:spLocks/>
          </p:cNvSpPr>
          <p:nvPr/>
        </p:nvSpPr>
        <p:spPr bwMode="gray">
          <a:xfrm>
            <a:off x="634979" y="1113865"/>
            <a:ext cx="8636041" cy="364139"/>
          </a:xfrm>
          <a:prstGeom prst="rect">
            <a:avLst/>
          </a:prstGeom>
          <a:ln>
            <a:solidFill>
              <a:schemeClr val="bg1">
                <a:lumMod val="65000"/>
              </a:schemeClr>
            </a:solidFill>
          </a:ln>
        </p:spPr>
        <p:txBody>
          <a:bodyPr vert="horz" wrap="none" lIns="72000" tIns="0" rIns="0" bIns="0" rtlCol="0" anchor="ctr">
            <a:noAutofit/>
          </a:bodyPr>
          <a:lstStyle>
            <a:lvl1pPr marL="0" marR="0" indent="0" algn="l" defTabSz="990564" rtl="0" eaLnBrk="1" fontAlgn="auto" latinLnBrk="0" hangingPunct="1">
              <a:lnSpc>
                <a:spcPct val="100000"/>
              </a:lnSpc>
              <a:spcBef>
                <a:spcPts val="0"/>
              </a:spcBef>
              <a:spcAft>
                <a:spcPts val="0"/>
              </a:spcAft>
              <a:buClrTx/>
              <a:buSzPct val="100000"/>
              <a:buFont typeface="Arial" panose="020B0604020202020204" pitchFamily="34" charset="0"/>
              <a:buNone/>
              <a:tabLst/>
              <a:defRPr kumimoji="1" sz="1400" b="1" kern="1200">
                <a:solidFill>
                  <a:schemeClr val="accent1"/>
                </a:solidFill>
                <a:latin typeface="+mn-lt"/>
                <a:ea typeface="+mn-ea"/>
                <a:cs typeface="+mn-cs"/>
              </a:defRPr>
            </a:lvl1pPr>
            <a:lvl2pPr marL="172800" marR="0" indent="-172800" algn="l" defTabSz="990564" rtl="0" eaLnBrk="1" fontAlgn="auto" latinLnBrk="0" hangingPunct="1">
              <a:lnSpc>
                <a:spcPct val="106000"/>
              </a:lnSpc>
              <a:spcBef>
                <a:spcPts val="1056"/>
              </a:spcBef>
              <a:spcAft>
                <a:spcPts val="0"/>
              </a:spcAft>
              <a:buClrTx/>
              <a:buSzPct val="100000"/>
              <a:buFont typeface="Wingdings" panose="05000000000000000000" pitchFamily="2" charset="2"/>
              <a:buChar char="n"/>
              <a:tabLst/>
              <a:defRPr kumimoji="1" lang="en-US" sz="1200" b="0" kern="1200" dirty="0" smtClean="0">
                <a:solidFill>
                  <a:schemeClr val="tx1"/>
                </a:solidFill>
                <a:latin typeface="+mn-lt"/>
                <a:ea typeface="+mn-ea"/>
                <a:cs typeface="+mn-cs"/>
              </a:defRPr>
            </a:lvl2pPr>
            <a:lvl3pPr marL="345600" marR="0" indent="-172800" algn="l" defTabSz="990564" rtl="0" eaLnBrk="1" fontAlgn="auto" latinLnBrk="0" hangingPunct="1">
              <a:lnSpc>
                <a:spcPct val="106000"/>
              </a:lnSpc>
              <a:spcBef>
                <a:spcPts val="480"/>
              </a:spcBef>
              <a:spcAft>
                <a:spcPts val="0"/>
              </a:spcAft>
              <a:buClrTx/>
              <a:buSzPct val="100000"/>
              <a:buFont typeface="Wingdings" panose="05000000000000000000" pitchFamily="2" charset="2"/>
              <a:buChar char="Ø"/>
              <a:tabLst/>
              <a:defRPr kumimoji="1" lang="en-US" sz="1200" b="0" kern="1200" dirty="0" smtClean="0">
                <a:solidFill>
                  <a:schemeClr val="tx1"/>
                </a:solidFill>
                <a:latin typeface="+mn-lt"/>
                <a:ea typeface="+mn-ea"/>
                <a:cs typeface="+mn-cs"/>
              </a:defRPr>
            </a:lvl3pPr>
            <a:lvl4pPr marL="518400" marR="0" indent="-172800" algn="l" defTabSz="990564" rtl="0" eaLnBrk="1" fontAlgn="auto" latinLnBrk="0" hangingPunct="1">
              <a:lnSpc>
                <a:spcPct val="106000"/>
              </a:lnSpc>
              <a:spcBef>
                <a:spcPts val="240"/>
              </a:spcBef>
              <a:spcAft>
                <a:spcPts val="0"/>
              </a:spcAft>
              <a:buClrTx/>
              <a:buSzPct val="100000"/>
              <a:buFont typeface="Arial" panose="020B0604020202020204" pitchFamily="34" charset="0"/>
              <a:buChar char="•"/>
              <a:tabLst/>
              <a:defRPr kumimoji="1" lang="en-US" sz="1200" b="0" kern="1200" baseline="0" dirty="0" smtClean="0">
                <a:solidFill>
                  <a:schemeClr val="tx1"/>
                </a:solidFill>
                <a:latin typeface="+mn-lt"/>
                <a:ea typeface="+mn-ea"/>
                <a:cs typeface="+mn-cs"/>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algn="ctr"/>
            <a:r>
              <a:rPr lang="ja-JP" altLang="en-US" b="0" dirty="0">
                <a:solidFill>
                  <a:schemeClr val="accent4"/>
                </a:solidFill>
                <a:latin typeface="Calibri" panose="020F0502020204030204" pitchFamily="34" charset="0"/>
              </a:rPr>
              <a:t>自社事業による人権への負の影響を防止・軽減する取組（全体像）</a:t>
            </a:r>
          </a:p>
        </p:txBody>
      </p:sp>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企業の人権への取組</a:t>
            </a:r>
          </a:p>
        </p:txBody>
      </p:sp>
      <p:sp>
        <p:nvSpPr>
          <p:cNvPr id="110" name="正方形/長方形 109"/>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企業は自社事業による人権への負の影響の防止・軽減に取り組む必要があります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bwMode="gray">
          <a:xfrm>
            <a:off x="383379" y="1550891"/>
            <a:ext cx="247242" cy="247242"/>
          </a:xfrm>
          <a:prstGeom prst="roundRect">
            <a:avLst/>
          </a:prstGeom>
          <a:solidFill>
            <a:schemeClr val="accent3">
              <a:lumMod val="75000"/>
            </a:schemeClr>
          </a:solidFill>
          <a:ln w="19050" algn="ctr">
            <a:solidFill>
              <a:schemeClr val="bg1"/>
            </a:solidFill>
            <a:miter lim="800000"/>
            <a:headEnd/>
            <a:tailEnd/>
          </a:ln>
          <a:effectLst>
            <a:outerShdw blurRad="50800" dist="38100" dir="2700000" algn="tl" rotWithShape="0">
              <a:prstClr val="black">
                <a:alpha val="40000"/>
              </a:prstClr>
            </a:outerShdw>
          </a:effectLst>
        </p:spPr>
        <p:txBody>
          <a:bodyPr wrap="square" lIns="0" tIns="36000" rIns="0" bIns="36000" rtlCol="0" anchor="ctr"/>
          <a:lstStyle/>
          <a:p>
            <a:pPr algn="ctr">
              <a:buFont typeface="Wingdings 2" pitchFamily="18" charset="2"/>
              <a:buNone/>
            </a:pPr>
            <a:r>
              <a:rPr kumimoji="1" lang="en-US" altLang="ja-JP" sz="1800" dirty="0">
                <a:solidFill>
                  <a:schemeClr val="bg1"/>
                </a:solidFill>
                <a:latin typeface="Calibri" panose="020F0502020204030204" pitchFamily="34" charset="0"/>
                <a:cs typeface="Calibri" panose="020F0502020204030204" pitchFamily="34" charset="0"/>
              </a:rPr>
              <a:t>a</a:t>
            </a:r>
            <a:endParaRPr kumimoji="1" lang="ja-JP" altLang="en-US" sz="1800" baseline="0" dirty="0">
              <a:solidFill>
                <a:schemeClr val="bg1"/>
              </a:solidFill>
              <a:latin typeface="Calibri" panose="020F0502020204030204" pitchFamily="34" charset="0"/>
              <a:cs typeface="Calibri" panose="020F0502020204030204" pitchFamily="34" charset="0"/>
            </a:endParaRPr>
          </a:p>
        </p:txBody>
      </p:sp>
      <p:sp>
        <p:nvSpPr>
          <p:cNvPr id="48" name="角丸四角形 47"/>
          <p:cNvSpPr/>
          <p:nvPr/>
        </p:nvSpPr>
        <p:spPr bwMode="gray">
          <a:xfrm>
            <a:off x="358665" y="3266531"/>
            <a:ext cx="247242" cy="247242"/>
          </a:xfrm>
          <a:prstGeom prst="roundRect">
            <a:avLst/>
          </a:prstGeom>
          <a:solidFill>
            <a:schemeClr val="accent3">
              <a:lumMod val="75000"/>
            </a:schemeClr>
          </a:solidFill>
          <a:ln w="19050" algn="ctr">
            <a:solidFill>
              <a:schemeClr val="bg1"/>
            </a:solidFill>
            <a:miter lim="800000"/>
            <a:headEnd/>
            <a:tailEnd/>
          </a:ln>
          <a:effectLst>
            <a:outerShdw blurRad="50800" dist="38100" dir="2700000" algn="tl" rotWithShape="0">
              <a:prstClr val="black">
                <a:alpha val="40000"/>
              </a:prstClr>
            </a:outerShdw>
          </a:effectLst>
        </p:spPr>
        <p:txBody>
          <a:bodyPr wrap="square" lIns="0" tIns="36000" rIns="0" bIns="36000" rtlCol="0" anchor="ctr"/>
          <a:lstStyle/>
          <a:p>
            <a:pPr algn="ctr">
              <a:buFont typeface="Wingdings 2" pitchFamily="18" charset="2"/>
              <a:buNone/>
            </a:pPr>
            <a:r>
              <a:rPr kumimoji="1" lang="en-US" altLang="ja-JP" sz="1800" baseline="0" dirty="0">
                <a:solidFill>
                  <a:schemeClr val="bg1"/>
                </a:solidFill>
                <a:latin typeface="Calibri" panose="020F0502020204030204" pitchFamily="34" charset="0"/>
                <a:cs typeface="Calibri" panose="020F0502020204030204" pitchFamily="34" charset="0"/>
              </a:rPr>
              <a:t>b</a:t>
            </a:r>
            <a:endParaRPr kumimoji="1" lang="ja-JP" altLang="en-US" sz="1800" baseline="0" dirty="0">
              <a:solidFill>
                <a:schemeClr val="bg1"/>
              </a:solidFill>
              <a:latin typeface="Calibri" panose="020F0502020204030204" pitchFamily="34" charset="0"/>
              <a:cs typeface="Calibri" panose="020F0502020204030204" pitchFamily="34" charset="0"/>
            </a:endParaRPr>
          </a:p>
        </p:txBody>
      </p:sp>
      <p:sp>
        <p:nvSpPr>
          <p:cNvPr id="49" name="角丸四角形 48"/>
          <p:cNvSpPr/>
          <p:nvPr/>
        </p:nvSpPr>
        <p:spPr bwMode="gray">
          <a:xfrm>
            <a:off x="358665" y="5600715"/>
            <a:ext cx="247242" cy="247242"/>
          </a:xfrm>
          <a:prstGeom prst="roundRect">
            <a:avLst/>
          </a:prstGeom>
          <a:solidFill>
            <a:schemeClr val="accent3">
              <a:lumMod val="75000"/>
            </a:schemeClr>
          </a:solidFill>
          <a:ln w="19050" algn="ctr">
            <a:solidFill>
              <a:schemeClr val="bg1"/>
            </a:solidFill>
            <a:miter lim="800000"/>
            <a:headEnd/>
            <a:tailEnd/>
          </a:ln>
          <a:effectLst>
            <a:outerShdw blurRad="50800" dist="38100" dir="2700000" algn="tl" rotWithShape="0">
              <a:prstClr val="black">
                <a:alpha val="40000"/>
              </a:prstClr>
            </a:outerShdw>
          </a:effectLst>
        </p:spPr>
        <p:txBody>
          <a:bodyPr wrap="square" lIns="0" tIns="36000" rIns="0" bIns="36000" rtlCol="0" anchor="ctr"/>
          <a:lstStyle/>
          <a:p>
            <a:pPr algn="ctr">
              <a:buFont typeface="Wingdings 2" pitchFamily="18" charset="2"/>
              <a:buNone/>
            </a:pPr>
            <a:r>
              <a:rPr kumimoji="1" lang="en-US" altLang="ja-JP" sz="1800" dirty="0">
                <a:solidFill>
                  <a:schemeClr val="bg1"/>
                </a:solidFill>
                <a:latin typeface="Calibri" panose="020F0502020204030204" pitchFamily="34" charset="0"/>
                <a:cs typeface="Calibri" panose="020F0502020204030204" pitchFamily="34" charset="0"/>
              </a:rPr>
              <a:t>c</a:t>
            </a:r>
            <a:endParaRPr kumimoji="1" lang="ja-JP" altLang="en-US" sz="1800" baseline="0" dirty="0">
              <a:solidFill>
                <a:schemeClr val="bg1"/>
              </a:solidFill>
              <a:latin typeface="Calibri" panose="020F0502020204030204" pitchFamily="34" charset="0"/>
              <a:cs typeface="Calibri" panose="020F0502020204030204" pitchFamily="34" charset="0"/>
            </a:endParaRPr>
          </a:p>
        </p:txBody>
      </p:sp>
      <p:sp>
        <p:nvSpPr>
          <p:cNvPr id="35" name="ホームベース 34"/>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36" name="角丸四角形 35"/>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37" name="ホームベース 36"/>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企業による人権への取組の在り方</a:t>
            </a:r>
          </a:p>
        </p:txBody>
      </p:sp>
    </p:spTree>
    <p:extLst>
      <p:ext uri="{BB962C8B-B14F-4D97-AF65-F5344CB8AC3E}">
        <p14:creationId xmlns:p14="http://schemas.microsoft.com/office/powerpoint/2010/main" val="2007570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AA5FCFE5-FE56-4EF1-80A8-07776887C2A1}" type="slidenum">
              <a:rPr lang="ja-JP" altLang="en-US" smtClean="0"/>
              <a:pPr/>
              <a:t>3</a:t>
            </a:fld>
            <a:endParaRPr lang="ja-JP" altLang="en-US" dirty="0"/>
          </a:p>
        </p:txBody>
      </p:sp>
      <p:grpSp>
        <p:nvGrpSpPr>
          <p:cNvPr id="10" name="グループ化 9"/>
          <p:cNvGrpSpPr/>
          <p:nvPr/>
        </p:nvGrpSpPr>
        <p:grpSpPr bwMode="gray">
          <a:xfrm>
            <a:off x="764060" y="2215585"/>
            <a:ext cx="8377879" cy="1851089"/>
            <a:chOff x="431800" y="1635126"/>
            <a:chExt cx="7674295" cy="848832"/>
          </a:xfrm>
        </p:grpSpPr>
        <p:sp>
          <p:nvSpPr>
            <p:cNvPr id="11" name="Rectangle 27"/>
            <p:cNvSpPr/>
            <p:nvPr/>
          </p:nvSpPr>
          <p:spPr bwMode="gray">
            <a:xfrm>
              <a:off x="431800" y="1745615"/>
              <a:ext cx="1317942" cy="693420"/>
            </a:xfrm>
            <a:prstGeom prst="rect">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2000" dirty="0" err="1">
                <a:solidFill>
                  <a:schemeClr val="tx2"/>
                </a:solidFill>
                <a:latin typeface="Calibri" panose="020F0502020204030204" pitchFamily="34" charset="0"/>
              </a:endParaRPr>
            </a:p>
          </p:txBody>
        </p:sp>
        <p:sp>
          <p:nvSpPr>
            <p:cNvPr id="12" name="Isosceles Triangle 49"/>
            <p:cNvSpPr/>
            <p:nvPr/>
          </p:nvSpPr>
          <p:spPr bwMode="gray">
            <a:xfrm rot="16200000">
              <a:off x="1371444" y="2060733"/>
              <a:ext cx="246381" cy="510222"/>
            </a:xfrm>
            <a:prstGeom prst="triangle">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algn="ctr">
                <a:spcAft>
                  <a:spcPts val="0"/>
                </a:spcAft>
              </a:pPr>
              <a:endParaRPr lang="en-US" sz="2000" dirty="0" err="1">
                <a:solidFill>
                  <a:schemeClr val="tx2"/>
                </a:solidFill>
                <a:latin typeface="Calibri" panose="020F0502020204030204" pitchFamily="34" charset="0"/>
              </a:endParaRPr>
            </a:p>
          </p:txBody>
        </p:sp>
        <p:sp>
          <p:nvSpPr>
            <p:cNvPr id="13" name="Round Same Side Corner Rectangle 50"/>
            <p:cNvSpPr/>
            <p:nvPr/>
          </p:nvSpPr>
          <p:spPr bwMode="gray">
            <a:xfrm rot="5400000">
              <a:off x="4336257" y="-1461611"/>
              <a:ext cx="673101" cy="6866575"/>
            </a:xfrm>
            <a:prstGeom prst="round2SameRect">
              <a:avLst>
                <a:gd name="adj1" fmla="val 50000"/>
                <a:gd name="adj2" fmla="val 0"/>
              </a:avLst>
            </a:prstGeom>
            <a:solidFill>
              <a:schemeClr val="accent5">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72000" rIns="72000" bIns="72000" rtlCol="0" anchor="ctr">
              <a:noAutofit/>
            </a:bodyPr>
            <a:lstStyle/>
            <a:p>
              <a:pPr>
                <a:spcBef>
                  <a:spcPts val="600"/>
                </a:spcBef>
                <a:spcAft>
                  <a:spcPts val="0"/>
                </a:spcAft>
              </a:pPr>
              <a:r>
                <a:rPr lang="ja-JP" altLang="en-US" sz="3200">
                  <a:solidFill>
                    <a:schemeClr val="bg1"/>
                  </a:solidFill>
                  <a:latin typeface="Calibri" panose="020F0502020204030204" pitchFamily="34" charset="0"/>
                </a:rPr>
                <a:t>企業の人権尊重責任</a:t>
              </a:r>
              <a:endParaRPr lang="ja-JP" altLang="en-US" sz="3200" dirty="0">
                <a:solidFill>
                  <a:schemeClr val="bg1"/>
                </a:solidFill>
                <a:latin typeface="Calibri" panose="020F0502020204030204" pitchFamily="34" charset="0"/>
              </a:endParaRPr>
            </a:p>
            <a:p>
              <a:pPr>
                <a:spcBef>
                  <a:spcPts val="0"/>
                </a:spcBef>
                <a:spcAft>
                  <a:spcPts val="0"/>
                </a:spcAft>
              </a:pPr>
              <a:r>
                <a:rPr lang="ja-JP" altLang="en-US" sz="1800">
                  <a:solidFill>
                    <a:schemeClr val="bg1"/>
                  </a:solidFill>
                  <a:latin typeface="Calibri" panose="020F0502020204030204" pitchFamily="34" charset="0"/>
                </a:rPr>
                <a:t>企業が尊重すべき人権と、人権に関するリスクとはどのようなものか</a:t>
              </a:r>
            </a:p>
          </p:txBody>
        </p:sp>
        <p:sp>
          <p:nvSpPr>
            <p:cNvPr id="14" name="TextBox 54"/>
            <p:cNvSpPr txBox="1"/>
            <p:nvPr/>
          </p:nvSpPr>
          <p:spPr bwMode="gray">
            <a:xfrm>
              <a:off x="490686" y="1672591"/>
              <a:ext cx="691028" cy="811367"/>
            </a:xfrm>
            <a:prstGeom prst="rect">
              <a:avLst/>
            </a:prstGeom>
            <a:noFill/>
          </p:spPr>
          <p:txBody>
            <a:bodyPr wrap="square" lIns="72000" tIns="72000" rIns="72000" bIns="72000" rtlCol="0" anchor="ctr">
              <a:noAutofit/>
            </a:bodyPr>
            <a:lstStyle/>
            <a:p>
              <a:pPr algn="ctr">
                <a:spcAft>
                  <a:spcPts val="0"/>
                </a:spcAft>
              </a:pPr>
              <a:r>
                <a:rPr lang="en-US" sz="6600" dirty="0">
                  <a:solidFill>
                    <a:schemeClr val="bg1"/>
                  </a:solidFill>
                  <a:latin typeface="Calibri" panose="020F0502020204030204" pitchFamily="34" charset="0"/>
                  <a:cs typeface="Calibri" panose="020F0502020204030204" pitchFamily="34" charset="0"/>
                </a:rPr>
                <a:t>1</a:t>
              </a:r>
            </a:p>
          </p:txBody>
        </p:sp>
      </p:grpSp>
    </p:spTree>
    <p:extLst>
      <p:ext uri="{BB962C8B-B14F-4D97-AF65-F5344CB8AC3E}">
        <p14:creationId xmlns:p14="http://schemas.microsoft.com/office/powerpoint/2010/main" val="51374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3087578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244" imgH="246" progId="TCLayout.ActiveDocument.1">
                  <p:embed/>
                </p:oleObj>
              </mc:Choice>
              <mc:Fallback>
                <p:oleObj name="think-cell スライド" r:id="rId4" imgW="244" imgH="246" progId="TCLayout.ActiveDocument.1">
                  <p:embed/>
                  <p:pic>
                    <p:nvPicPr>
                      <p:cNvPr id="18" name="オブジェクト 1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企業の人権への取組</a:t>
            </a:r>
          </a:p>
        </p:txBody>
      </p:sp>
      <p:sp>
        <p:nvSpPr>
          <p:cNvPr id="110" name="正方形/長方形 109"/>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企業はまず、人権への対応方針を明らかにする必要があります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solidFill>
                  <a:prstClr val="black"/>
                </a:solidFill>
                <a:latin typeface="Calibri" panose="020F0502020204030204" pitchFamily="34" charset="0"/>
                <a:ea typeface="ＭＳ Ｐゴシック"/>
                <a:cs typeface="Calibri" panose="020F0502020204030204" pitchFamily="34" charset="0"/>
              </a:rPr>
              <a:t>「人権ポリシー」や「ダイバーシティ方針」の策定により、</a:t>
            </a:r>
            <a:endParaRPr lang="en-US" altLang="ja-JP" sz="1600" dirty="0">
              <a:solidFill>
                <a:prstClr val="black"/>
              </a:solidFill>
              <a:latin typeface="Calibri" panose="020F0502020204030204" pitchFamily="34" charset="0"/>
              <a:ea typeface="ＭＳ Ｐゴシック"/>
              <a:cs typeface="Calibri" panose="020F0502020204030204" pitchFamily="34" charset="0"/>
            </a:endParaRPr>
          </a:p>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自社の人権関連の対応の在り方を、従業員や外部</a:t>
            </a:r>
            <a:r>
              <a:rPr kumimoji="0" lang="ja-JP" altLang="en-US" sz="160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関係者に</a:t>
            </a:r>
            <a:r>
              <a:rPr lang="ja-JP" altLang="en-US" sz="1600">
                <a:solidFill>
                  <a:prstClr val="black"/>
                </a:solidFill>
                <a:latin typeface="Calibri" panose="020F0502020204030204" pitchFamily="34" charset="0"/>
                <a:ea typeface="ＭＳ Ｐゴシック"/>
                <a:cs typeface="Calibri" panose="020F0502020204030204" pitchFamily="34" charset="0"/>
              </a:rPr>
              <a:t>周知</a:t>
            </a:r>
            <a:r>
              <a:rPr kumimoji="0" lang="ja-JP" altLang="en-US" sz="160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する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8"/>
            <a:ext cx="4060988" cy="506121"/>
            <a:chOff x="593244" y="1828245"/>
            <a:chExt cx="2940207" cy="366438"/>
          </a:xfrm>
        </p:grpSpPr>
        <p:sp>
          <p:nvSpPr>
            <p:cNvPr id="31" name="角丸四角形 30"/>
            <p:cNvSpPr/>
            <p:nvPr/>
          </p:nvSpPr>
          <p:spPr bwMode="gray">
            <a:xfrm>
              <a:off x="988895" y="1848600"/>
              <a:ext cx="2178795" cy="324000"/>
            </a:xfrm>
            <a:prstGeom prst="roundRect">
              <a:avLst/>
            </a:prstGeom>
            <a:noFill/>
            <a:ln w="28575" algn="ctr">
              <a:noFill/>
              <a:miter lim="800000"/>
              <a:headEnd/>
              <a:tailEnd/>
            </a:ln>
          </p:spPr>
          <p:txBody>
            <a:bodyPr wrap="square" lIns="36000" tIns="36000" rIns="36000" bIns="36000" rtlCol="0" anchor="ctr"/>
            <a:lstStyle/>
            <a:p>
              <a:pPr marR="0" lvl="0" algn="l" defTabSz="914400" rtl="0" eaLnBrk="1" fontAlgn="base" latinLnBrk="0" hangingPunct="1">
                <a:lnSpc>
                  <a:spcPct val="100000"/>
                </a:lnSpc>
                <a:spcBef>
                  <a:spcPct val="0"/>
                </a:spcBef>
                <a:spcAft>
                  <a:spcPct val="0"/>
                </a:spcAft>
                <a:buClrTx/>
                <a:buSzTx/>
                <a:tabLst/>
                <a:defRPr/>
              </a:pPr>
              <a:r>
                <a:rPr kumimoji="1" lang="ja-JP" altLang="en-US" sz="2400" dirty="0">
                  <a:solidFill>
                    <a:prstClr val="black"/>
                  </a:solidFill>
                  <a:latin typeface="Calibri" panose="020F0502020204030204" pitchFamily="34" charset="0"/>
                  <a:ea typeface="ＭＳ Ｐゴシック"/>
                  <a:cs typeface="Calibri" panose="020F0502020204030204" pitchFamily="34" charset="0"/>
                </a:rPr>
                <a:t>人権方針の策定</a:t>
              </a:r>
              <a:endParaRPr kumimoji="1" lang="ja-JP" altLang="en-US" sz="24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(1)</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194683"/>
              <a:ext cx="2644993"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4" name="テキスト プレースホルダー 2"/>
          <p:cNvSpPr txBox="1">
            <a:spLocks/>
          </p:cNvSpPr>
          <p:nvPr/>
        </p:nvSpPr>
        <p:spPr bwMode="gray">
          <a:xfrm>
            <a:off x="634979" y="3136632"/>
            <a:ext cx="8364644" cy="2871323"/>
          </a:xfrm>
          <a:prstGeom prst="rect">
            <a:avLst/>
          </a:prstGeom>
          <a:solidFill>
            <a:schemeClr val="bg1">
              <a:lumMod val="95000"/>
            </a:schemeClr>
          </a:solidFill>
          <a:ln>
            <a:noFill/>
          </a:ln>
        </p:spPr>
        <p:txBody>
          <a:bodyPr vert="horz" lIns="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marL="0" marR="0" lvl="0" indent="0" algn="ctr" defTabSz="685754" rtl="0" eaLnBrk="1" fontAlgn="auto" latinLnBrk="0" hangingPunct="1">
              <a:lnSpc>
                <a:spcPts val="1800"/>
              </a:lnSpc>
              <a:spcBef>
                <a:spcPts val="0"/>
              </a:spcBef>
              <a:spcAft>
                <a:spcPts val="0"/>
              </a:spcAft>
              <a:buClrTx/>
              <a:buSzPct val="100000"/>
              <a:buFont typeface="Arial" panose="020B0604020202020204" pitchFamily="34" charset="0"/>
              <a:buNone/>
              <a:tabLst/>
              <a:defRPr/>
            </a:pPr>
            <a:r>
              <a:rPr kumimoji="1" lang="ja-JP" altLang="en-US" sz="14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　　</a:t>
            </a:r>
            <a:endParaRPr kumimoji="1" lang="en-US" altLang="ja-JP" sz="14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0" marR="0" lvl="0" indent="0" algn="ctr" defTabSz="685754" rtl="0" eaLnBrk="1" fontAlgn="auto" latinLnBrk="0" hangingPunct="1">
              <a:lnSpc>
                <a:spcPts val="1800"/>
              </a:lnSpc>
              <a:spcBef>
                <a:spcPts val="0"/>
              </a:spcBef>
              <a:spcAft>
                <a:spcPts val="0"/>
              </a:spcAft>
              <a:buClrTx/>
              <a:buSzPct val="100000"/>
              <a:buFont typeface="Arial" panose="020B0604020202020204" pitchFamily="34" charset="0"/>
              <a:buNone/>
              <a:tabLst/>
              <a:defRPr/>
            </a:pPr>
            <a:r>
              <a:rPr kumimoji="1" lang="ja-JP" altLang="en-US" sz="14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　</a:t>
            </a:r>
            <a:r>
              <a:rPr kumimoji="1" lang="en-US" altLang="ja-JP" sz="14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r>
              <a:rPr kumimoji="1" lang="ja-JP" altLang="en-US" sz="14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人権方針の</a:t>
            </a:r>
            <a:r>
              <a:rPr lang="en-US" altLang="ja-JP" sz="1400" dirty="0">
                <a:solidFill>
                  <a:prstClr val="black"/>
                </a:solidFill>
                <a:latin typeface="Calibri" panose="020F0502020204030204" pitchFamily="34" charset="0"/>
                <a:ea typeface="ＭＳ Ｐゴシック"/>
                <a:cs typeface="Calibri" panose="020F0502020204030204" pitchFamily="34" charset="0"/>
              </a:rPr>
              <a:t>5</a:t>
            </a:r>
            <a:r>
              <a:rPr lang="ja-JP" altLang="en-US" sz="1400" dirty="0">
                <a:solidFill>
                  <a:prstClr val="black"/>
                </a:solidFill>
                <a:latin typeface="Calibri" panose="020F0502020204030204" pitchFamily="34" charset="0"/>
                <a:ea typeface="ＭＳ Ｐゴシック"/>
                <a:cs typeface="Calibri" panose="020F0502020204030204" pitchFamily="34" charset="0"/>
              </a:rPr>
              <a:t>つの</a:t>
            </a:r>
            <a:r>
              <a:rPr kumimoji="1" lang="ja-JP" altLang="en-US" sz="14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条件</a:t>
            </a:r>
            <a:r>
              <a:rPr kumimoji="1" lang="en-US" altLang="ja-JP" sz="14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a:t>
            </a:r>
          </a:p>
          <a:p>
            <a:pPr marL="361950" lvl="0" indent="-180975">
              <a:lnSpc>
                <a:spcPts val="1800"/>
              </a:lnSpc>
              <a:spcBef>
                <a:spcPts val="800"/>
              </a:spcBef>
              <a:buFont typeface="+mj-lt"/>
              <a:buAutoNum type="arabicPeriod"/>
              <a:defRPr/>
            </a:pPr>
            <a:r>
              <a:rPr lang="ja-JP" altLang="en-US" sz="1400" dirty="0">
                <a:solidFill>
                  <a:prstClr val="black"/>
                </a:solidFill>
                <a:latin typeface="Calibri" panose="020F0502020204030204" pitchFamily="34" charset="0"/>
                <a:cs typeface="Calibri" panose="020F0502020204030204" pitchFamily="34" charset="0"/>
              </a:rPr>
              <a:t>企業の最上層レベルによる承認があること</a:t>
            </a:r>
            <a:endParaRPr lang="en-US" altLang="ja-JP" sz="1400" dirty="0">
              <a:solidFill>
                <a:prstClr val="black"/>
              </a:solidFill>
              <a:latin typeface="Calibri" panose="020F0502020204030204" pitchFamily="34" charset="0"/>
              <a:cs typeface="Calibri" panose="020F0502020204030204" pitchFamily="34" charset="0"/>
            </a:endParaRPr>
          </a:p>
          <a:p>
            <a:pPr marL="361950" lvl="0" indent="-180975">
              <a:lnSpc>
                <a:spcPts val="1800"/>
              </a:lnSpc>
              <a:spcBef>
                <a:spcPts val="800"/>
              </a:spcBef>
              <a:buFont typeface="+mj-lt"/>
              <a:buAutoNum type="arabicPeriod"/>
              <a:defRPr/>
            </a:pPr>
            <a:r>
              <a:rPr lang="ja-JP" altLang="en-US" sz="1400" dirty="0">
                <a:solidFill>
                  <a:prstClr val="black"/>
                </a:solidFill>
                <a:latin typeface="Calibri" panose="020F0502020204030204" pitchFamily="34" charset="0"/>
                <a:cs typeface="Calibri" panose="020F0502020204030204" pitchFamily="34" charset="0"/>
              </a:rPr>
              <a:t>内部及び／又は外部の適切な専門家により情報提供を受けたこと</a:t>
            </a:r>
            <a:endParaRPr kumimoji="1" lang="en-US" altLang="ja-JP" sz="14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61950" lvl="0" indent="-180975">
              <a:lnSpc>
                <a:spcPts val="1800"/>
              </a:lnSpc>
              <a:spcBef>
                <a:spcPts val="800"/>
              </a:spcBef>
              <a:buFont typeface="+mj-lt"/>
              <a:buAutoNum type="arabicPeriod"/>
              <a:defRPr/>
            </a:pPr>
            <a:r>
              <a:rPr lang="ja-JP" altLang="en-US" sz="1400" dirty="0">
                <a:solidFill>
                  <a:prstClr val="black"/>
                </a:solidFill>
                <a:latin typeface="Calibri" panose="020F0502020204030204" pitchFamily="34" charset="0"/>
                <a:cs typeface="Calibri" panose="020F0502020204030204" pitchFamily="34" charset="0"/>
              </a:rPr>
              <a:t>企業の従業員、取引関係者及びその他企業活動・製品もしくはサービスに直接関係している者に対する人権配慮への期待が明記されていること</a:t>
            </a:r>
            <a:endParaRPr kumimoji="1" lang="en-US" altLang="ja-JP" sz="14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marL="361950" lvl="0" indent="-180975">
              <a:lnSpc>
                <a:spcPts val="1800"/>
              </a:lnSpc>
              <a:spcBef>
                <a:spcPts val="800"/>
              </a:spcBef>
              <a:buFont typeface="+mj-lt"/>
              <a:buAutoNum type="arabicPeriod"/>
              <a:defRPr/>
            </a:pPr>
            <a:r>
              <a:rPr lang="ja-JP" altLang="en-US" sz="1400" dirty="0">
                <a:solidFill>
                  <a:prstClr val="black"/>
                </a:solidFill>
                <a:latin typeface="Calibri" panose="020F0502020204030204" pitchFamily="34" charset="0"/>
                <a:cs typeface="Calibri" panose="020F0502020204030204" pitchFamily="34" charset="0"/>
              </a:rPr>
              <a:t>一般に入手可能でかつ内外問わず全従業員，共同経営／共同出資者及びその他関係者に周知されていること</a:t>
            </a:r>
            <a:endParaRPr lang="en-US" altLang="ja-JP" sz="1400" dirty="0">
              <a:solidFill>
                <a:prstClr val="black"/>
              </a:solidFill>
              <a:latin typeface="Calibri" panose="020F0502020204030204" pitchFamily="34" charset="0"/>
              <a:cs typeface="Calibri" panose="020F0502020204030204" pitchFamily="34" charset="0"/>
            </a:endParaRPr>
          </a:p>
          <a:p>
            <a:pPr marL="361950" lvl="0" indent="-180975">
              <a:lnSpc>
                <a:spcPts val="1800"/>
              </a:lnSpc>
              <a:spcBef>
                <a:spcPts val="800"/>
              </a:spcBef>
              <a:buFont typeface="+mj-lt"/>
              <a:buAutoNum type="arabicPeriod"/>
              <a:defRPr/>
            </a:pPr>
            <a:r>
              <a:rPr lang="ja-JP" altLang="en-US" sz="1400" dirty="0">
                <a:solidFill>
                  <a:prstClr val="black"/>
                </a:solidFill>
                <a:latin typeface="Calibri" panose="020F0502020204030204" pitchFamily="34" charset="0"/>
                <a:cs typeface="Calibri" panose="020F0502020204030204" pitchFamily="34" charset="0"/>
              </a:rPr>
              <a:t>企業全体に定着させるために企業活動方針や手続に反映されていること</a:t>
            </a:r>
            <a:endParaRPr kumimoji="1" lang="en-US" altLang="ja-JP" sz="14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aphicFrame>
        <p:nvGraphicFramePr>
          <p:cNvPr id="48" name="Chart 3"/>
          <p:cNvGraphicFramePr/>
          <p:nvPr>
            <p:custDataLst>
              <p:tags r:id="rId2"/>
            </p:custDataLst>
            <p:extLst>
              <p:ext uri="{D42A27DB-BD31-4B8C-83A1-F6EECF244321}">
                <p14:modId xmlns:p14="http://schemas.microsoft.com/office/powerpoint/2010/main" val="3341222263"/>
              </p:ext>
            </p:extLst>
          </p:nvPr>
        </p:nvGraphicFramePr>
        <p:xfrm>
          <a:off x="7005574" y="3998563"/>
          <a:ext cx="2185988" cy="2185987"/>
        </p:xfrm>
        <a:graphic>
          <a:graphicData uri="http://schemas.openxmlformats.org/drawingml/2006/chart">
            <c:chart xmlns:c="http://schemas.openxmlformats.org/drawingml/2006/chart" xmlns:r="http://schemas.openxmlformats.org/officeDocument/2006/relationships" r:id="rId7"/>
          </a:graphicData>
        </a:graphic>
      </p:graphicFrame>
      <p:grpSp>
        <p:nvGrpSpPr>
          <p:cNvPr id="54" name="Group 639"/>
          <p:cNvGrpSpPr>
            <a:grpSpLocks noChangeAspect="1"/>
          </p:cNvGrpSpPr>
          <p:nvPr/>
        </p:nvGrpSpPr>
        <p:grpSpPr bwMode="gray">
          <a:xfrm>
            <a:off x="8098568" y="1519023"/>
            <a:ext cx="1390432" cy="1390432"/>
            <a:chOff x="5418" y="2871"/>
            <a:chExt cx="340" cy="341"/>
          </a:xfrm>
          <a:solidFill>
            <a:schemeClr val="accent3">
              <a:lumMod val="60000"/>
              <a:lumOff val="40000"/>
            </a:schemeClr>
          </a:solidFill>
        </p:grpSpPr>
        <p:sp>
          <p:nvSpPr>
            <p:cNvPr id="55" name="Freeform 640"/>
            <p:cNvSpPr>
              <a:spLocks noEditPoints="1"/>
            </p:cNvSpPr>
            <p:nvPr/>
          </p:nvSpPr>
          <p:spPr bwMode="gray">
            <a:xfrm>
              <a:off x="5481" y="2948"/>
              <a:ext cx="214" cy="157"/>
            </a:xfrm>
            <a:custGeom>
              <a:avLst/>
              <a:gdLst>
                <a:gd name="T0" fmla="*/ 182 w 322"/>
                <a:gd name="T1" fmla="*/ 30 h 236"/>
                <a:gd name="T2" fmla="*/ 175 w 322"/>
                <a:gd name="T3" fmla="*/ 23 h 236"/>
                <a:gd name="T4" fmla="*/ 166 w 322"/>
                <a:gd name="T5" fmla="*/ 24 h 236"/>
                <a:gd name="T6" fmla="*/ 6 w 322"/>
                <a:gd name="T7" fmla="*/ 120 h 236"/>
                <a:gd name="T8" fmla="*/ 1 w 322"/>
                <a:gd name="T9" fmla="*/ 132 h 236"/>
                <a:gd name="T10" fmla="*/ 15 w 322"/>
                <a:gd name="T11" fmla="*/ 185 h 236"/>
                <a:gd name="T12" fmla="*/ 25 w 322"/>
                <a:gd name="T13" fmla="*/ 193 h 236"/>
                <a:gd name="T14" fmla="*/ 75 w 322"/>
                <a:gd name="T15" fmla="*/ 193 h 236"/>
                <a:gd name="T16" fmla="*/ 75 w 322"/>
                <a:gd name="T17" fmla="*/ 193 h 236"/>
                <a:gd name="T18" fmla="*/ 118 w 322"/>
                <a:gd name="T19" fmla="*/ 236 h 236"/>
                <a:gd name="T20" fmla="*/ 161 w 322"/>
                <a:gd name="T21" fmla="*/ 193 h 236"/>
                <a:gd name="T22" fmla="*/ 161 w 322"/>
                <a:gd name="T23" fmla="*/ 193 h 236"/>
                <a:gd name="T24" fmla="*/ 214 w 322"/>
                <a:gd name="T25" fmla="*/ 193 h 236"/>
                <a:gd name="T26" fmla="*/ 214 w 322"/>
                <a:gd name="T27" fmla="*/ 193 h 236"/>
                <a:gd name="T28" fmla="*/ 223 w 322"/>
                <a:gd name="T29" fmla="*/ 189 h 236"/>
                <a:gd name="T30" fmla="*/ 224 w 322"/>
                <a:gd name="T31" fmla="*/ 179 h 236"/>
                <a:gd name="T32" fmla="*/ 182 w 322"/>
                <a:gd name="T33" fmla="*/ 30 h 236"/>
                <a:gd name="T34" fmla="*/ 139 w 322"/>
                <a:gd name="T35" fmla="*/ 193 h 236"/>
                <a:gd name="T36" fmla="*/ 118 w 322"/>
                <a:gd name="T37" fmla="*/ 214 h 236"/>
                <a:gd name="T38" fmla="*/ 97 w 322"/>
                <a:gd name="T39" fmla="*/ 193 h 236"/>
                <a:gd name="T40" fmla="*/ 97 w 322"/>
                <a:gd name="T41" fmla="*/ 193 h 236"/>
                <a:gd name="T42" fmla="*/ 139 w 322"/>
                <a:gd name="T43" fmla="*/ 193 h 236"/>
                <a:gd name="T44" fmla="*/ 139 w 322"/>
                <a:gd name="T45" fmla="*/ 193 h 236"/>
                <a:gd name="T46" fmla="*/ 33 w 322"/>
                <a:gd name="T47" fmla="*/ 172 h 236"/>
                <a:gd name="T48" fmla="*/ 24 w 322"/>
                <a:gd name="T49" fmla="*/ 134 h 236"/>
                <a:gd name="T50" fmla="*/ 165 w 322"/>
                <a:gd name="T51" fmla="*/ 49 h 236"/>
                <a:gd name="T52" fmla="*/ 200 w 322"/>
                <a:gd name="T53" fmla="*/ 172 h 236"/>
                <a:gd name="T54" fmla="*/ 33 w 322"/>
                <a:gd name="T55" fmla="*/ 172 h 236"/>
                <a:gd name="T56" fmla="*/ 238 w 322"/>
                <a:gd name="T57" fmla="*/ 107 h 236"/>
                <a:gd name="T58" fmla="*/ 235 w 322"/>
                <a:gd name="T59" fmla="*/ 108 h 236"/>
                <a:gd name="T60" fmla="*/ 225 w 322"/>
                <a:gd name="T61" fmla="*/ 100 h 236"/>
                <a:gd name="T62" fmla="*/ 232 w 322"/>
                <a:gd name="T63" fmla="*/ 87 h 236"/>
                <a:gd name="T64" fmla="*/ 307 w 322"/>
                <a:gd name="T65" fmla="*/ 65 h 236"/>
                <a:gd name="T66" fmla="*/ 320 w 322"/>
                <a:gd name="T67" fmla="*/ 73 h 236"/>
                <a:gd name="T68" fmla="*/ 313 w 322"/>
                <a:gd name="T69" fmla="*/ 86 h 236"/>
                <a:gd name="T70" fmla="*/ 238 w 322"/>
                <a:gd name="T71" fmla="*/ 107 h 236"/>
                <a:gd name="T72" fmla="*/ 206 w 322"/>
                <a:gd name="T73" fmla="*/ 61 h 236"/>
                <a:gd name="T74" fmla="*/ 207 w 322"/>
                <a:gd name="T75" fmla="*/ 46 h 236"/>
                <a:gd name="T76" fmla="*/ 261 w 322"/>
                <a:gd name="T77" fmla="*/ 3 h 236"/>
                <a:gd name="T78" fmla="*/ 276 w 322"/>
                <a:gd name="T79" fmla="*/ 5 h 236"/>
                <a:gd name="T80" fmla="*/ 274 w 322"/>
                <a:gd name="T81" fmla="*/ 20 h 236"/>
                <a:gd name="T82" fmla="*/ 221 w 322"/>
                <a:gd name="T83" fmla="*/ 63 h 236"/>
                <a:gd name="T84" fmla="*/ 214 w 322"/>
                <a:gd name="T85" fmla="*/ 65 h 236"/>
                <a:gd name="T86" fmla="*/ 206 w 322"/>
                <a:gd name="T87" fmla="*/ 61 h 236"/>
                <a:gd name="T88" fmla="*/ 321 w 322"/>
                <a:gd name="T89" fmla="*/ 163 h 236"/>
                <a:gd name="T90" fmla="*/ 310 w 322"/>
                <a:gd name="T91" fmla="*/ 172 h 236"/>
                <a:gd name="T92" fmla="*/ 308 w 322"/>
                <a:gd name="T93" fmla="*/ 172 h 236"/>
                <a:gd name="T94" fmla="*/ 244 w 322"/>
                <a:gd name="T95" fmla="*/ 161 h 236"/>
                <a:gd name="T96" fmla="*/ 235 w 322"/>
                <a:gd name="T97" fmla="*/ 149 h 236"/>
                <a:gd name="T98" fmla="*/ 248 w 322"/>
                <a:gd name="T99" fmla="*/ 140 h 236"/>
                <a:gd name="T100" fmla="*/ 312 w 322"/>
                <a:gd name="T101" fmla="*/ 150 h 236"/>
                <a:gd name="T102" fmla="*/ 321 w 322"/>
                <a:gd name="T103" fmla="*/ 16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2" h="236">
                  <a:moveTo>
                    <a:pt x="182" y="30"/>
                  </a:moveTo>
                  <a:cubicBezTo>
                    <a:pt x="181" y="27"/>
                    <a:pt x="178" y="24"/>
                    <a:pt x="175" y="23"/>
                  </a:cubicBezTo>
                  <a:cubicBezTo>
                    <a:pt x="172" y="22"/>
                    <a:pt x="169" y="22"/>
                    <a:pt x="166" y="24"/>
                  </a:cubicBezTo>
                  <a:cubicBezTo>
                    <a:pt x="6" y="120"/>
                    <a:pt x="6" y="120"/>
                    <a:pt x="6" y="120"/>
                  </a:cubicBezTo>
                  <a:cubicBezTo>
                    <a:pt x="2" y="122"/>
                    <a:pt x="0" y="127"/>
                    <a:pt x="1" y="132"/>
                  </a:cubicBezTo>
                  <a:cubicBezTo>
                    <a:pt x="15" y="185"/>
                    <a:pt x="15" y="185"/>
                    <a:pt x="15" y="185"/>
                  </a:cubicBezTo>
                  <a:cubicBezTo>
                    <a:pt x="16" y="190"/>
                    <a:pt x="20" y="193"/>
                    <a:pt x="25" y="193"/>
                  </a:cubicBezTo>
                  <a:cubicBezTo>
                    <a:pt x="75" y="193"/>
                    <a:pt x="75" y="193"/>
                    <a:pt x="75" y="193"/>
                  </a:cubicBezTo>
                  <a:cubicBezTo>
                    <a:pt x="75" y="193"/>
                    <a:pt x="75" y="193"/>
                    <a:pt x="75" y="193"/>
                  </a:cubicBezTo>
                  <a:cubicBezTo>
                    <a:pt x="75" y="217"/>
                    <a:pt x="94" y="236"/>
                    <a:pt x="118" y="236"/>
                  </a:cubicBezTo>
                  <a:cubicBezTo>
                    <a:pt x="142" y="236"/>
                    <a:pt x="161" y="217"/>
                    <a:pt x="161" y="193"/>
                  </a:cubicBezTo>
                  <a:cubicBezTo>
                    <a:pt x="161" y="193"/>
                    <a:pt x="161" y="193"/>
                    <a:pt x="161" y="193"/>
                  </a:cubicBezTo>
                  <a:cubicBezTo>
                    <a:pt x="214" y="193"/>
                    <a:pt x="214" y="193"/>
                    <a:pt x="214" y="193"/>
                  </a:cubicBezTo>
                  <a:cubicBezTo>
                    <a:pt x="214" y="193"/>
                    <a:pt x="214" y="193"/>
                    <a:pt x="214" y="193"/>
                  </a:cubicBezTo>
                  <a:cubicBezTo>
                    <a:pt x="217" y="193"/>
                    <a:pt x="221" y="191"/>
                    <a:pt x="223" y="189"/>
                  </a:cubicBezTo>
                  <a:cubicBezTo>
                    <a:pt x="225" y="186"/>
                    <a:pt x="225" y="183"/>
                    <a:pt x="224" y="179"/>
                  </a:cubicBezTo>
                  <a:lnTo>
                    <a:pt x="182" y="30"/>
                  </a:lnTo>
                  <a:close/>
                  <a:moveTo>
                    <a:pt x="139" y="193"/>
                  </a:moveTo>
                  <a:cubicBezTo>
                    <a:pt x="139" y="205"/>
                    <a:pt x="130" y="214"/>
                    <a:pt x="118" y="214"/>
                  </a:cubicBezTo>
                  <a:cubicBezTo>
                    <a:pt x="106" y="214"/>
                    <a:pt x="97" y="205"/>
                    <a:pt x="97" y="193"/>
                  </a:cubicBezTo>
                  <a:cubicBezTo>
                    <a:pt x="97" y="193"/>
                    <a:pt x="97" y="193"/>
                    <a:pt x="97" y="193"/>
                  </a:cubicBezTo>
                  <a:cubicBezTo>
                    <a:pt x="139" y="193"/>
                    <a:pt x="139" y="193"/>
                    <a:pt x="139" y="193"/>
                  </a:cubicBezTo>
                  <a:cubicBezTo>
                    <a:pt x="139" y="193"/>
                    <a:pt x="139" y="193"/>
                    <a:pt x="139" y="193"/>
                  </a:cubicBezTo>
                  <a:close/>
                  <a:moveTo>
                    <a:pt x="33" y="172"/>
                  </a:moveTo>
                  <a:cubicBezTo>
                    <a:pt x="24" y="134"/>
                    <a:pt x="24" y="134"/>
                    <a:pt x="24" y="134"/>
                  </a:cubicBezTo>
                  <a:cubicBezTo>
                    <a:pt x="165" y="49"/>
                    <a:pt x="165" y="49"/>
                    <a:pt x="165" y="49"/>
                  </a:cubicBezTo>
                  <a:cubicBezTo>
                    <a:pt x="200" y="172"/>
                    <a:pt x="200" y="172"/>
                    <a:pt x="200" y="172"/>
                  </a:cubicBezTo>
                  <a:lnTo>
                    <a:pt x="33" y="172"/>
                  </a:lnTo>
                  <a:close/>
                  <a:moveTo>
                    <a:pt x="238" y="107"/>
                  </a:moveTo>
                  <a:cubicBezTo>
                    <a:pt x="237" y="108"/>
                    <a:pt x="236" y="108"/>
                    <a:pt x="235" y="108"/>
                  </a:cubicBezTo>
                  <a:cubicBezTo>
                    <a:pt x="231" y="108"/>
                    <a:pt x="226" y="105"/>
                    <a:pt x="225" y="100"/>
                  </a:cubicBezTo>
                  <a:cubicBezTo>
                    <a:pt x="223" y="94"/>
                    <a:pt x="227" y="88"/>
                    <a:pt x="232" y="87"/>
                  </a:cubicBezTo>
                  <a:cubicBezTo>
                    <a:pt x="307" y="65"/>
                    <a:pt x="307" y="65"/>
                    <a:pt x="307" y="65"/>
                  </a:cubicBezTo>
                  <a:cubicBezTo>
                    <a:pt x="313" y="64"/>
                    <a:pt x="319" y="67"/>
                    <a:pt x="320" y="73"/>
                  </a:cubicBezTo>
                  <a:cubicBezTo>
                    <a:pt x="322" y="78"/>
                    <a:pt x="319" y="84"/>
                    <a:pt x="313" y="86"/>
                  </a:cubicBezTo>
                  <a:lnTo>
                    <a:pt x="238" y="107"/>
                  </a:lnTo>
                  <a:close/>
                  <a:moveTo>
                    <a:pt x="206" y="61"/>
                  </a:moveTo>
                  <a:cubicBezTo>
                    <a:pt x="202" y="56"/>
                    <a:pt x="203" y="50"/>
                    <a:pt x="207" y="46"/>
                  </a:cubicBezTo>
                  <a:cubicBezTo>
                    <a:pt x="261" y="3"/>
                    <a:pt x="261" y="3"/>
                    <a:pt x="261" y="3"/>
                  </a:cubicBezTo>
                  <a:cubicBezTo>
                    <a:pt x="265" y="0"/>
                    <a:pt x="272" y="0"/>
                    <a:pt x="276" y="5"/>
                  </a:cubicBezTo>
                  <a:cubicBezTo>
                    <a:pt x="279" y="10"/>
                    <a:pt x="279" y="16"/>
                    <a:pt x="274" y="20"/>
                  </a:cubicBezTo>
                  <a:cubicBezTo>
                    <a:pt x="221" y="63"/>
                    <a:pt x="221" y="63"/>
                    <a:pt x="221" y="63"/>
                  </a:cubicBezTo>
                  <a:cubicBezTo>
                    <a:pt x="219" y="64"/>
                    <a:pt x="216" y="65"/>
                    <a:pt x="214" y="65"/>
                  </a:cubicBezTo>
                  <a:cubicBezTo>
                    <a:pt x="211" y="65"/>
                    <a:pt x="208" y="64"/>
                    <a:pt x="206" y="61"/>
                  </a:cubicBezTo>
                  <a:close/>
                  <a:moveTo>
                    <a:pt x="321" y="163"/>
                  </a:moveTo>
                  <a:cubicBezTo>
                    <a:pt x="320" y="168"/>
                    <a:pt x="315" y="172"/>
                    <a:pt x="310" y="172"/>
                  </a:cubicBezTo>
                  <a:cubicBezTo>
                    <a:pt x="309" y="172"/>
                    <a:pt x="309" y="172"/>
                    <a:pt x="308" y="172"/>
                  </a:cubicBezTo>
                  <a:cubicBezTo>
                    <a:pt x="244" y="161"/>
                    <a:pt x="244" y="161"/>
                    <a:pt x="244" y="161"/>
                  </a:cubicBezTo>
                  <a:cubicBezTo>
                    <a:pt x="238" y="160"/>
                    <a:pt x="235" y="154"/>
                    <a:pt x="235" y="149"/>
                  </a:cubicBezTo>
                  <a:cubicBezTo>
                    <a:pt x="236" y="143"/>
                    <a:pt x="242" y="139"/>
                    <a:pt x="248" y="140"/>
                  </a:cubicBezTo>
                  <a:cubicBezTo>
                    <a:pt x="312" y="150"/>
                    <a:pt x="312" y="150"/>
                    <a:pt x="312" y="150"/>
                  </a:cubicBezTo>
                  <a:cubicBezTo>
                    <a:pt x="318" y="151"/>
                    <a:pt x="321" y="157"/>
                    <a:pt x="321" y="1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56" name="Freeform 641"/>
            <p:cNvSpPr>
              <a:spLocks noEditPoints="1"/>
            </p:cNvSpPr>
            <p:nvPr/>
          </p:nvSpPr>
          <p:spPr bwMode="gray">
            <a:xfrm>
              <a:off x="5418" y="287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36" name="ホームベース 35"/>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37" name="角丸四角形 36"/>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38" name="ホームベース 37"/>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企業による人権への取組の在り方</a:t>
            </a:r>
          </a:p>
        </p:txBody>
      </p:sp>
    </p:spTree>
    <p:extLst>
      <p:ext uri="{BB962C8B-B14F-4D97-AF65-F5344CB8AC3E}">
        <p14:creationId xmlns:p14="http://schemas.microsoft.com/office/powerpoint/2010/main" val="4024998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35819103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企業の人権への取組</a:t>
            </a:r>
          </a:p>
        </p:txBody>
      </p:sp>
      <p:sp>
        <p:nvSpPr>
          <p:cNvPr id="110" name="正方形/長方形 109"/>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企業は、自社が人権にもたらす影響を評価する必要があります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lang="ja-JP" altLang="en-US" sz="1600" dirty="0">
                <a:solidFill>
                  <a:prstClr val="black"/>
                </a:solidFill>
                <a:latin typeface="Calibri" panose="020F0502020204030204" pitchFamily="34" charset="0"/>
                <a:cs typeface="Calibri" panose="020F0502020204030204" pitchFamily="34" charset="0"/>
              </a:rPr>
              <a:t>自社の事業を通じて引き起こされうる人権への負の影響</a:t>
            </a:r>
            <a:r>
              <a:rPr lang="ja-JP" altLang="en-US" sz="1600">
                <a:solidFill>
                  <a:prstClr val="black"/>
                </a:solidFill>
                <a:latin typeface="Calibri" panose="020F0502020204030204" pitchFamily="34" charset="0"/>
                <a:cs typeface="Calibri" panose="020F0502020204030204" pitchFamily="34" charset="0"/>
              </a:rPr>
              <a:t>（人権に関するリスク</a:t>
            </a:r>
            <a:r>
              <a:rPr lang="ja-JP" altLang="en-US" sz="1600" dirty="0">
                <a:solidFill>
                  <a:prstClr val="black"/>
                </a:solidFill>
                <a:latin typeface="Calibri" panose="020F0502020204030204" pitchFamily="34" charset="0"/>
                <a:cs typeface="Calibri" panose="020F0502020204030204" pitchFamily="34" charset="0"/>
              </a:rPr>
              <a:t>）を特定し、</a:t>
            </a:r>
            <a:br>
              <a:rPr lang="en-US" altLang="ja-JP" sz="1600" dirty="0">
                <a:solidFill>
                  <a:prstClr val="black"/>
                </a:solidFill>
                <a:latin typeface="Calibri" panose="020F0502020204030204" pitchFamily="34" charset="0"/>
                <a:cs typeface="Calibri" panose="020F0502020204030204" pitchFamily="34" charset="0"/>
              </a:rPr>
            </a:br>
            <a:r>
              <a:rPr lang="ja-JP" altLang="en-US" sz="1600" dirty="0">
                <a:solidFill>
                  <a:prstClr val="black"/>
                </a:solidFill>
                <a:latin typeface="Calibri" panose="020F0502020204030204" pitchFamily="34" charset="0"/>
                <a:cs typeface="Calibri" panose="020F0502020204030204" pitchFamily="34" charset="0"/>
              </a:rPr>
              <a:t>そのインパクトや重要度を分析・</a:t>
            </a:r>
            <a:r>
              <a:rPr lang="ja-JP" altLang="en-US" sz="1600">
                <a:solidFill>
                  <a:prstClr val="black"/>
                </a:solidFill>
                <a:latin typeface="Calibri" panose="020F0502020204030204" pitchFamily="34" charset="0"/>
                <a:cs typeface="Calibri" panose="020F0502020204030204" pitchFamily="34" charset="0"/>
              </a:rPr>
              <a:t>評価する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2"/>
            <a:ext cx="7050104" cy="506124"/>
            <a:chOff x="593244" y="1828245"/>
            <a:chExt cx="5104364" cy="366441"/>
          </a:xfrm>
        </p:grpSpPr>
        <p:sp>
          <p:nvSpPr>
            <p:cNvPr id="31" name="角丸四角形 30"/>
            <p:cNvSpPr/>
            <p:nvPr/>
          </p:nvSpPr>
          <p:spPr bwMode="gray">
            <a:xfrm>
              <a:off x="988895" y="1863327"/>
              <a:ext cx="4708713" cy="294546"/>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人権への影響評価（人権インパクト・アセスメント）</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(2)</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a:cxnSpLocks/>
            </p:cNvCxnSpPr>
            <p:nvPr/>
          </p:nvCxnSpPr>
          <p:spPr bwMode="gray">
            <a:xfrm flipV="1">
              <a:off x="888458" y="2194685"/>
              <a:ext cx="476092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4" name="テキスト プレースホルダー 2"/>
          <p:cNvSpPr txBox="1">
            <a:spLocks/>
          </p:cNvSpPr>
          <p:nvPr/>
        </p:nvSpPr>
        <p:spPr bwMode="gray">
          <a:xfrm>
            <a:off x="4616606" y="3617096"/>
            <a:ext cx="4899375" cy="381457"/>
          </a:xfrm>
          <a:prstGeom prst="rect">
            <a:avLst/>
          </a:prstGeom>
          <a:no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lvl="0" algn="ctr">
              <a:lnSpc>
                <a:spcPts val="1800"/>
              </a:lnSpc>
              <a:defRPr/>
            </a:pPr>
            <a:r>
              <a:rPr lang="en-US" altLang="ja-JP" sz="1600" dirty="0">
                <a:solidFill>
                  <a:prstClr val="black"/>
                </a:solidFill>
                <a:latin typeface="Calibri" panose="020F0502020204030204" pitchFamily="34" charset="0"/>
                <a:cs typeface="Calibri" panose="020F0502020204030204" pitchFamily="34" charset="0"/>
              </a:rPr>
              <a:t>【</a:t>
            </a:r>
            <a:r>
              <a:rPr lang="ja-JP" altLang="en-US" sz="1600" dirty="0">
                <a:solidFill>
                  <a:prstClr val="black"/>
                </a:solidFill>
                <a:latin typeface="Calibri" panose="020F0502020204030204" pitchFamily="34" charset="0"/>
                <a:cs typeface="Calibri" panose="020F0502020204030204" pitchFamily="34" charset="0"/>
              </a:rPr>
              <a:t>人権に関するリスクのインパクト・重要度の評価方法</a:t>
            </a:r>
            <a:r>
              <a:rPr lang="en-US" altLang="ja-JP" sz="1600" dirty="0">
                <a:solidFill>
                  <a:prstClr val="black"/>
                </a:solidFill>
                <a:latin typeface="Calibri" panose="020F0502020204030204" pitchFamily="34" charset="0"/>
                <a:cs typeface="Calibri" panose="020F0502020204030204" pitchFamily="34" charset="0"/>
              </a:rPr>
              <a:t>】</a:t>
            </a:r>
            <a:endParaRPr lang="ja-JP" altLang="en-US" sz="1600" dirty="0">
              <a:solidFill>
                <a:prstClr val="black"/>
              </a:solidFill>
              <a:latin typeface="Calibri" panose="020F0502020204030204" pitchFamily="34" charset="0"/>
              <a:cs typeface="Calibri" panose="020F0502020204030204" pitchFamily="34" charset="0"/>
            </a:endParaRPr>
          </a:p>
        </p:txBody>
      </p:sp>
      <p:pic>
        <p:nvPicPr>
          <p:cNvPr id="30" name="図 29"/>
          <p:cNvPicPr/>
          <p:nvPr/>
        </p:nvPicPr>
        <p:blipFill>
          <a:blip r:embed="rId6">
            <a:extLst>
              <a:ext uri="{28A0092B-C50C-407E-A947-70E740481C1C}">
                <a14:useLocalDpi xmlns:a14="http://schemas.microsoft.com/office/drawing/2010/main" val="0"/>
              </a:ext>
            </a:extLst>
          </a:blip>
          <a:srcRect/>
          <a:stretch>
            <a:fillRect/>
          </a:stretch>
        </p:blipFill>
        <p:spPr bwMode="auto">
          <a:xfrm>
            <a:off x="463814" y="3150256"/>
            <a:ext cx="4300004" cy="2575819"/>
          </a:xfrm>
          <a:prstGeom prst="rect">
            <a:avLst/>
          </a:prstGeom>
          <a:noFill/>
          <a:ln>
            <a:noFill/>
          </a:ln>
        </p:spPr>
      </p:pic>
      <p:sp>
        <p:nvSpPr>
          <p:cNvPr id="35" name="正方形/長方形 34"/>
          <p:cNvSpPr/>
          <p:nvPr/>
        </p:nvSpPr>
        <p:spPr>
          <a:xfrm>
            <a:off x="575043" y="5717181"/>
            <a:ext cx="4188774" cy="523220"/>
          </a:xfrm>
          <a:prstGeom prst="rect">
            <a:avLst/>
          </a:prstGeom>
        </p:spPr>
        <p:txBody>
          <a:bodyPr wrap="square">
            <a:spAutoFit/>
          </a:bodyPr>
          <a:lstStyle/>
          <a:p>
            <a:pPr algn="ctr"/>
            <a:r>
              <a:rPr kumimoji="1" lang="ja-JP" altLang="ja-JP" sz="1400" dirty="0">
                <a:solidFill>
                  <a:prstClr val="black"/>
                </a:solidFill>
                <a:latin typeface="Calibri" panose="020F0502020204030204" pitchFamily="34" charset="0"/>
                <a:cs typeface="Calibri" panose="020F0502020204030204" pitchFamily="34" charset="0"/>
              </a:rPr>
              <a:t>▲人権デューディリジェンスの</a:t>
            </a:r>
            <a:endParaRPr kumimoji="1" lang="en-US" altLang="ja-JP" sz="1400" dirty="0">
              <a:solidFill>
                <a:prstClr val="black"/>
              </a:solidFill>
              <a:latin typeface="Calibri" panose="020F0502020204030204" pitchFamily="34" charset="0"/>
              <a:cs typeface="Calibri" panose="020F0502020204030204" pitchFamily="34" charset="0"/>
            </a:endParaRPr>
          </a:p>
          <a:p>
            <a:pPr algn="ctr"/>
            <a:r>
              <a:rPr kumimoji="1" lang="ja-JP" altLang="en-US" sz="1400" dirty="0">
                <a:solidFill>
                  <a:prstClr val="black"/>
                </a:solidFill>
                <a:latin typeface="Calibri" panose="020F0502020204030204" pitchFamily="34" charset="0"/>
                <a:cs typeface="Calibri" panose="020F0502020204030204" pitchFamily="34" charset="0"/>
              </a:rPr>
              <a:t>　</a:t>
            </a:r>
            <a:r>
              <a:rPr kumimoji="1" lang="ja-JP" altLang="ja-JP" sz="1400" dirty="0">
                <a:solidFill>
                  <a:prstClr val="black"/>
                </a:solidFill>
                <a:latin typeface="Calibri" panose="020F0502020204030204" pitchFamily="34" charset="0"/>
                <a:cs typeface="Calibri" panose="020F0502020204030204" pitchFamily="34" charset="0"/>
              </a:rPr>
              <a:t>アウトプットイメージ（一例）</a:t>
            </a:r>
            <a:endParaRPr kumimoji="1" lang="ja-JP" altLang="en-US" sz="1400" dirty="0">
              <a:solidFill>
                <a:prstClr val="black"/>
              </a:solidFill>
              <a:latin typeface="Calibri" panose="020F0502020204030204" pitchFamily="34" charset="0"/>
              <a:cs typeface="Calibri" panose="020F0502020204030204" pitchFamily="34" charset="0"/>
            </a:endParaRPr>
          </a:p>
        </p:txBody>
      </p:sp>
      <p:grpSp>
        <p:nvGrpSpPr>
          <p:cNvPr id="36" name="Group 892"/>
          <p:cNvGrpSpPr>
            <a:grpSpLocks noChangeAspect="1"/>
          </p:cNvGrpSpPr>
          <p:nvPr/>
        </p:nvGrpSpPr>
        <p:grpSpPr bwMode="gray">
          <a:xfrm>
            <a:off x="8099400" y="1519023"/>
            <a:ext cx="1389600" cy="1389600"/>
            <a:chOff x="4270" y="3457"/>
            <a:chExt cx="340" cy="341"/>
          </a:xfrm>
          <a:solidFill>
            <a:schemeClr val="accent3">
              <a:lumMod val="60000"/>
              <a:lumOff val="40000"/>
            </a:schemeClr>
          </a:solidFill>
        </p:grpSpPr>
        <p:sp>
          <p:nvSpPr>
            <p:cNvPr id="37" name="Freeform 893"/>
            <p:cNvSpPr>
              <a:spLocks noEditPoints="1"/>
            </p:cNvSpPr>
            <p:nvPr/>
          </p:nvSpPr>
          <p:spPr bwMode="gray">
            <a:xfrm>
              <a:off x="4334" y="3521"/>
              <a:ext cx="192" cy="192"/>
            </a:xfrm>
            <a:custGeom>
              <a:avLst/>
              <a:gdLst>
                <a:gd name="T0" fmla="*/ 285 w 289"/>
                <a:gd name="T1" fmla="*/ 269 h 288"/>
                <a:gd name="T2" fmla="*/ 189 w 289"/>
                <a:gd name="T3" fmla="*/ 174 h 288"/>
                <a:gd name="T4" fmla="*/ 213 w 289"/>
                <a:gd name="T5" fmla="*/ 106 h 288"/>
                <a:gd name="T6" fmla="*/ 106 w 289"/>
                <a:gd name="T7" fmla="*/ 0 h 288"/>
                <a:gd name="T8" fmla="*/ 0 w 289"/>
                <a:gd name="T9" fmla="*/ 106 h 288"/>
                <a:gd name="T10" fmla="*/ 106 w 289"/>
                <a:gd name="T11" fmla="*/ 213 h 288"/>
                <a:gd name="T12" fmla="*/ 174 w 289"/>
                <a:gd name="T13" fmla="*/ 189 h 288"/>
                <a:gd name="T14" fmla="*/ 269 w 289"/>
                <a:gd name="T15" fmla="*/ 285 h 288"/>
                <a:gd name="T16" fmla="*/ 277 w 289"/>
                <a:gd name="T17" fmla="*/ 288 h 288"/>
                <a:gd name="T18" fmla="*/ 285 w 289"/>
                <a:gd name="T19" fmla="*/ 285 h 288"/>
                <a:gd name="T20" fmla="*/ 285 w 289"/>
                <a:gd name="T21" fmla="*/ 269 h 288"/>
                <a:gd name="T22" fmla="*/ 106 w 289"/>
                <a:gd name="T23" fmla="*/ 192 h 288"/>
                <a:gd name="T24" fmla="*/ 21 w 289"/>
                <a:gd name="T25" fmla="*/ 106 h 288"/>
                <a:gd name="T26" fmla="*/ 106 w 289"/>
                <a:gd name="T27" fmla="*/ 21 h 288"/>
                <a:gd name="T28" fmla="*/ 192 w 289"/>
                <a:gd name="T29" fmla="*/ 106 h 288"/>
                <a:gd name="T30" fmla="*/ 106 w 289"/>
                <a:gd name="T31"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88">
                  <a:moveTo>
                    <a:pt x="285" y="269"/>
                  </a:moveTo>
                  <a:cubicBezTo>
                    <a:pt x="189" y="174"/>
                    <a:pt x="189" y="174"/>
                    <a:pt x="189" y="174"/>
                  </a:cubicBezTo>
                  <a:cubicBezTo>
                    <a:pt x="204" y="155"/>
                    <a:pt x="213" y="132"/>
                    <a:pt x="213" y="106"/>
                  </a:cubicBezTo>
                  <a:cubicBezTo>
                    <a:pt x="213" y="48"/>
                    <a:pt x="165" y="0"/>
                    <a:pt x="106" y="0"/>
                  </a:cubicBezTo>
                  <a:cubicBezTo>
                    <a:pt x="48" y="0"/>
                    <a:pt x="0" y="48"/>
                    <a:pt x="0" y="106"/>
                  </a:cubicBezTo>
                  <a:cubicBezTo>
                    <a:pt x="0" y="165"/>
                    <a:pt x="48" y="213"/>
                    <a:pt x="106" y="213"/>
                  </a:cubicBezTo>
                  <a:cubicBezTo>
                    <a:pt x="132" y="213"/>
                    <a:pt x="155" y="204"/>
                    <a:pt x="174" y="189"/>
                  </a:cubicBezTo>
                  <a:cubicBezTo>
                    <a:pt x="269" y="285"/>
                    <a:pt x="269" y="285"/>
                    <a:pt x="269" y="285"/>
                  </a:cubicBezTo>
                  <a:cubicBezTo>
                    <a:pt x="272" y="287"/>
                    <a:pt x="274" y="288"/>
                    <a:pt x="277" y="288"/>
                  </a:cubicBezTo>
                  <a:cubicBezTo>
                    <a:pt x="280" y="288"/>
                    <a:pt x="282" y="287"/>
                    <a:pt x="285" y="285"/>
                  </a:cubicBezTo>
                  <a:cubicBezTo>
                    <a:pt x="289" y="280"/>
                    <a:pt x="289" y="274"/>
                    <a:pt x="285" y="269"/>
                  </a:cubicBezTo>
                  <a:close/>
                  <a:moveTo>
                    <a:pt x="106" y="192"/>
                  </a:moveTo>
                  <a:cubicBezTo>
                    <a:pt x="59" y="192"/>
                    <a:pt x="21" y="153"/>
                    <a:pt x="21" y="106"/>
                  </a:cubicBezTo>
                  <a:cubicBezTo>
                    <a:pt x="21" y="59"/>
                    <a:pt x="59" y="21"/>
                    <a:pt x="106" y="21"/>
                  </a:cubicBezTo>
                  <a:cubicBezTo>
                    <a:pt x="153" y="21"/>
                    <a:pt x="192" y="59"/>
                    <a:pt x="192" y="106"/>
                  </a:cubicBezTo>
                  <a:cubicBezTo>
                    <a:pt x="192" y="153"/>
                    <a:pt x="153" y="192"/>
                    <a:pt x="106" y="1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38" name="Freeform 894"/>
            <p:cNvSpPr>
              <a:spLocks noEditPoints="1"/>
            </p:cNvSpPr>
            <p:nvPr/>
          </p:nvSpPr>
          <p:spPr bwMode="gray">
            <a:xfrm>
              <a:off x="4270" y="345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28" name="ホームベース 27"/>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29" name="角丸四角形 28"/>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39" name="ホームベース 38"/>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企業による人権への取組の在り方</a:t>
            </a:r>
          </a:p>
        </p:txBody>
      </p:sp>
      <p:graphicFrame>
        <p:nvGraphicFramePr>
          <p:cNvPr id="2" name="表 3">
            <a:extLst>
              <a:ext uri="{FF2B5EF4-FFF2-40B4-BE49-F238E27FC236}">
                <a16:creationId xmlns:a16="http://schemas.microsoft.com/office/drawing/2014/main" id="{4C3040EA-3CB7-5D4F-8C95-322F520EF156}"/>
              </a:ext>
            </a:extLst>
          </p:cNvPr>
          <p:cNvGraphicFramePr>
            <a:graphicFrameLocks noGrp="1"/>
          </p:cNvGraphicFramePr>
          <p:nvPr>
            <p:extLst>
              <p:ext uri="{D42A27DB-BD31-4B8C-83A1-F6EECF244321}">
                <p14:modId xmlns:p14="http://schemas.microsoft.com/office/powerpoint/2010/main" val="4153572786"/>
              </p:ext>
            </p:extLst>
          </p:nvPr>
        </p:nvGraphicFramePr>
        <p:xfrm>
          <a:off x="5026456" y="3935101"/>
          <a:ext cx="4226886" cy="1776697"/>
        </p:xfrm>
        <a:graphic>
          <a:graphicData uri="http://schemas.openxmlformats.org/drawingml/2006/table">
            <a:tbl>
              <a:tblPr bandCol="1">
                <a:tableStyleId>{C083E6E3-FA7D-4D7B-A595-EF9225AFEA82}</a:tableStyleId>
              </a:tblPr>
              <a:tblGrid>
                <a:gridCol w="1196559">
                  <a:extLst>
                    <a:ext uri="{9D8B030D-6E8A-4147-A177-3AD203B41FA5}">
                      <a16:colId xmlns:a16="http://schemas.microsoft.com/office/drawing/2014/main" val="2747704088"/>
                    </a:ext>
                  </a:extLst>
                </a:gridCol>
                <a:gridCol w="3030327">
                  <a:extLst>
                    <a:ext uri="{9D8B030D-6E8A-4147-A177-3AD203B41FA5}">
                      <a16:colId xmlns:a16="http://schemas.microsoft.com/office/drawing/2014/main" val="2334972463"/>
                    </a:ext>
                  </a:extLst>
                </a:gridCol>
              </a:tblGrid>
              <a:tr h="962144">
                <a:tc>
                  <a:txBody>
                    <a:bodyPr/>
                    <a:lstStyle/>
                    <a:p>
                      <a:r>
                        <a:rPr kumimoji="1" lang="ja-JP" altLang="en-US" sz="1400" dirty="0"/>
                        <a:t>深刻度</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400" dirty="0"/>
                        <a:t>仮にその人権に関するリスクが顕在化した場合（インシデントが起こってしまった場合）に引き起こされる人権侵害の深刻さ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7442034"/>
                  </a:ext>
                </a:extLst>
              </a:tr>
              <a:tr h="814553">
                <a:tc>
                  <a:txBody>
                    <a:bodyPr/>
                    <a:lstStyle/>
                    <a:p>
                      <a:r>
                        <a:rPr kumimoji="1" lang="ja-JP" altLang="en-US" sz="1400"/>
                        <a:t>影響が生じる可能性</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400" dirty="0"/>
                        <a:t>人権への負の影響が生じる可能性</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6748405"/>
                  </a:ext>
                </a:extLst>
              </a:tr>
            </a:tbl>
          </a:graphicData>
        </a:graphic>
      </p:graphicFrame>
    </p:spTree>
    <p:extLst>
      <p:ext uri="{BB962C8B-B14F-4D97-AF65-F5344CB8AC3E}">
        <p14:creationId xmlns:p14="http://schemas.microsoft.com/office/powerpoint/2010/main" val="3162951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4238443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企業の人権への取組</a:t>
            </a:r>
          </a:p>
        </p:txBody>
      </p:sp>
      <p:sp>
        <p:nvSpPr>
          <p:cNvPr id="110" name="正方形/長方形 109"/>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企業は、人権関連の教育・研修を関連ステークホルダーに実施する必要があります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kumimoji="0" lang="ja-JP" altLang="en-US" sz="160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人権に関するリスクの</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予防を目的として、</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経営陣、従業員、その他ステークホルダー</a:t>
            </a:r>
            <a:r>
              <a:rPr lang="ja-JP" altLang="en-US" sz="1600" dirty="0">
                <a:solidFill>
                  <a:prstClr val="black"/>
                </a:solidFill>
                <a:latin typeface="Calibri" panose="020F0502020204030204" pitchFamily="34" charset="0"/>
                <a:ea typeface="ＭＳ Ｐゴシック"/>
                <a:cs typeface="Calibri" panose="020F0502020204030204" pitchFamily="34" charset="0"/>
              </a:rPr>
              <a:t>に対して、</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人権関連</a:t>
            </a:r>
            <a:r>
              <a:rPr kumimoji="0" lang="ja-JP" altLang="en-US" sz="160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の教育・研修を</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する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8"/>
            <a:ext cx="4906573" cy="506121"/>
            <a:chOff x="593244" y="1828245"/>
            <a:chExt cx="3552421" cy="366438"/>
          </a:xfrm>
        </p:grpSpPr>
        <p:sp>
          <p:nvSpPr>
            <p:cNvPr id="31" name="角丸四角形 30"/>
            <p:cNvSpPr/>
            <p:nvPr/>
          </p:nvSpPr>
          <p:spPr bwMode="gray">
            <a:xfrm>
              <a:off x="988895" y="1848600"/>
              <a:ext cx="3156770"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dirty="0">
                  <a:solidFill>
                    <a:prstClr val="black"/>
                  </a:solidFill>
                  <a:latin typeface="Calibri" panose="020F0502020204030204" pitchFamily="34" charset="0"/>
                  <a:cs typeface="Calibri" panose="020F0502020204030204" pitchFamily="34" charset="0"/>
                </a:rPr>
                <a:t>教育・研修の実施</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(3)</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194683"/>
              <a:ext cx="32134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4" name="テキスト プレースホルダー 2"/>
          <p:cNvSpPr txBox="1">
            <a:spLocks/>
          </p:cNvSpPr>
          <p:nvPr/>
        </p:nvSpPr>
        <p:spPr bwMode="gray">
          <a:xfrm>
            <a:off x="5132388" y="3287675"/>
            <a:ext cx="4356612" cy="2570907"/>
          </a:xfrm>
          <a:prstGeom prst="rect">
            <a:avLst/>
          </a:prstGeom>
          <a:solidFill>
            <a:schemeClr val="bg1">
              <a:lumMod val="95000"/>
            </a:schemeClr>
          </a:solid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lvl="0" algn="ctr">
              <a:lnSpc>
                <a:spcPts val="1800"/>
              </a:lnSpc>
              <a:defRPr/>
            </a:pPr>
            <a:endParaRPr lang="en-US" altLang="ja-JP" sz="16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en-US" altLang="ja-JP" sz="1600" dirty="0">
                <a:solidFill>
                  <a:prstClr val="black"/>
                </a:solidFill>
                <a:latin typeface="Calibri" panose="020F0502020204030204" pitchFamily="34" charset="0"/>
                <a:cs typeface="Calibri" panose="020F0502020204030204" pitchFamily="34" charset="0"/>
              </a:rPr>
              <a:t>【</a:t>
            </a:r>
            <a:r>
              <a:rPr lang="ja-JP" altLang="en-US" sz="1600" dirty="0">
                <a:solidFill>
                  <a:prstClr val="black"/>
                </a:solidFill>
                <a:latin typeface="Calibri" panose="020F0502020204030204" pitchFamily="34" charset="0"/>
                <a:cs typeface="Calibri" panose="020F0502020204030204" pitchFamily="34" charset="0"/>
              </a:rPr>
              <a:t>教育・研修のテーマ例</a:t>
            </a:r>
            <a:r>
              <a:rPr lang="en-US" altLang="ja-JP" sz="1600" dirty="0">
                <a:solidFill>
                  <a:prstClr val="black"/>
                </a:solidFill>
                <a:latin typeface="Calibri" panose="020F0502020204030204" pitchFamily="34" charset="0"/>
                <a:cs typeface="Calibri" panose="020F0502020204030204" pitchFamily="34" charset="0"/>
              </a:rPr>
              <a:t>】</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ハラスメント</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ダイバーシティ</a:t>
            </a:r>
            <a:br>
              <a:rPr lang="en-US" altLang="ja-JP" sz="1600" dirty="0">
                <a:solidFill>
                  <a:prstClr val="black"/>
                </a:solidFill>
                <a:latin typeface="Calibri" panose="020F0502020204030204" pitchFamily="34" charset="0"/>
                <a:cs typeface="Calibri" panose="020F0502020204030204" pitchFamily="34" charset="0"/>
              </a:rPr>
            </a:br>
            <a:r>
              <a:rPr lang="ja-JP" altLang="en-US" sz="1600">
                <a:solidFill>
                  <a:prstClr val="black"/>
                </a:solidFill>
                <a:latin typeface="Calibri" panose="020F0502020204030204" pitchFamily="34" charset="0"/>
                <a:cs typeface="Calibri" panose="020F0502020204030204" pitchFamily="34" charset="0"/>
              </a:rPr>
              <a:t>（ジェンダー、性的指向・性自認、国籍、宗教等）</a:t>
            </a:r>
            <a:endParaRPr lang="en-US" altLang="ja-JP" sz="1600" dirty="0">
              <a:solidFill>
                <a:prstClr val="black"/>
              </a:solidFill>
              <a:latin typeface="Calibri" panose="020F0502020204030204" pitchFamily="34" charset="0"/>
              <a:cs typeface="Calibri" panose="020F0502020204030204" pitchFamily="34" charset="0"/>
            </a:endParaRPr>
          </a:p>
          <a:p>
            <a:pPr marL="285750" lvl="0" indent="-285750">
              <a:lnSpc>
                <a:spcPts val="1800"/>
              </a:lnSpc>
              <a:spcBef>
                <a:spcPts val="1000"/>
              </a:spcBef>
              <a:buFont typeface="Wingdings" panose="05000000000000000000" pitchFamily="2" charset="2"/>
              <a:buChar char="ü"/>
              <a:defRPr/>
            </a:pPr>
            <a:r>
              <a:rPr lang="ja-JP" altLang="en-US" sz="1600">
                <a:solidFill>
                  <a:prstClr val="black"/>
                </a:solidFill>
                <a:latin typeface="Calibri" panose="020F0502020204030204" pitchFamily="34" charset="0"/>
                <a:cs typeface="Calibri" panose="020F0502020204030204" pitchFamily="34" charset="0"/>
              </a:rPr>
              <a:t>サプライチェーン</a:t>
            </a:r>
            <a:r>
              <a:rPr lang="ja-JP" altLang="en-US" sz="1600" dirty="0">
                <a:solidFill>
                  <a:prstClr val="black"/>
                </a:solidFill>
                <a:latin typeface="Calibri" panose="020F0502020204030204" pitchFamily="34" charset="0"/>
                <a:cs typeface="Calibri" panose="020F0502020204030204" pitchFamily="34" charset="0"/>
              </a:rPr>
              <a:t>管理</a:t>
            </a:r>
            <a:endParaRPr lang="en-US" altLang="ja-JP" sz="1600" dirty="0">
              <a:solidFill>
                <a:prstClr val="black"/>
              </a:solidFill>
              <a:latin typeface="Calibri" panose="020F0502020204030204" pitchFamily="34" charset="0"/>
              <a:cs typeface="Calibri" panose="020F0502020204030204" pitchFamily="34" charset="0"/>
            </a:endParaRPr>
          </a:p>
          <a:p>
            <a:pPr lvl="0">
              <a:lnSpc>
                <a:spcPts val="1800"/>
              </a:lnSpc>
              <a:spcBef>
                <a:spcPts val="1000"/>
              </a:spcBef>
              <a:defRPr/>
            </a:pPr>
            <a:r>
              <a:rPr lang="ja-JP" altLang="en-US" sz="1600" dirty="0">
                <a:solidFill>
                  <a:prstClr val="black"/>
                </a:solidFill>
                <a:latin typeface="Calibri" panose="020F0502020204030204" pitchFamily="34" charset="0"/>
                <a:cs typeface="Calibri" panose="020F0502020204030204" pitchFamily="34" charset="0"/>
              </a:rPr>
              <a:t>　　　　　　　　　　　　　　　　　　　　　　　　　　など　</a:t>
            </a:r>
          </a:p>
        </p:txBody>
      </p:sp>
      <p:sp>
        <p:nvSpPr>
          <p:cNvPr id="25" name="テキスト プレースホルダー 2"/>
          <p:cNvSpPr txBox="1">
            <a:spLocks/>
          </p:cNvSpPr>
          <p:nvPr/>
        </p:nvSpPr>
        <p:spPr bwMode="gray">
          <a:xfrm>
            <a:off x="563550" y="3287675"/>
            <a:ext cx="4356612" cy="2570907"/>
          </a:xfrm>
          <a:prstGeom prst="rect">
            <a:avLst/>
          </a:prstGeom>
          <a:solidFill>
            <a:schemeClr val="bg1">
              <a:lumMod val="95000"/>
            </a:schemeClr>
          </a:solid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lvl="0" algn="ctr">
              <a:lnSpc>
                <a:spcPts val="1800"/>
              </a:lnSpc>
              <a:defRPr/>
            </a:pPr>
            <a:endParaRPr lang="en-US" altLang="ja-JP" sz="16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en-US" altLang="ja-JP" sz="1600" dirty="0">
                <a:solidFill>
                  <a:prstClr val="black"/>
                </a:solidFill>
                <a:latin typeface="Calibri" panose="020F0502020204030204" pitchFamily="34" charset="0"/>
                <a:cs typeface="Calibri" panose="020F0502020204030204" pitchFamily="34" charset="0"/>
              </a:rPr>
              <a:t>【</a:t>
            </a:r>
            <a:r>
              <a:rPr lang="ja-JP" altLang="en-US" sz="1600" dirty="0">
                <a:solidFill>
                  <a:prstClr val="black"/>
                </a:solidFill>
                <a:latin typeface="Calibri" panose="020F0502020204030204" pitchFamily="34" charset="0"/>
                <a:cs typeface="Calibri" panose="020F0502020204030204" pitchFamily="34" charset="0"/>
              </a:rPr>
              <a:t>教育・研修の形態</a:t>
            </a:r>
            <a:r>
              <a:rPr lang="en-US" altLang="ja-JP" sz="1600" dirty="0">
                <a:solidFill>
                  <a:prstClr val="black"/>
                </a:solidFill>
                <a:latin typeface="Calibri" panose="020F0502020204030204" pitchFamily="34" charset="0"/>
                <a:cs typeface="Calibri" panose="020F0502020204030204" pitchFamily="34" charset="0"/>
              </a:rPr>
              <a:t>】</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担当従業員による社内研修</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外部講師による社内研修</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外部の研修・講演会への参加</a:t>
            </a:r>
          </a:p>
          <a:p>
            <a:pPr marL="285750" lvl="0" indent="-285750">
              <a:lnSpc>
                <a:spcPts val="1800"/>
              </a:lnSpc>
              <a:spcBef>
                <a:spcPts val="1000"/>
              </a:spcBef>
              <a:buFont typeface="Wingdings" panose="05000000000000000000" pitchFamily="2" charset="2"/>
              <a:buChar char="ü"/>
              <a:defRPr/>
            </a:pPr>
            <a:r>
              <a:rPr lang="en-US" altLang="ja-JP" sz="1600" dirty="0">
                <a:solidFill>
                  <a:prstClr val="black"/>
                </a:solidFill>
                <a:latin typeface="Calibri" panose="020F0502020204030204" pitchFamily="34" charset="0"/>
                <a:cs typeface="Calibri" panose="020F0502020204030204" pitchFamily="34" charset="0"/>
              </a:rPr>
              <a:t>e</a:t>
            </a:r>
            <a:r>
              <a:rPr lang="ja-JP" altLang="en-US" sz="1600" dirty="0">
                <a:solidFill>
                  <a:prstClr val="black"/>
                </a:solidFill>
                <a:latin typeface="Calibri" panose="020F0502020204030204" pitchFamily="34" charset="0"/>
                <a:cs typeface="Calibri" panose="020F0502020204030204" pitchFamily="34" charset="0"/>
              </a:rPr>
              <a:t>ラーニング</a:t>
            </a:r>
            <a:endParaRPr lang="en-US" altLang="ja-JP" sz="1600" dirty="0">
              <a:solidFill>
                <a:prstClr val="black"/>
              </a:solidFill>
              <a:latin typeface="Calibri" panose="020F0502020204030204" pitchFamily="34" charset="0"/>
              <a:cs typeface="Calibri" panose="020F0502020204030204" pitchFamily="34" charset="0"/>
            </a:endParaRPr>
          </a:p>
          <a:p>
            <a:pPr lvl="0">
              <a:lnSpc>
                <a:spcPts val="1800"/>
              </a:lnSpc>
              <a:spcBef>
                <a:spcPts val="1000"/>
              </a:spcBef>
              <a:defRPr/>
            </a:pPr>
            <a:r>
              <a:rPr lang="ja-JP" altLang="en-US" sz="1600" dirty="0">
                <a:solidFill>
                  <a:prstClr val="black"/>
                </a:solidFill>
                <a:latin typeface="Calibri" panose="020F0502020204030204" pitchFamily="34" charset="0"/>
                <a:cs typeface="Calibri" panose="020F0502020204030204" pitchFamily="34" charset="0"/>
              </a:rPr>
              <a:t>　　　　　　　　　　　　　　　　　　　　　　　　　　など</a:t>
            </a:r>
            <a:endParaRPr lang="en-US" altLang="ja-JP" sz="1600" dirty="0">
              <a:solidFill>
                <a:prstClr val="black"/>
              </a:solidFill>
              <a:latin typeface="Calibri" panose="020F0502020204030204" pitchFamily="34" charset="0"/>
              <a:cs typeface="Calibri" panose="020F0502020204030204" pitchFamily="34" charset="0"/>
            </a:endParaRPr>
          </a:p>
        </p:txBody>
      </p:sp>
      <p:grpSp>
        <p:nvGrpSpPr>
          <p:cNvPr id="26" name="Group 932"/>
          <p:cNvGrpSpPr>
            <a:grpSpLocks noChangeAspect="1"/>
          </p:cNvGrpSpPr>
          <p:nvPr/>
        </p:nvGrpSpPr>
        <p:grpSpPr bwMode="gray">
          <a:xfrm>
            <a:off x="8099400" y="1519023"/>
            <a:ext cx="1389600" cy="1389600"/>
            <a:chOff x="5795" y="3560"/>
            <a:chExt cx="340" cy="340"/>
          </a:xfrm>
          <a:solidFill>
            <a:schemeClr val="accent3">
              <a:lumMod val="60000"/>
              <a:lumOff val="40000"/>
            </a:schemeClr>
          </a:solidFill>
        </p:grpSpPr>
        <p:sp>
          <p:nvSpPr>
            <p:cNvPr id="27" name="Freeform 933"/>
            <p:cNvSpPr>
              <a:spLocks noEditPoints="1"/>
            </p:cNvSpPr>
            <p:nvPr/>
          </p:nvSpPr>
          <p:spPr bwMode="gray">
            <a:xfrm>
              <a:off x="5859" y="3652"/>
              <a:ext cx="212" cy="148"/>
            </a:xfrm>
            <a:custGeom>
              <a:avLst/>
              <a:gdLst>
                <a:gd name="T0" fmla="*/ 313 w 320"/>
                <a:gd name="T1" fmla="*/ 54 h 224"/>
                <a:gd name="T2" fmla="*/ 163 w 320"/>
                <a:gd name="T3" fmla="*/ 1 h 224"/>
                <a:gd name="T4" fmla="*/ 156 w 320"/>
                <a:gd name="T5" fmla="*/ 1 h 224"/>
                <a:gd name="T6" fmla="*/ 7 w 320"/>
                <a:gd name="T7" fmla="*/ 54 h 224"/>
                <a:gd name="T8" fmla="*/ 0 w 320"/>
                <a:gd name="T9" fmla="*/ 64 h 224"/>
                <a:gd name="T10" fmla="*/ 6 w 320"/>
                <a:gd name="T11" fmla="*/ 74 h 224"/>
                <a:gd name="T12" fmla="*/ 63 w 320"/>
                <a:gd name="T13" fmla="*/ 98 h 224"/>
                <a:gd name="T14" fmla="*/ 53 w 320"/>
                <a:gd name="T15" fmla="*/ 170 h 224"/>
                <a:gd name="T16" fmla="*/ 54 w 320"/>
                <a:gd name="T17" fmla="*/ 176 h 224"/>
                <a:gd name="T18" fmla="*/ 160 w 320"/>
                <a:gd name="T19" fmla="*/ 224 h 224"/>
                <a:gd name="T20" fmla="*/ 264 w 320"/>
                <a:gd name="T21" fmla="*/ 178 h 224"/>
                <a:gd name="T22" fmla="*/ 266 w 320"/>
                <a:gd name="T23" fmla="*/ 170 h 224"/>
                <a:gd name="T24" fmla="*/ 257 w 320"/>
                <a:gd name="T25" fmla="*/ 98 h 224"/>
                <a:gd name="T26" fmla="*/ 288 w 320"/>
                <a:gd name="T27" fmla="*/ 85 h 224"/>
                <a:gd name="T28" fmla="*/ 288 w 320"/>
                <a:gd name="T29" fmla="*/ 214 h 224"/>
                <a:gd name="T30" fmla="*/ 298 w 320"/>
                <a:gd name="T31" fmla="*/ 224 h 224"/>
                <a:gd name="T32" fmla="*/ 309 w 320"/>
                <a:gd name="T33" fmla="*/ 214 h 224"/>
                <a:gd name="T34" fmla="*/ 309 w 320"/>
                <a:gd name="T35" fmla="*/ 76 h 224"/>
                <a:gd name="T36" fmla="*/ 313 w 320"/>
                <a:gd name="T37" fmla="*/ 74 h 224"/>
                <a:gd name="T38" fmla="*/ 320 w 320"/>
                <a:gd name="T39" fmla="*/ 64 h 224"/>
                <a:gd name="T40" fmla="*/ 313 w 320"/>
                <a:gd name="T41" fmla="*/ 54 h 224"/>
                <a:gd name="T42" fmla="*/ 244 w 320"/>
                <a:gd name="T43" fmla="*/ 167 h 224"/>
                <a:gd name="T44" fmla="*/ 160 w 320"/>
                <a:gd name="T45" fmla="*/ 203 h 224"/>
                <a:gd name="T46" fmla="*/ 75 w 320"/>
                <a:gd name="T47" fmla="*/ 168 h 224"/>
                <a:gd name="T48" fmla="*/ 83 w 320"/>
                <a:gd name="T49" fmla="*/ 107 h 224"/>
                <a:gd name="T50" fmla="*/ 155 w 320"/>
                <a:gd name="T51" fmla="*/ 138 h 224"/>
                <a:gd name="T52" fmla="*/ 160 w 320"/>
                <a:gd name="T53" fmla="*/ 139 h 224"/>
                <a:gd name="T54" fmla="*/ 164 w 320"/>
                <a:gd name="T55" fmla="*/ 138 h 224"/>
                <a:gd name="T56" fmla="*/ 236 w 320"/>
                <a:gd name="T57" fmla="*/ 107 h 224"/>
                <a:gd name="T58" fmla="*/ 244 w 320"/>
                <a:gd name="T59" fmla="*/ 167 h 224"/>
                <a:gd name="T60" fmla="*/ 160 w 320"/>
                <a:gd name="T61" fmla="*/ 117 h 224"/>
                <a:gd name="T62" fmla="*/ 40 w 320"/>
                <a:gd name="T63" fmla="*/ 65 h 224"/>
                <a:gd name="T64" fmla="*/ 160 w 320"/>
                <a:gd name="T65" fmla="*/ 22 h 224"/>
                <a:gd name="T66" fmla="*/ 280 w 320"/>
                <a:gd name="T67" fmla="*/ 65 h 224"/>
                <a:gd name="T68" fmla="*/ 160 w 320"/>
                <a:gd name="T69" fmla="*/ 11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24">
                  <a:moveTo>
                    <a:pt x="313" y="54"/>
                  </a:moveTo>
                  <a:cubicBezTo>
                    <a:pt x="163" y="1"/>
                    <a:pt x="163" y="1"/>
                    <a:pt x="163" y="1"/>
                  </a:cubicBezTo>
                  <a:cubicBezTo>
                    <a:pt x="161" y="0"/>
                    <a:pt x="158" y="0"/>
                    <a:pt x="156" y="1"/>
                  </a:cubicBezTo>
                  <a:cubicBezTo>
                    <a:pt x="7" y="54"/>
                    <a:pt x="7" y="54"/>
                    <a:pt x="7" y="54"/>
                  </a:cubicBezTo>
                  <a:cubicBezTo>
                    <a:pt x="3" y="56"/>
                    <a:pt x="0" y="60"/>
                    <a:pt x="0" y="64"/>
                  </a:cubicBezTo>
                  <a:cubicBezTo>
                    <a:pt x="0" y="68"/>
                    <a:pt x="2" y="72"/>
                    <a:pt x="6" y="74"/>
                  </a:cubicBezTo>
                  <a:cubicBezTo>
                    <a:pt x="63" y="98"/>
                    <a:pt x="63" y="98"/>
                    <a:pt x="63" y="98"/>
                  </a:cubicBezTo>
                  <a:cubicBezTo>
                    <a:pt x="53" y="170"/>
                    <a:pt x="53" y="170"/>
                    <a:pt x="53" y="170"/>
                  </a:cubicBezTo>
                  <a:cubicBezTo>
                    <a:pt x="53" y="172"/>
                    <a:pt x="53" y="174"/>
                    <a:pt x="54" y="176"/>
                  </a:cubicBezTo>
                  <a:cubicBezTo>
                    <a:pt x="56" y="178"/>
                    <a:pt x="83" y="224"/>
                    <a:pt x="160" y="224"/>
                  </a:cubicBezTo>
                  <a:cubicBezTo>
                    <a:pt x="223" y="224"/>
                    <a:pt x="262" y="180"/>
                    <a:pt x="264" y="178"/>
                  </a:cubicBezTo>
                  <a:cubicBezTo>
                    <a:pt x="266" y="176"/>
                    <a:pt x="267" y="173"/>
                    <a:pt x="266" y="170"/>
                  </a:cubicBezTo>
                  <a:cubicBezTo>
                    <a:pt x="257" y="98"/>
                    <a:pt x="257" y="98"/>
                    <a:pt x="257" y="98"/>
                  </a:cubicBezTo>
                  <a:cubicBezTo>
                    <a:pt x="288" y="85"/>
                    <a:pt x="288" y="85"/>
                    <a:pt x="288" y="85"/>
                  </a:cubicBezTo>
                  <a:cubicBezTo>
                    <a:pt x="288" y="214"/>
                    <a:pt x="288" y="214"/>
                    <a:pt x="288" y="214"/>
                  </a:cubicBezTo>
                  <a:cubicBezTo>
                    <a:pt x="288" y="220"/>
                    <a:pt x="292" y="224"/>
                    <a:pt x="298" y="224"/>
                  </a:cubicBezTo>
                  <a:cubicBezTo>
                    <a:pt x="304" y="224"/>
                    <a:pt x="309" y="220"/>
                    <a:pt x="309" y="214"/>
                  </a:cubicBezTo>
                  <a:cubicBezTo>
                    <a:pt x="309" y="76"/>
                    <a:pt x="309" y="76"/>
                    <a:pt x="309" y="76"/>
                  </a:cubicBezTo>
                  <a:cubicBezTo>
                    <a:pt x="313" y="74"/>
                    <a:pt x="313" y="74"/>
                    <a:pt x="313" y="74"/>
                  </a:cubicBezTo>
                  <a:cubicBezTo>
                    <a:pt x="317" y="72"/>
                    <a:pt x="320" y="68"/>
                    <a:pt x="320" y="64"/>
                  </a:cubicBezTo>
                  <a:cubicBezTo>
                    <a:pt x="320" y="60"/>
                    <a:pt x="317" y="56"/>
                    <a:pt x="313" y="54"/>
                  </a:cubicBezTo>
                  <a:close/>
                  <a:moveTo>
                    <a:pt x="244" y="167"/>
                  </a:moveTo>
                  <a:cubicBezTo>
                    <a:pt x="235" y="177"/>
                    <a:pt x="203" y="203"/>
                    <a:pt x="160" y="203"/>
                  </a:cubicBezTo>
                  <a:cubicBezTo>
                    <a:pt x="105" y="203"/>
                    <a:pt x="81" y="177"/>
                    <a:pt x="75" y="168"/>
                  </a:cubicBezTo>
                  <a:cubicBezTo>
                    <a:pt x="83" y="107"/>
                    <a:pt x="83" y="107"/>
                    <a:pt x="83" y="107"/>
                  </a:cubicBezTo>
                  <a:cubicBezTo>
                    <a:pt x="155" y="138"/>
                    <a:pt x="155" y="138"/>
                    <a:pt x="155" y="138"/>
                  </a:cubicBezTo>
                  <a:cubicBezTo>
                    <a:pt x="157" y="139"/>
                    <a:pt x="158" y="139"/>
                    <a:pt x="160" y="139"/>
                  </a:cubicBezTo>
                  <a:cubicBezTo>
                    <a:pt x="161" y="139"/>
                    <a:pt x="163" y="139"/>
                    <a:pt x="164" y="138"/>
                  </a:cubicBezTo>
                  <a:cubicBezTo>
                    <a:pt x="236" y="107"/>
                    <a:pt x="236" y="107"/>
                    <a:pt x="236" y="107"/>
                  </a:cubicBezTo>
                  <a:lnTo>
                    <a:pt x="244" y="167"/>
                  </a:lnTo>
                  <a:close/>
                  <a:moveTo>
                    <a:pt x="160" y="117"/>
                  </a:moveTo>
                  <a:cubicBezTo>
                    <a:pt x="40" y="65"/>
                    <a:pt x="40" y="65"/>
                    <a:pt x="40" y="65"/>
                  </a:cubicBezTo>
                  <a:cubicBezTo>
                    <a:pt x="160" y="22"/>
                    <a:pt x="160" y="22"/>
                    <a:pt x="160" y="22"/>
                  </a:cubicBezTo>
                  <a:cubicBezTo>
                    <a:pt x="280" y="65"/>
                    <a:pt x="280" y="65"/>
                    <a:pt x="280" y="65"/>
                  </a:cubicBezTo>
                  <a:lnTo>
                    <a:pt x="160" y="1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28" name="Freeform 934"/>
            <p:cNvSpPr>
              <a:spLocks noEditPoints="1"/>
            </p:cNvSpPr>
            <p:nvPr/>
          </p:nvSpPr>
          <p:spPr bwMode="gray">
            <a:xfrm>
              <a:off x="5795" y="356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24" name="ホームベース 23"/>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29" name="角丸四角形 28"/>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30" name="ホームベース 29"/>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企業による人権への取組の在り方</a:t>
            </a:r>
          </a:p>
        </p:txBody>
      </p:sp>
    </p:spTree>
    <p:extLst>
      <p:ext uri="{BB962C8B-B14F-4D97-AF65-F5344CB8AC3E}">
        <p14:creationId xmlns:p14="http://schemas.microsoft.com/office/powerpoint/2010/main" val="1147256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1709704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企業の人権への取組</a:t>
            </a:r>
          </a:p>
        </p:txBody>
      </p:sp>
      <p:sp>
        <p:nvSpPr>
          <p:cNvPr id="110" name="正方形/長方形 109"/>
          <p:cNvSpPr/>
          <p:nvPr/>
        </p:nvSpPr>
        <p:spPr>
          <a:xfrm>
            <a:off x="415883" y="685564"/>
            <a:ext cx="9074191"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a:t>
            </a:r>
            <a:r>
              <a:rPr lang="ja-JP" altLang="en-US">
                <a:latin typeface="Calibri" panose="020F0502020204030204" pitchFamily="34" charset="0"/>
                <a:cs typeface="Calibri" panose="020F0502020204030204" pitchFamily="34" charset="0"/>
              </a:rPr>
              <a:t>は、人権に関するリスクへ</a:t>
            </a:r>
            <a:r>
              <a:rPr lang="ja-JP" altLang="en-US" dirty="0">
                <a:latin typeface="Calibri" panose="020F0502020204030204" pitchFamily="34" charset="0"/>
                <a:cs typeface="Calibri" panose="020F0502020204030204" pitchFamily="34" charset="0"/>
              </a:rPr>
              <a:t>の対応として社内環境・制度を整備する必要があります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kumimoji="0" lang="ja-JP" altLang="en-US" sz="160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人権に関するリスクの</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予防・是正を目的として、</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lang="ja-JP" altLang="en-US" sz="1600" dirty="0">
                <a:solidFill>
                  <a:prstClr val="black"/>
                </a:solidFill>
                <a:latin typeface="Calibri" panose="020F0502020204030204" pitchFamily="34" charset="0"/>
                <a:ea typeface="ＭＳ Ｐゴシック"/>
                <a:cs typeface="Calibri" panose="020F0502020204030204" pitchFamily="34" charset="0"/>
              </a:rPr>
              <a:t>社内の設備、社内規定、労働慣行等を整備・変革すること</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8"/>
            <a:ext cx="4906573" cy="506121"/>
            <a:chOff x="593244" y="1828245"/>
            <a:chExt cx="3552421" cy="366438"/>
          </a:xfrm>
        </p:grpSpPr>
        <p:sp>
          <p:nvSpPr>
            <p:cNvPr id="31" name="角丸四角形 30"/>
            <p:cNvSpPr/>
            <p:nvPr/>
          </p:nvSpPr>
          <p:spPr bwMode="gray">
            <a:xfrm>
              <a:off x="988895" y="1848600"/>
              <a:ext cx="3156770"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dirty="0">
                  <a:solidFill>
                    <a:prstClr val="black"/>
                  </a:solidFill>
                  <a:latin typeface="Calibri" panose="020F0502020204030204" pitchFamily="34" charset="0"/>
                  <a:cs typeface="Calibri" panose="020F0502020204030204" pitchFamily="34" charset="0"/>
                </a:rPr>
                <a:t>社内環境／制度の整備</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(4)</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194683"/>
              <a:ext cx="32134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5" name="テキスト プレースホルダー 2"/>
          <p:cNvSpPr txBox="1">
            <a:spLocks/>
          </p:cNvSpPr>
          <p:nvPr/>
        </p:nvSpPr>
        <p:spPr bwMode="gray">
          <a:xfrm>
            <a:off x="710198" y="3287675"/>
            <a:ext cx="8329395" cy="3018329"/>
          </a:xfrm>
          <a:prstGeom prst="rect">
            <a:avLst/>
          </a:prstGeom>
          <a:solidFill>
            <a:schemeClr val="bg1">
              <a:lumMod val="95000"/>
            </a:schemeClr>
          </a:solid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lvl="0" algn="ctr">
              <a:lnSpc>
                <a:spcPts val="1800"/>
              </a:lnSpc>
              <a:defRPr/>
            </a:pPr>
            <a:endParaRPr lang="en-US" altLang="ja-JP" sz="16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en-US" altLang="ja-JP" sz="1600" dirty="0">
                <a:solidFill>
                  <a:prstClr val="black"/>
                </a:solidFill>
                <a:latin typeface="Calibri" panose="020F0502020204030204" pitchFamily="34" charset="0"/>
                <a:cs typeface="Calibri" panose="020F0502020204030204" pitchFamily="34" charset="0"/>
              </a:rPr>
              <a:t>【</a:t>
            </a:r>
            <a:r>
              <a:rPr lang="ja-JP" altLang="en-US" sz="1600" dirty="0">
                <a:solidFill>
                  <a:prstClr val="black"/>
                </a:solidFill>
                <a:latin typeface="Calibri" panose="020F0502020204030204" pitchFamily="34" charset="0"/>
                <a:cs typeface="Calibri" panose="020F0502020204030204" pitchFamily="34" charset="0"/>
              </a:rPr>
              <a:t>社内環境／制度の整備の例</a:t>
            </a:r>
            <a:r>
              <a:rPr lang="en-US" altLang="ja-JP" sz="1600" dirty="0">
                <a:solidFill>
                  <a:prstClr val="black"/>
                </a:solidFill>
                <a:latin typeface="Calibri" panose="020F0502020204030204" pitchFamily="34" charset="0"/>
                <a:cs typeface="Calibri" panose="020F0502020204030204" pitchFamily="34" charset="0"/>
              </a:rPr>
              <a:t>】</a:t>
            </a:r>
          </a:p>
          <a:p>
            <a:pPr marL="285750" lvl="0" indent="-285750">
              <a:lnSpc>
                <a:spcPts val="1800"/>
              </a:lnSpc>
              <a:spcBef>
                <a:spcPts val="1000"/>
              </a:spcBef>
              <a:buFont typeface="Wingdings" panose="05000000000000000000" pitchFamily="2" charset="2"/>
              <a:buChar char="n"/>
              <a:defRPr/>
            </a:pPr>
            <a:r>
              <a:rPr lang="ja-JP" altLang="en-US" sz="1600" dirty="0">
                <a:solidFill>
                  <a:prstClr val="black"/>
                </a:solidFill>
                <a:latin typeface="Calibri" panose="020F0502020204030204" pitchFamily="34" charset="0"/>
                <a:cs typeface="Calibri" panose="020F0502020204030204" pitchFamily="34" charset="0"/>
              </a:rPr>
              <a:t>柔軟な働き方の実現のための施策</a:t>
            </a:r>
          </a:p>
          <a:p>
            <a:pPr marL="534988"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ワークシェアリング</a:t>
            </a:r>
          </a:p>
          <a:p>
            <a:pPr marL="534988"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リモートワークの導入</a:t>
            </a:r>
            <a:endParaRPr lang="en-US" altLang="ja-JP" sz="1600" dirty="0">
              <a:solidFill>
                <a:prstClr val="black"/>
              </a:solidFill>
              <a:latin typeface="Calibri" panose="020F0502020204030204" pitchFamily="34" charset="0"/>
              <a:cs typeface="Calibri" panose="020F0502020204030204" pitchFamily="34" charset="0"/>
            </a:endParaRPr>
          </a:p>
          <a:p>
            <a:pPr marL="534988"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フレックスタイムの導入</a:t>
            </a:r>
          </a:p>
          <a:p>
            <a:pPr marL="285750" indent="-285750">
              <a:lnSpc>
                <a:spcPts val="1800"/>
              </a:lnSpc>
              <a:spcBef>
                <a:spcPts val="1000"/>
              </a:spcBef>
              <a:buFont typeface="Wingdings" panose="05000000000000000000" pitchFamily="2" charset="2"/>
              <a:buChar char="n"/>
              <a:defRPr/>
            </a:pPr>
            <a:r>
              <a:rPr lang="ja-JP" altLang="en-US" sz="1600" dirty="0">
                <a:solidFill>
                  <a:prstClr val="black"/>
                </a:solidFill>
                <a:latin typeface="Calibri" panose="020F0502020204030204" pitchFamily="34" charset="0"/>
                <a:cs typeface="Calibri" panose="020F0502020204030204" pitchFamily="34" charset="0"/>
              </a:rPr>
              <a:t>安全保護のための施策</a:t>
            </a:r>
          </a:p>
          <a:p>
            <a:pPr marL="534988"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労働安全管理マニュアルの整備</a:t>
            </a:r>
          </a:p>
          <a:p>
            <a:pPr marL="534988"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安全管理設備の導入</a:t>
            </a:r>
          </a:p>
          <a:p>
            <a:pPr lvl="0">
              <a:lnSpc>
                <a:spcPts val="1800"/>
              </a:lnSpc>
              <a:spcBef>
                <a:spcPts val="1000"/>
              </a:spcBef>
              <a:defRPr/>
            </a:pPr>
            <a:r>
              <a:rPr lang="ja-JP" altLang="en-US" sz="1600" dirty="0">
                <a:solidFill>
                  <a:prstClr val="black"/>
                </a:solidFill>
                <a:latin typeface="Calibri" panose="020F0502020204030204" pitchFamily="34" charset="0"/>
                <a:cs typeface="Calibri" panose="020F0502020204030204" pitchFamily="34" charset="0"/>
              </a:rPr>
              <a:t>　　　　　　　　　　　　　　　　　　　　　　　　　</a:t>
            </a:r>
            <a:endParaRPr lang="en-US" altLang="ja-JP" sz="1600" dirty="0">
              <a:solidFill>
                <a:prstClr val="black"/>
              </a:solidFill>
              <a:latin typeface="Calibri" panose="020F0502020204030204" pitchFamily="34" charset="0"/>
              <a:cs typeface="Calibri" panose="020F0502020204030204" pitchFamily="34" charset="0"/>
            </a:endParaRPr>
          </a:p>
        </p:txBody>
      </p:sp>
      <p:sp>
        <p:nvSpPr>
          <p:cNvPr id="29" name="テキスト プレースホルダー 2"/>
          <p:cNvSpPr txBox="1">
            <a:spLocks/>
          </p:cNvSpPr>
          <p:nvPr/>
        </p:nvSpPr>
        <p:spPr bwMode="gray">
          <a:xfrm>
            <a:off x="4819141" y="3874271"/>
            <a:ext cx="4164698" cy="2284989"/>
          </a:xfrm>
          <a:prstGeom prst="rect">
            <a:avLst/>
          </a:prstGeom>
          <a:no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marL="285750" indent="-285750">
              <a:lnSpc>
                <a:spcPts val="1800"/>
              </a:lnSpc>
              <a:spcBef>
                <a:spcPts val="1000"/>
              </a:spcBef>
              <a:buFont typeface="Wingdings" panose="05000000000000000000" pitchFamily="2" charset="2"/>
              <a:buChar char="n"/>
              <a:defRPr/>
            </a:pPr>
            <a:r>
              <a:rPr lang="ja-JP" altLang="en-US" sz="1600" dirty="0">
                <a:solidFill>
                  <a:prstClr val="black"/>
                </a:solidFill>
                <a:latin typeface="Calibri" panose="020F0502020204030204" pitchFamily="34" charset="0"/>
                <a:cs typeface="Calibri" panose="020F0502020204030204" pitchFamily="34" charset="0"/>
              </a:rPr>
              <a:t>差別の防止のための施策</a:t>
            </a:r>
          </a:p>
          <a:p>
            <a:pPr marL="534988"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バリアフリー設備／制度の整備</a:t>
            </a:r>
          </a:p>
          <a:p>
            <a:pPr marL="534988" indent="-285750">
              <a:lnSpc>
                <a:spcPts val="1800"/>
              </a:lnSpc>
              <a:spcBef>
                <a:spcPts val="1000"/>
              </a:spcBef>
              <a:buFont typeface="Wingdings" panose="05000000000000000000" pitchFamily="2" charset="2"/>
              <a:buChar char="ü"/>
              <a:defRPr/>
            </a:pPr>
            <a:r>
              <a:rPr lang="ja-JP" altLang="en-US" sz="1600">
                <a:solidFill>
                  <a:prstClr val="black"/>
                </a:solidFill>
                <a:latin typeface="Calibri" panose="020F0502020204030204" pitchFamily="34" charset="0"/>
                <a:cs typeface="Calibri" panose="020F0502020204030204" pitchFamily="34" charset="0"/>
              </a:rPr>
              <a:t>より公平な採用</a:t>
            </a:r>
            <a:r>
              <a:rPr lang="ja-JP" altLang="en-US" sz="1600" dirty="0">
                <a:solidFill>
                  <a:prstClr val="black"/>
                </a:solidFill>
                <a:latin typeface="Calibri" panose="020F0502020204030204" pitchFamily="34" charset="0"/>
                <a:cs typeface="Calibri" panose="020F0502020204030204" pitchFamily="34" charset="0"/>
              </a:rPr>
              <a:t>基準への変更</a:t>
            </a:r>
            <a:br>
              <a:rPr lang="en-US" altLang="ja-JP" sz="1600" dirty="0">
                <a:solidFill>
                  <a:prstClr val="black"/>
                </a:solidFill>
                <a:latin typeface="Calibri" panose="020F0502020204030204" pitchFamily="34" charset="0"/>
                <a:cs typeface="Calibri" panose="020F0502020204030204" pitchFamily="34" charset="0"/>
              </a:rPr>
            </a:br>
            <a:br>
              <a:rPr lang="en-US" altLang="ja-JP" sz="1600" dirty="0">
                <a:solidFill>
                  <a:prstClr val="black"/>
                </a:solidFill>
                <a:latin typeface="Calibri" panose="020F0502020204030204" pitchFamily="34" charset="0"/>
                <a:cs typeface="Calibri" panose="020F0502020204030204" pitchFamily="34" charset="0"/>
              </a:rPr>
            </a:br>
            <a:endParaRPr lang="ja-JP" altLang="en-US" sz="1600" dirty="0">
              <a:solidFill>
                <a:prstClr val="black"/>
              </a:solidFill>
              <a:latin typeface="Calibri" panose="020F0502020204030204" pitchFamily="34" charset="0"/>
              <a:cs typeface="Calibri" panose="020F0502020204030204" pitchFamily="34" charset="0"/>
            </a:endParaRPr>
          </a:p>
          <a:p>
            <a:pPr lvl="0">
              <a:lnSpc>
                <a:spcPts val="1800"/>
              </a:lnSpc>
              <a:spcBef>
                <a:spcPts val="1000"/>
              </a:spcBef>
              <a:defRPr/>
            </a:pPr>
            <a:r>
              <a:rPr lang="ja-JP" altLang="en-US" sz="1600" dirty="0">
                <a:solidFill>
                  <a:prstClr val="black"/>
                </a:solidFill>
                <a:latin typeface="Calibri" panose="020F0502020204030204" pitchFamily="34" charset="0"/>
                <a:cs typeface="Calibri" panose="020F0502020204030204" pitchFamily="34" charset="0"/>
              </a:rPr>
              <a:t>　　　　　　　　　　　　　　　　　　　　　　　　　など</a:t>
            </a:r>
            <a:endParaRPr lang="en-US" altLang="ja-JP" sz="1600" dirty="0">
              <a:solidFill>
                <a:prstClr val="black"/>
              </a:solidFill>
              <a:latin typeface="Calibri" panose="020F0502020204030204" pitchFamily="34" charset="0"/>
              <a:cs typeface="Calibri" panose="020F0502020204030204" pitchFamily="34" charset="0"/>
            </a:endParaRPr>
          </a:p>
        </p:txBody>
      </p:sp>
      <p:grpSp>
        <p:nvGrpSpPr>
          <p:cNvPr id="30" name="Group 39"/>
          <p:cNvGrpSpPr>
            <a:grpSpLocks noChangeAspect="1"/>
          </p:cNvGrpSpPr>
          <p:nvPr/>
        </p:nvGrpSpPr>
        <p:grpSpPr bwMode="gray">
          <a:xfrm>
            <a:off x="8099400" y="1519023"/>
            <a:ext cx="1389600" cy="1389600"/>
            <a:chOff x="3987" y="1509"/>
            <a:chExt cx="340" cy="340"/>
          </a:xfrm>
          <a:solidFill>
            <a:schemeClr val="accent3">
              <a:lumMod val="60000"/>
              <a:lumOff val="40000"/>
            </a:schemeClr>
          </a:solidFill>
        </p:grpSpPr>
        <p:sp>
          <p:nvSpPr>
            <p:cNvPr id="35" name="Freeform 40"/>
            <p:cNvSpPr>
              <a:spLocks noEditPoints="1"/>
            </p:cNvSpPr>
            <p:nvPr/>
          </p:nvSpPr>
          <p:spPr bwMode="gray">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39" name="Freeform 41"/>
            <p:cNvSpPr>
              <a:spLocks noEditPoints="1"/>
            </p:cNvSpPr>
            <p:nvPr/>
          </p:nvSpPr>
          <p:spPr bwMode="gray">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24" name="ホームベース 23"/>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26" name="角丸四角形 25"/>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27" name="ホームベース 26"/>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企業による人権への取組の在り方</a:t>
            </a:r>
          </a:p>
        </p:txBody>
      </p:sp>
    </p:spTree>
    <p:extLst>
      <p:ext uri="{BB962C8B-B14F-4D97-AF65-F5344CB8AC3E}">
        <p14:creationId xmlns:p14="http://schemas.microsoft.com/office/powerpoint/2010/main" val="472346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ホームベース 62"/>
          <p:cNvSpPr/>
          <p:nvPr/>
        </p:nvSpPr>
        <p:spPr bwMode="gray">
          <a:xfrm>
            <a:off x="7322102" y="4495161"/>
            <a:ext cx="1377327" cy="877009"/>
          </a:xfrm>
          <a:prstGeom prst="homePlate">
            <a:avLst>
              <a:gd name="adj" fmla="val 24124"/>
            </a:avLst>
          </a:prstGeom>
          <a:solidFill>
            <a:schemeClr val="accent3">
              <a:lumMod val="40000"/>
              <a:lumOff val="60000"/>
            </a:schemeClr>
          </a:solidFill>
          <a:ln w="12700" algn="ctr">
            <a:noFill/>
            <a:miter lim="800000"/>
            <a:headEnd/>
            <a:tailEnd/>
          </a:ln>
        </p:spPr>
        <p:txBody>
          <a:bodyPr vert="horz" wrap="square" lIns="36000" tIns="36000" rIns="36000" bIns="36000" rtlCol="0" anchor="t"/>
          <a:lstStyle/>
          <a:p>
            <a:pPr algn="ctr">
              <a:buFont typeface="Wingdings 2" pitchFamily="18" charset="2"/>
              <a:buNone/>
            </a:pPr>
            <a:r>
              <a:rPr kumimoji="1" lang="ja-JP" altLang="en-US" sz="1400" dirty="0">
                <a:solidFill>
                  <a:schemeClr val="tx1">
                    <a:lumMod val="65000"/>
                    <a:lumOff val="35000"/>
                  </a:schemeClr>
                </a:solidFill>
                <a:latin typeface="Calibri" panose="020F0502020204030204" pitchFamily="34" charset="0"/>
                <a:cs typeface="Calibri" panose="020F0502020204030204" pitchFamily="34" charset="0"/>
              </a:rPr>
              <a:t>販売</a:t>
            </a:r>
          </a:p>
        </p:txBody>
      </p:sp>
      <p:sp>
        <p:nvSpPr>
          <p:cNvPr id="64" name="ホームベース 63"/>
          <p:cNvSpPr/>
          <p:nvPr/>
        </p:nvSpPr>
        <p:spPr bwMode="gray">
          <a:xfrm>
            <a:off x="2876692" y="4522597"/>
            <a:ext cx="1377327" cy="877009"/>
          </a:xfrm>
          <a:prstGeom prst="homePlate">
            <a:avLst>
              <a:gd name="adj" fmla="val 16731"/>
            </a:avLst>
          </a:prstGeom>
          <a:solidFill>
            <a:schemeClr val="accent3">
              <a:lumMod val="40000"/>
              <a:lumOff val="60000"/>
            </a:schemeClr>
          </a:solidFill>
          <a:ln w="12700" algn="ctr">
            <a:noFill/>
            <a:miter lim="800000"/>
            <a:headEnd/>
            <a:tailEnd/>
          </a:ln>
        </p:spPr>
        <p:txBody>
          <a:bodyPr vert="horz" wrap="square" lIns="36000" tIns="36000" rIns="36000" bIns="36000" rtlCol="0" anchor="t"/>
          <a:lstStyle/>
          <a:p>
            <a:pPr algn="ctr">
              <a:buFont typeface="Wingdings 2" pitchFamily="18" charset="2"/>
              <a:buNone/>
            </a:pPr>
            <a:r>
              <a:rPr kumimoji="1" lang="ja-JP" altLang="en-US" sz="1400">
                <a:solidFill>
                  <a:schemeClr val="tx1">
                    <a:lumMod val="65000"/>
                    <a:lumOff val="35000"/>
                  </a:schemeClr>
                </a:solidFill>
                <a:latin typeface="Calibri" panose="020F0502020204030204" pitchFamily="34" charset="0"/>
                <a:cs typeface="Calibri" panose="020F0502020204030204" pitchFamily="34" charset="0"/>
              </a:rPr>
              <a:t>調達</a:t>
            </a:r>
            <a:endParaRPr kumimoji="1" lang="ja-JP" altLang="en-US"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8" name="ホームベース 77"/>
          <p:cNvSpPr/>
          <p:nvPr/>
        </p:nvSpPr>
        <p:spPr bwMode="gray">
          <a:xfrm>
            <a:off x="1394889" y="4522596"/>
            <a:ext cx="1377327" cy="877009"/>
          </a:xfrm>
          <a:prstGeom prst="homePlate">
            <a:avLst>
              <a:gd name="adj" fmla="val 18579"/>
            </a:avLst>
          </a:prstGeom>
          <a:solidFill>
            <a:schemeClr val="accent3">
              <a:lumMod val="40000"/>
              <a:lumOff val="60000"/>
            </a:schemeClr>
          </a:solidFill>
          <a:ln w="12700" algn="ctr">
            <a:noFill/>
            <a:miter lim="800000"/>
            <a:headEnd/>
            <a:tailEnd/>
          </a:ln>
        </p:spPr>
        <p:txBody>
          <a:bodyPr vert="horz" wrap="square" lIns="36000" tIns="36000" rIns="36000" bIns="36000" rtlCol="0" anchor="t"/>
          <a:lstStyle/>
          <a:p>
            <a:pPr algn="ctr">
              <a:buFont typeface="Wingdings 2" pitchFamily="18" charset="2"/>
              <a:buNone/>
            </a:pPr>
            <a:r>
              <a:rPr kumimoji="1" lang="ja-JP" altLang="en-US" sz="1400" dirty="0">
                <a:solidFill>
                  <a:schemeClr val="bg1">
                    <a:lumMod val="50000"/>
                  </a:schemeClr>
                </a:solidFill>
                <a:latin typeface="Calibri" panose="020F0502020204030204" pitchFamily="34" charset="0"/>
                <a:cs typeface="Calibri" panose="020F0502020204030204" pitchFamily="34" charset="0"/>
              </a:rPr>
              <a:t>生産</a:t>
            </a:r>
          </a:p>
        </p:txBody>
      </p:sp>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647184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企業の人権への取組</a:t>
            </a:r>
          </a:p>
        </p:txBody>
      </p:sp>
      <p:sp>
        <p:nvSpPr>
          <p:cNvPr id="110" name="正方形/長方形 109"/>
          <p:cNvSpPr/>
          <p:nvPr/>
        </p:nvSpPr>
        <p:spPr>
          <a:xfrm>
            <a:off x="634979" y="685564"/>
            <a:ext cx="8855095"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a:t>
            </a:r>
            <a:r>
              <a:rPr lang="ja-JP" altLang="en-US">
                <a:latin typeface="Calibri" panose="020F0502020204030204" pitchFamily="34" charset="0"/>
                <a:cs typeface="Calibri" panose="020F0502020204030204" pitchFamily="34" charset="0"/>
              </a:rPr>
              <a:t>サプライチェーン上の人権に関するリスクに</a:t>
            </a:r>
            <a:r>
              <a:rPr lang="ja-JP" altLang="en-US" dirty="0">
                <a:latin typeface="Calibri" panose="020F0502020204030204" pitchFamily="34" charset="0"/>
                <a:cs typeface="Calibri" panose="020F0502020204030204" pitchFamily="34" charset="0"/>
              </a:rPr>
              <a:t>も対応し管理する必要があります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サプライチェーン</a:t>
            </a:r>
            <a:r>
              <a:rPr kumimoji="0" lang="ja-JP" altLang="en-US" sz="160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における人権に関するリスクに</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対応するため、</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lang="ja-JP" altLang="en-US" sz="1600" dirty="0">
                <a:solidFill>
                  <a:prstClr val="black"/>
                </a:solidFill>
                <a:latin typeface="Calibri" panose="020F0502020204030204" pitchFamily="34" charset="0"/>
                <a:ea typeface="ＭＳ Ｐゴシック"/>
                <a:cs typeface="Calibri" panose="020F0502020204030204" pitchFamily="34" charset="0"/>
              </a:rPr>
              <a:t>「サプライヤー行動規範」「調達ガイドライン」の策定や調達の切替えを行うこと</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8"/>
            <a:ext cx="4906573" cy="506121"/>
            <a:chOff x="593244" y="1828245"/>
            <a:chExt cx="3552421" cy="366438"/>
          </a:xfrm>
        </p:grpSpPr>
        <p:sp>
          <p:nvSpPr>
            <p:cNvPr id="31" name="角丸四角形 30"/>
            <p:cNvSpPr/>
            <p:nvPr/>
          </p:nvSpPr>
          <p:spPr bwMode="gray">
            <a:xfrm>
              <a:off x="988895" y="1848600"/>
              <a:ext cx="3156770"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dirty="0">
                  <a:solidFill>
                    <a:prstClr val="black"/>
                  </a:solidFill>
                  <a:latin typeface="Calibri" panose="020F0502020204030204" pitchFamily="34" charset="0"/>
                  <a:cs typeface="Calibri" panose="020F0502020204030204" pitchFamily="34" charset="0"/>
                </a:rPr>
                <a:t>サプライチェーンの管理</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(5)</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194683"/>
              <a:ext cx="32134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71" name="Freeform 580"/>
          <p:cNvSpPr>
            <a:spLocks/>
          </p:cNvSpPr>
          <p:nvPr/>
        </p:nvSpPr>
        <p:spPr bwMode="gray">
          <a:xfrm>
            <a:off x="6453550" y="4967164"/>
            <a:ext cx="26544" cy="58226"/>
          </a:xfrm>
          <a:custGeom>
            <a:avLst/>
            <a:gdLst>
              <a:gd name="T0" fmla="*/ 8 w 31"/>
              <a:gd name="T1" fmla="*/ 46 h 65"/>
              <a:gd name="T2" fmla="*/ 8 w 31"/>
              <a:gd name="T3" fmla="*/ 61 h 65"/>
              <a:gd name="T4" fmla="*/ 16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6"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2" y="34"/>
                  <a:pt x="8" y="40"/>
                </a:cubicBezTo>
                <a:cubicBezTo>
                  <a:pt x="9" y="41"/>
                  <a:pt x="11" y="43"/>
                  <a:pt x="8" y="4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2" name="Freeform 581"/>
          <p:cNvSpPr>
            <a:spLocks/>
          </p:cNvSpPr>
          <p:nvPr/>
        </p:nvSpPr>
        <p:spPr bwMode="gray">
          <a:xfrm>
            <a:off x="6421264" y="4967164"/>
            <a:ext cx="27872" cy="58226"/>
          </a:xfrm>
          <a:custGeom>
            <a:avLst/>
            <a:gdLst>
              <a:gd name="T0" fmla="*/ 8 w 31"/>
              <a:gd name="T1" fmla="*/ 46 h 65"/>
              <a:gd name="T2" fmla="*/ 8 w 31"/>
              <a:gd name="T3" fmla="*/ 61 h 65"/>
              <a:gd name="T4" fmla="*/ 15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5"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1" y="34"/>
                  <a:pt x="8" y="40"/>
                </a:cubicBezTo>
                <a:cubicBezTo>
                  <a:pt x="9" y="41"/>
                  <a:pt x="11" y="43"/>
                  <a:pt x="8" y="4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4" name="Freeform 341"/>
          <p:cNvSpPr>
            <a:spLocks noEditPoints="1"/>
          </p:cNvSpPr>
          <p:nvPr/>
        </p:nvSpPr>
        <p:spPr bwMode="gray">
          <a:xfrm>
            <a:off x="7781867" y="4948101"/>
            <a:ext cx="284035" cy="264124"/>
          </a:xfrm>
          <a:custGeom>
            <a:avLst/>
            <a:gdLst>
              <a:gd name="T0" fmla="*/ 278 w 322"/>
              <a:gd name="T1" fmla="*/ 299 h 299"/>
              <a:gd name="T2" fmla="*/ 182 w 322"/>
              <a:gd name="T3" fmla="*/ 299 h 299"/>
              <a:gd name="T4" fmla="*/ 171 w 322"/>
              <a:gd name="T5" fmla="*/ 289 h 299"/>
              <a:gd name="T6" fmla="*/ 171 w 322"/>
              <a:gd name="T7" fmla="*/ 235 h 299"/>
              <a:gd name="T8" fmla="*/ 150 w 322"/>
              <a:gd name="T9" fmla="*/ 235 h 299"/>
              <a:gd name="T10" fmla="*/ 150 w 322"/>
              <a:gd name="T11" fmla="*/ 289 h 299"/>
              <a:gd name="T12" fmla="*/ 139 w 322"/>
              <a:gd name="T13" fmla="*/ 299 h 299"/>
              <a:gd name="T14" fmla="*/ 43 w 322"/>
              <a:gd name="T15" fmla="*/ 299 h 299"/>
              <a:gd name="T16" fmla="*/ 33 w 322"/>
              <a:gd name="T17" fmla="*/ 289 h 299"/>
              <a:gd name="T18" fmla="*/ 33 w 322"/>
              <a:gd name="T19" fmla="*/ 150 h 299"/>
              <a:gd name="T20" fmla="*/ 11 w 322"/>
              <a:gd name="T21" fmla="*/ 150 h 299"/>
              <a:gd name="T22" fmla="*/ 1 w 322"/>
              <a:gd name="T23" fmla="*/ 143 h 299"/>
              <a:gd name="T24" fmla="*/ 4 w 322"/>
              <a:gd name="T25" fmla="*/ 131 h 299"/>
              <a:gd name="T26" fmla="*/ 154 w 322"/>
              <a:gd name="T27" fmla="*/ 3 h 299"/>
              <a:gd name="T28" fmla="*/ 168 w 322"/>
              <a:gd name="T29" fmla="*/ 3 h 299"/>
              <a:gd name="T30" fmla="*/ 317 w 322"/>
              <a:gd name="T31" fmla="*/ 131 h 299"/>
              <a:gd name="T32" fmla="*/ 320 w 322"/>
              <a:gd name="T33" fmla="*/ 143 h 299"/>
              <a:gd name="T34" fmla="*/ 310 w 322"/>
              <a:gd name="T35" fmla="*/ 150 h 299"/>
              <a:gd name="T36" fmla="*/ 289 w 322"/>
              <a:gd name="T37" fmla="*/ 150 h 299"/>
              <a:gd name="T38" fmla="*/ 289 w 322"/>
              <a:gd name="T39" fmla="*/ 289 h 299"/>
              <a:gd name="T40" fmla="*/ 278 w 322"/>
              <a:gd name="T41" fmla="*/ 299 h 299"/>
              <a:gd name="T42" fmla="*/ 193 w 322"/>
              <a:gd name="T43" fmla="*/ 278 h 299"/>
              <a:gd name="T44" fmla="*/ 267 w 322"/>
              <a:gd name="T45" fmla="*/ 278 h 299"/>
              <a:gd name="T46" fmla="*/ 267 w 322"/>
              <a:gd name="T47" fmla="*/ 139 h 299"/>
              <a:gd name="T48" fmla="*/ 278 w 322"/>
              <a:gd name="T49" fmla="*/ 129 h 299"/>
              <a:gd name="T50" fmla="*/ 281 w 322"/>
              <a:gd name="T51" fmla="*/ 129 h 299"/>
              <a:gd name="T52" fmla="*/ 161 w 322"/>
              <a:gd name="T53" fmla="*/ 25 h 299"/>
              <a:gd name="T54" fmla="*/ 40 w 322"/>
              <a:gd name="T55" fmla="*/ 129 h 299"/>
              <a:gd name="T56" fmla="*/ 43 w 322"/>
              <a:gd name="T57" fmla="*/ 129 h 299"/>
              <a:gd name="T58" fmla="*/ 54 w 322"/>
              <a:gd name="T59" fmla="*/ 139 h 299"/>
              <a:gd name="T60" fmla="*/ 54 w 322"/>
              <a:gd name="T61" fmla="*/ 278 h 299"/>
              <a:gd name="T62" fmla="*/ 129 w 322"/>
              <a:gd name="T63" fmla="*/ 278 h 299"/>
              <a:gd name="T64" fmla="*/ 129 w 322"/>
              <a:gd name="T65" fmla="*/ 225 h 299"/>
              <a:gd name="T66" fmla="*/ 139 w 322"/>
              <a:gd name="T67" fmla="*/ 214 h 299"/>
              <a:gd name="T68" fmla="*/ 182 w 322"/>
              <a:gd name="T69" fmla="*/ 214 h 299"/>
              <a:gd name="T70" fmla="*/ 193 w 322"/>
              <a:gd name="T71" fmla="*/ 225 h 299"/>
              <a:gd name="T72" fmla="*/ 193 w 322"/>
              <a:gd name="T73" fmla="*/ 27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2" h="299">
                <a:moveTo>
                  <a:pt x="278" y="299"/>
                </a:moveTo>
                <a:cubicBezTo>
                  <a:pt x="182" y="299"/>
                  <a:pt x="182" y="299"/>
                  <a:pt x="182" y="299"/>
                </a:cubicBezTo>
                <a:cubicBezTo>
                  <a:pt x="176" y="299"/>
                  <a:pt x="171" y="295"/>
                  <a:pt x="171" y="289"/>
                </a:cubicBezTo>
                <a:cubicBezTo>
                  <a:pt x="171" y="235"/>
                  <a:pt x="171" y="235"/>
                  <a:pt x="171" y="235"/>
                </a:cubicBezTo>
                <a:cubicBezTo>
                  <a:pt x="150" y="235"/>
                  <a:pt x="150" y="235"/>
                  <a:pt x="150" y="235"/>
                </a:cubicBezTo>
                <a:cubicBezTo>
                  <a:pt x="150" y="289"/>
                  <a:pt x="150" y="289"/>
                  <a:pt x="150" y="289"/>
                </a:cubicBezTo>
                <a:cubicBezTo>
                  <a:pt x="150" y="295"/>
                  <a:pt x="145" y="299"/>
                  <a:pt x="139" y="299"/>
                </a:cubicBezTo>
                <a:cubicBezTo>
                  <a:pt x="43" y="299"/>
                  <a:pt x="43" y="299"/>
                  <a:pt x="43" y="299"/>
                </a:cubicBezTo>
                <a:cubicBezTo>
                  <a:pt x="37" y="299"/>
                  <a:pt x="33" y="295"/>
                  <a:pt x="33" y="289"/>
                </a:cubicBezTo>
                <a:cubicBezTo>
                  <a:pt x="33" y="150"/>
                  <a:pt x="33" y="150"/>
                  <a:pt x="33" y="150"/>
                </a:cubicBezTo>
                <a:cubicBezTo>
                  <a:pt x="11" y="150"/>
                  <a:pt x="11" y="150"/>
                  <a:pt x="11" y="150"/>
                </a:cubicBezTo>
                <a:cubicBezTo>
                  <a:pt x="7" y="150"/>
                  <a:pt x="3" y="147"/>
                  <a:pt x="1" y="143"/>
                </a:cubicBezTo>
                <a:cubicBezTo>
                  <a:pt x="0" y="139"/>
                  <a:pt x="1" y="134"/>
                  <a:pt x="4" y="131"/>
                </a:cubicBezTo>
                <a:cubicBezTo>
                  <a:pt x="154" y="3"/>
                  <a:pt x="154" y="3"/>
                  <a:pt x="154" y="3"/>
                </a:cubicBezTo>
                <a:cubicBezTo>
                  <a:pt x="158" y="0"/>
                  <a:pt x="164" y="0"/>
                  <a:pt x="168" y="3"/>
                </a:cubicBezTo>
                <a:cubicBezTo>
                  <a:pt x="317" y="131"/>
                  <a:pt x="317" y="131"/>
                  <a:pt x="317" y="131"/>
                </a:cubicBezTo>
                <a:cubicBezTo>
                  <a:pt x="320" y="134"/>
                  <a:pt x="322" y="139"/>
                  <a:pt x="320" y="143"/>
                </a:cubicBezTo>
                <a:cubicBezTo>
                  <a:pt x="318" y="147"/>
                  <a:pt x="314" y="150"/>
                  <a:pt x="310" y="150"/>
                </a:cubicBezTo>
                <a:cubicBezTo>
                  <a:pt x="289" y="150"/>
                  <a:pt x="289" y="150"/>
                  <a:pt x="289" y="150"/>
                </a:cubicBezTo>
                <a:cubicBezTo>
                  <a:pt x="289" y="289"/>
                  <a:pt x="289" y="289"/>
                  <a:pt x="289" y="289"/>
                </a:cubicBezTo>
                <a:cubicBezTo>
                  <a:pt x="289" y="295"/>
                  <a:pt x="284" y="299"/>
                  <a:pt x="278" y="299"/>
                </a:cubicBezTo>
                <a:close/>
                <a:moveTo>
                  <a:pt x="193" y="278"/>
                </a:moveTo>
                <a:cubicBezTo>
                  <a:pt x="267" y="278"/>
                  <a:pt x="267" y="278"/>
                  <a:pt x="267" y="278"/>
                </a:cubicBezTo>
                <a:cubicBezTo>
                  <a:pt x="267" y="139"/>
                  <a:pt x="267" y="139"/>
                  <a:pt x="267" y="139"/>
                </a:cubicBezTo>
                <a:cubicBezTo>
                  <a:pt x="267" y="133"/>
                  <a:pt x="272" y="129"/>
                  <a:pt x="278" y="129"/>
                </a:cubicBezTo>
                <a:cubicBezTo>
                  <a:pt x="281" y="129"/>
                  <a:pt x="281" y="129"/>
                  <a:pt x="281" y="129"/>
                </a:cubicBezTo>
                <a:cubicBezTo>
                  <a:pt x="161" y="25"/>
                  <a:pt x="161" y="25"/>
                  <a:pt x="161" y="25"/>
                </a:cubicBezTo>
                <a:cubicBezTo>
                  <a:pt x="40" y="129"/>
                  <a:pt x="40" y="129"/>
                  <a:pt x="40" y="129"/>
                </a:cubicBezTo>
                <a:cubicBezTo>
                  <a:pt x="43" y="129"/>
                  <a:pt x="43" y="129"/>
                  <a:pt x="43" y="129"/>
                </a:cubicBezTo>
                <a:cubicBezTo>
                  <a:pt x="49" y="129"/>
                  <a:pt x="54" y="133"/>
                  <a:pt x="54" y="139"/>
                </a:cubicBezTo>
                <a:cubicBezTo>
                  <a:pt x="54" y="278"/>
                  <a:pt x="54" y="278"/>
                  <a:pt x="54" y="278"/>
                </a:cubicBezTo>
                <a:cubicBezTo>
                  <a:pt x="129" y="278"/>
                  <a:pt x="129" y="278"/>
                  <a:pt x="129" y="278"/>
                </a:cubicBezTo>
                <a:cubicBezTo>
                  <a:pt x="129" y="225"/>
                  <a:pt x="129" y="225"/>
                  <a:pt x="129" y="225"/>
                </a:cubicBezTo>
                <a:cubicBezTo>
                  <a:pt x="129" y="219"/>
                  <a:pt x="133" y="214"/>
                  <a:pt x="139" y="214"/>
                </a:cubicBezTo>
                <a:cubicBezTo>
                  <a:pt x="182" y="214"/>
                  <a:pt x="182" y="214"/>
                  <a:pt x="182" y="214"/>
                </a:cubicBezTo>
                <a:cubicBezTo>
                  <a:pt x="188" y="214"/>
                  <a:pt x="193" y="219"/>
                  <a:pt x="193" y="225"/>
                </a:cubicBezTo>
                <a:lnTo>
                  <a:pt x="193" y="278"/>
                </a:lnTo>
                <a:close/>
              </a:path>
            </a:pathLst>
          </a:cu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5" name="Freeform 342"/>
          <p:cNvSpPr>
            <a:spLocks noEditPoints="1"/>
          </p:cNvSpPr>
          <p:nvPr/>
        </p:nvSpPr>
        <p:spPr bwMode="gray">
          <a:xfrm>
            <a:off x="7698249" y="4864483"/>
            <a:ext cx="451269" cy="451267"/>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8" name="グループ化 7">
            <a:extLst>
              <a:ext uri="{FF2B5EF4-FFF2-40B4-BE49-F238E27FC236}">
                <a16:creationId xmlns:a16="http://schemas.microsoft.com/office/drawing/2014/main" id="{C9E9DA2E-7DB2-4A11-B2F5-5864C20DD87D}"/>
              </a:ext>
            </a:extLst>
          </p:cNvPr>
          <p:cNvGrpSpPr/>
          <p:nvPr/>
        </p:nvGrpSpPr>
        <p:grpSpPr>
          <a:xfrm>
            <a:off x="5847953" y="4511342"/>
            <a:ext cx="1377327" cy="877009"/>
            <a:chOff x="4358495" y="4522595"/>
            <a:chExt cx="1377327" cy="877009"/>
          </a:xfrm>
        </p:grpSpPr>
        <p:sp>
          <p:nvSpPr>
            <p:cNvPr id="66" name="ホームベース 65"/>
            <p:cNvSpPr/>
            <p:nvPr/>
          </p:nvSpPr>
          <p:spPr bwMode="gray">
            <a:xfrm>
              <a:off x="4358495" y="4522595"/>
              <a:ext cx="1377327" cy="877009"/>
            </a:xfrm>
            <a:prstGeom prst="homePlate">
              <a:avLst>
                <a:gd name="adj" fmla="val 22276"/>
              </a:avLst>
            </a:prstGeom>
            <a:solidFill>
              <a:schemeClr val="accent3">
                <a:lumMod val="40000"/>
                <a:lumOff val="60000"/>
              </a:schemeClr>
            </a:solidFill>
            <a:ln w="12700" algn="ctr">
              <a:noFill/>
              <a:miter lim="800000"/>
              <a:headEnd/>
              <a:tailEnd/>
            </a:ln>
          </p:spPr>
          <p:txBody>
            <a:bodyPr vert="horz" wrap="square" lIns="36000" tIns="36000" rIns="36000" bIns="36000" rtlCol="0" anchor="t"/>
            <a:lstStyle/>
            <a:p>
              <a:pPr algn="ctr">
                <a:buFont typeface="Wingdings 2" pitchFamily="18" charset="2"/>
                <a:buNone/>
              </a:pPr>
              <a:r>
                <a:rPr kumimoji="1" lang="ja-JP" altLang="en-US" sz="1400" dirty="0">
                  <a:solidFill>
                    <a:schemeClr val="tx1">
                      <a:lumMod val="65000"/>
                      <a:lumOff val="35000"/>
                    </a:schemeClr>
                  </a:solidFill>
                  <a:latin typeface="Calibri" panose="020F0502020204030204" pitchFamily="34" charset="0"/>
                  <a:cs typeface="Calibri" panose="020F0502020204030204" pitchFamily="34" charset="0"/>
                </a:rPr>
                <a:t>流通</a:t>
              </a:r>
            </a:p>
          </p:txBody>
        </p:sp>
        <p:sp>
          <p:nvSpPr>
            <p:cNvPr id="76" name="Freeform 157"/>
            <p:cNvSpPr>
              <a:spLocks noEditPoints="1"/>
            </p:cNvSpPr>
            <p:nvPr/>
          </p:nvSpPr>
          <p:spPr bwMode="gray">
            <a:xfrm>
              <a:off x="4791609" y="4882488"/>
              <a:ext cx="451269" cy="451267"/>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7" name="Freeform 158"/>
            <p:cNvSpPr>
              <a:spLocks noEditPoints="1"/>
            </p:cNvSpPr>
            <p:nvPr/>
          </p:nvSpPr>
          <p:spPr bwMode="gray">
            <a:xfrm>
              <a:off x="4876554" y="4975397"/>
              <a:ext cx="281381" cy="273417"/>
            </a:xfrm>
            <a:custGeom>
              <a:avLst/>
              <a:gdLst>
                <a:gd name="T0" fmla="*/ 254 w 320"/>
                <a:gd name="T1" fmla="*/ 161 h 310"/>
                <a:gd name="T2" fmla="*/ 244 w 320"/>
                <a:gd name="T3" fmla="*/ 160 h 310"/>
                <a:gd name="T4" fmla="*/ 198 w 320"/>
                <a:gd name="T5" fmla="*/ 179 h 310"/>
                <a:gd name="T6" fmla="*/ 192 w 320"/>
                <a:gd name="T7" fmla="*/ 189 h 310"/>
                <a:gd name="T8" fmla="*/ 192 w 320"/>
                <a:gd name="T9" fmla="*/ 235 h 310"/>
                <a:gd name="T10" fmla="*/ 196 w 320"/>
                <a:gd name="T11" fmla="*/ 244 h 310"/>
                <a:gd name="T12" fmla="*/ 202 w 320"/>
                <a:gd name="T13" fmla="*/ 246 h 310"/>
                <a:gd name="T14" fmla="*/ 207 w 320"/>
                <a:gd name="T15" fmla="*/ 245 h 310"/>
                <a:gd name="T16" fmla="*/ 252 w 320"/>
                <a:gd name="T17" fmla="*/ 225 h 310"/>
                <a:gd name="T18" fmla="*/ 259 w 320"/>
                <a:gd name="T19" fmla="*/ 215 h 310"/>
                <a:gd name="T20" fmla="*/ 259 w 320"/>
                <a:gd name="T21" fmla="*/ 169 h 310"/>
                <a:gd name="T22" fmla="*/ 254 w 320"/>
                <a:gd name="T23" fmla="*/ 161 h 310"/>
                <a:gd name="T24" fmla="*/ 238 w 320"/>
                <a:gd name="T25" fmla="*/ 208 h 310"/>
                <a:gd name="T26" fmla="*/ 213 w 320"/>
                <a:gd name="T27" fmla="*/ 219 h 310"/>
                <a:gd name="T28" fmla="*/ 213 w 320"/>
                <a:gd name="T29" fmla="*/ 196 h 310"/>
                <a:gd name="T30" fmla="*/ 238 w 320"/>
                <a:gd name="T31" fmla="*/ 186 h 310"/>
                <a:gd name="T32" fmla="*/ 238 w 320"/>
                <a:gd name="T33" fmla="*/ 208 h 310"/>
                <a:gd name="T34" fmla="*/ 313 w 320"/>
                <a:gd name="T35" fmla="*/ 65 h 310"/>
                <a:gd name="T36" fmla="*/ 164 w 320"/>
                <a:gd name="T37" fmla="*/ 1 h 310"/>
                <a:gd name="T38" fmla="*/ 155 w 320"/>
                <a:gd name="T39" fmla="*/ 1 h 310"/>
                <a:gd name="T40" fmla="*/ 6 w 320"/>
                <a:gd name="T41" fmla="*/ 65 h 310"/>
                <a:gd name="T42" fmla="*/ 6 w 320"/>
                <a:gd name="T43" fmla="*/ 65 h 310"/>
                <a:gd name="T44" fmla="*/ 6 w 320"/>
                <a:gd name="T45" fmla="*/ 65 h 310"/>
                <a:gd name="T46" fmla="*/ 6 w 320"/>
                <a:gd name="T47" fmla="*/ 65 h 310"/>
                <a:gd name="T48" fmla="*/ 0 w 320"/>
                <a:gd name="T49" fmla="*/ 75 h 310"/>
                <a:gd name="T50" fmla="*/ 0 w 320"/>
                <a:gd name="T51" fmla="*/ 224 h 310"/>
                <a:gd name="T52" fmla="*/ 6 w 320"/>
                <a:gd name="T53" fmla="*/ 234 h 310"/>
                <a:gd name="T54" fmla="*/ 155 w 320"/>
                <a:gd name="T55" fmla="*/ 309 h 310"/>
                <a:gd name="T56" fmla="*/ 160 w 320"/>
                <a:gd name="T57" fmla="*/ 310 h 310"/>
                <a:gd name="T58" fmla="*/ 160 w 320"/>
                <a:gd name="T59" fmla="*/ 310 h 310"/>
                <a:gd name="T60" fmla="*/ 160 w 320"/>
                <a:gd name="T61" fmla="*/ 310 h 310"/>
                <a:gd name="T62" fmla="*/ 160 w 320"/>
                <a:gd name="T63" fmla="*/ 310 h 310"/>
                <a:gd name="T64" fmla="*/ 163 w 320"/>
                <a:gd name="T65" fmla="*/ 309 h 310"/>
                <a:gd name="T66" fmla="*/ 164 w 320"/>
                <a:gd name="T67" fmla="*/ 309 h 310"/>
                <a:gd name="T68" fmla="*/ 313 w 320"/>
                <a:gd name="T69" fmla="*/ 245 h 310"/>
                <a:gd name="T70" fmla="*/ 320 w 320"/>
                <a:gd name="T71" fmla="*/ 235 h 310"/>
                <a:gd name="T72" fmla="*/ 320 w 320"/>
                <a:gd name="T73" fmla="*/ 75 h 310"/>
                <a:gd name="T74" fmla="*/ 313 w 320"/>
                <a:gd name="T75" fmla="*/ 65 h 310"/>
                <a:gd name="T76" fmla="*/ 160 w 320"/>
                <a:gd name="T77" fmla="*/ 127 h 310"/>
                <a:gd name="T78" fmla="*/ 112 w 320"/>
                <a:gd name="T79" fmla="*/ 107 h 310"/>
                <a:gd name="T80" fmla="*/ 234 w 320"/>
                <a:gd name="T81" fmla="*/ 55 h 310"/>
                <a:gd name="T82" fmla="*/ 282 w 320"/>
                <a:gd name="T83" fmla="*/ 75 h 310"/>
                <a:gd name="T84" fmla="*/ 160 w 320"/>
                <a:gd name="T85" fmla="*/ 127 h 310"/>
                <a:gd name="T86" fmla="*/ 160 w 320"/>
                <a:gd name="T87" fmla="*/ 23 h 310"/>
                <a:gd name="T88" fmla="*/ 207 w 320"/>
                <a:gd name="T89" fmla="*/ 43 h 310"/>
                <a:gd name="T90" fmla="*/ 85 w 320"/>
                <a:gd name="T91" fmla="*/ 95 h 310"/>
                <a:gd name="T92" fmla="*/ 37 w 320"/>
                <a:gd name="T93" fmla="*/ 75 h 310"/>
                <a:gd name="T94" fmla="*/ 160 w 320"/>
                <a:gd name="T95" fmla="*/ 23 h 310"/>
                <a:gd name="T96" fmla="*/ 21 w 320"/>
                <a:gd name="T97" fmla="*/ 218 h 310"/>
                <a:gd name="T98" fmla="*/ 21 w 320"/>
                <a:gd name="T99" fmla="*/ 91 h 310"/>
                <a:gd name="T100" fmla="*/ 149 w 320"/>
                <a:gd name="T101" fmla="*/ 146 h 310"/>
                <a:gd name="T102" fmla="*/ 149 w 320"/>
                <a:gd name="T103" fmla="*/ 282 h 310"/>
                <a:gd name="T104" fmla="*/ 21 w 320"/>
                <a:gd name="T105" fmla="*/ 218 h 310"/>
                <a:gd name="T106" fmla="*/ 170 w 320"/>
                <a:gd name="T107" fmla="*/ 283 h 310"/>
                <a:gd name="T108" fmla="*/ 170 w 320"/>
                <a:gd name="T109" fmla="*/ 146 h 310"/>
                <a:gd name="T110" fmla="*/ 298 w 320"/>
                <a:gd name="T111" fmla="*/ 91 h 310"/>
                <a:gd name="T112" fmla="*/ 298 w 320"/>
                <a:gd name="T113" fmla="*/ 228 h 310"/>
                <a:gd name="T114" fmla="*/ 170 w 320"/>
                <a:gd name="T115" fmla="*/ 28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0" h="310">
                  <a:moveTo>
                    <a:pt x="254" y="161"/>
                  </a:moveTo>
                  <a:cubicBezTo>
                    <a:pt x="251" y="159"/>
                    <a:pt x="247" y="158"/>
                    <a:pt x="244" y="160"/>
                  </a:cubicBezTo>
                  <a:cubicBezTo>
                    <a:pt x="198" y="179"/>
                    <a:pt x="198" y="179"/>
                    <a:pt x="198" y="179"/>
                  </a:cubicBezTo>
                  <a:cubicBezTo>
                    <a:pt x="194" y="181"/>
                    <a:pt x="192" y="185"/>
                    <a:pt x="192" y="189"/>
                  </a:cubicBezTo>
                  <a:cubicBezTo>
                    <a:pt x="192" y="235"/>
                    <a:pt x="192" y="235"/>
                    <a:pt x="192" y="235"/>
                  </a:cubicBezTo>
                  <a:cubicBezTo>
                    <a:pt x="192" y="239"/>
                    <a:pt x="193" y="242"/>
                    <a:pt x="196" y="244"/>
                  </a:cubicBezTo>
                  <a:cubicBezTo>
                    <a:pt x="198" y="245"/>
                    <a:pt x="200" y="246"/>
                    <a:pt x="202" y="246"/>
                  </a:cubicBezTo>
                  <a:cubicBezTo>
                    <a:pt x="204" y="246"/>
                    <a:pt x="205" y="245"/>
                    <a:pt x="207" y="245"/>
                  </a:cubicBezTo>
                  <a:cubicBezTo>
                    <a:pt x="252" y="225"/>
                    <a:pt x="252" y="225"/>
                    <a:pt x="252" y="225"/>
                  </a:cubicBezTo>
                  <a:cubicBezTo>
                    <a:pt x="256" y="223"/>
                    <a:pt x="259" y="220"/>
                    <a:pt x="259" y="215"/>
                  </a:cubicBezTo>
                  <a:cubicBezTo>
                    <a:pt x="259" y="169"/>
                    <a:pt x="259" y="169"/>
                    <a:pt x="259" y="169"/>
                  </a:cubicBezTo>
                  <a:cubicBezTo>
                    <a:pt x="259" y="166"/>
                    <a:pt x="257" y="163"/>
                    <a:pt x="254" y="161"/>
                  </a:cubicBezTo>
                  <a:close/>
                  <a:moveTo>
                    <a:pt x="238" y="208"/>
                  </a:moveTo>
                  <a:cubicBezTo>
                    <a:pt x="213" y="219"/>
                    <a:pt x="213" y="219"/>
                    <a:pt x="213" y="219"/>
                  </a:cubicBezTo>
                  <a:cubicBezTo>
                    <a:pt x="213" y="196"/>
                    <a:pt x="213" y="196"/>
                    <a:pt x="213" y="196"/>
                  </a:cubicBezTo>
                  <a:cubicBezTo>
                    <a:pt x="238" y="186"/>
                    <a:pt x="238" y="186"/>
                    <a:pt x="238" y="186"/>
                  </a:cubicBezTo>
                  <a:lnTo>
                    <a:pt x="238" y="208"/>
                  </a:lnTo>
                  <a:close/>
                  <a:moveTo>
                    <a:pt x="313" y="65"/>
                  </a:moveTo>
                  <a:cubicBezTo>
                    <a:pt x="164" y="1"/>
                    <a:pt x="164" y="1"/>
                    <a:pt x="164" y="1"/>
                  </a:cubicBezTo>
                  <a:cubicBezTo>
                    <a:pt x="161" y="0"/>
                    <a:pt x="158" y="0"/>
                    <a:pt x="155" y="1"/>
                  </a:cubicBezTo>
                  <a:cubicBezTo>
                    <a:pt x="6" y="65"/>
                    <a:pt x="6" y="65"/>
                    <a:pt x="6" y="65"/>
                  </a:cubicBezTo>
                  <a:cubicBezTo>
                    <a:pt x="6" y="65"/>
                    <a:pt x="6" y="65"/>
                    <a:pt x="6" y="65"/>
                  </a:cubicBezTo>
                  <a:cubicBezTo>
                    <a:pt x="6" y="65"/>
                    <a:pt x="6" y="65"/>
                    <a:pt x="6" y="65"/>
                  </a:cubicBezTo>
                  <a:cubicBezTo>
                    <a:pt x="6" y="65"/>
                    <a:pt x="6" y="65"/>
                    <a:pt x="6" y="65"/>
                  </a:cubicBezTo>
                  <a:cubicBezTo>
                    <a:pt x="2" y="67"/>
                    <a:pt x="0" y="71"/>
                    <a:pt x="0" y="75"/>
                  </a:cubicBezTo>
                  <a:cubicBezTo>
                    <a:pt x="0" y="224"/>
                    <a:pt x="0" y="224"/>
                    <a:pt x="0" y="224"/>
                  </a:cubicBezTo>
                  <a:cubicBezTo>
                    <a:pt x="0" y="228"/>
                    <a:pt x="2" y="232"/>
                    <a:pt x="6" y="234"/>
                  </a:cubicBezTo>
                  <a:cubicBezTo>
                    <a:pt x="155" y="309"/>
                    <a:pt x="155" y="309"/>
                    <a:pt x="155" y="309"/>
                  </a:cubicBezTo>
                  <a:cubicBezTo>
                    <a:pt x="156" y="309"/>
                    <a:pt x="158" y="310"/>
                    <a:pt x="160" y="310"/>
                  </a:cubicBezTo>
                  <a:cubicBezTo>
                    <a:pt x="160" y="310"/>
                    <a:pt x="160" y="310"/>
                    <a:pt x="160" y="310"/>
                  </a:cubicBezTo>
                  <a:cubicBezTo>
                    <a:pt x="160" y="310"/>
                    <a:pt x="160" y="310"/>
                    <a:pt x="160" y="310"/>
                  </a:cubicBezTo>
                  <a:cubicBezTo>
                    <a:pt x="160" y="310"/>
                    <a:pt x="160" y="310"/>
                    <a:pt x="160" y="310"/>
                  </a:cubicBezTo>
                  <a:cubicBezTo>
                    <a:pt x="161" y="310"/>
                    <a:pt x="162" y="309"/>
                    <a:pt x="163" y="309"/>
                  </a:cubicBezTo>
                  <a:cubicBezTo>
                    <a:pt x="164" y="309"/>
                    <a:pt x="164" y="309"/>
                    <a:pt x="164" y="309"/>
                  </a:cubicBezTo>
                  <a:cubicBezTo>
                    <a:pt x="313" y="245"/>
                    <a:pt x="313" y="245"/>
                    <a:pt x="313" y="245"/>
                  </a:cubicBezTo>
                  <a:cubicBezTo>
                    <a:pt x="317" y="243"/>
                    <a:pt x="320" y="239"/>
                    <a:pt x="320" y="235"/>
                  </a:cubicBezTo>
                  <a:cubicBezTo>
                    <a:pt x="320" y="75"/>
                    <a:pt x="320" y="75"/>
                    <a:pt x="320" y="75"/>
                  </a:cubicBezTo>
                  <a:cubicBezTo>
                    <a:pt x="320" y="71"/>
                    <a:pt x="317" y="67"/>
                    <a:pt x="313" y="65"/>
                  </a:cubicBezTo>
                  <a:close/>
                  <a:moveTo>
                    <a:pt x="160" y="127"/>
                  </a:moveTo>
                  <a:cubicBezTo>
                    <a:pt x="112" y="107"/>
                    <a:pt x="112" y="107"/>
                    <a:pt x="112" y="107"/>
                  </a:cubicBezTo>
                  <a:cubicBezTo>
                    <a:pt x="234" y="55"/>
                    <a:pt x="234" y="55"/>
                    <a:pt x="234" y="55"/>
                  </a:cubicBezTo>
                  <a:cubicBezTo>
                    <a:pt x="282" y="75"/>
                    <a:pt x="282" y="75"/>
                    <a:pt x="282" y="75"/>
                  </a:cubicBezTo>
                  <a:lnTo>
                    <a:pt x="160" y="127"/>
                  </a:lnTo>
                  <a:close/>
                  <a:moveTo>
                    <a:pt x="160" y="23"/>
                  </a:moveTo>
                  <a:cubicBezTo>
                    <a:pt x="207" y="43"/>
                    <a:pt x="207" y="43"/>
                    <a:pt x="207" y="43"/>
                  </a:cubicBezTo>
                  <a:cubicBezTo>
                    <a:pt x="85" y="95"/>
                    <a:pt x="85" y="95"/>
                    <a:pt x="85" y="95"/>
                  </a:cubicBezTo>
                  <a:cubicBezTo>
                    <a:pt x="37" y="75"/>
                    <a:pt x="37" y="75"/>
                    <a:pt x="37" y="75"/>
                  </a:cubicBezTo>
                  <a:lnTo>
                    <a:pt x="160" y="23"/>
                  </a:lnTo>
                  <a:close/>
                  <a:moveTo>
                    <a:pt x="21" y="218"/>
                  </a:moveTo>
                  <a:cubicBezTo>
                    <a:pt x="21" y="91"/>
                    <a:pt x="21" y="91"/>
                    <a:pt x="21" y="91"/>
                  </a:cubicBezTo>
                  <a:cubicBezTo>
                    <a:pt x="149" y="146"/>
                    <a:pt x="149" y="146"/>
                    <a:pt x="149" y="146"/>
                  </a:cubicBezTo>
                  <a:cubicBezTo>
                    <a:pt x="149" y="282"/>
                    <a:pt x="149" y="282"/>
                    <a:pt x="149" y="282"/>
                  </a:cubicBezTo>
                  <a:lnTo>
                    <a:pt x="21" y="218"/>
                  </a:lnTo>
                  <a:close/>
                  <a:moveTo>
                    <a:pt x="170" y="283"/>
                  </a:moveTo>
                  <a:cubicBezTo>
                    <a:pt x="170" y="146"/>
                    <a:pt x="170" y="146"/>
                    <a:pt x="170" y="146"/>
                  </a:cubicBezTo>
                  <a:cubicBezTo>
                    <a:pt x="298" y="91"/>
                    <a:pt x="298" y="91"/>
                    <a:pt x="298" y="91"/>
                  </a:cubicBezTo>
                  <a:cubicBezTo>
                    <a:pt x="298" y="117"/>
                    <a:pt x="298" y="228"/>
                    <a:pt x="298" y="228"/>
                  </a:cubicBezTo>
                  <a:lnTo>
                    <a:pt x="170" y="283"/>
                  </a:lnTo>
                  <a:close/>
                </a:path>
              </a:pathLst>
            </a:custGeom>
            <a:solidFill>
              <a:schemeClr val="tx1">
                <a:lumMod val="65000"/>
                <a:lumOff val="3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grpSp>
      <p:sp>
        <p:nvSpPr>
          <p:cNvPr id="79" name="Freeform 1004"/>
          <p:cNvSpPr>
            <a:spLocks noEditPoints="1"/>
          </p:cNvSpPr>
          <p:nvPr/>
        </p:nvSpPr>
        <p:spPr bwMode="gray">
          <a:xfrm>
            <a:off x="1816620" y="4882489"/>
            <a:ext cx="451269" cy="451267"/>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tx1">
              <a:lumMod val="65000"/>
              <a:lumOff val="3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80" name="Freeform 1005"/>
          <p:cNvSpPr>
            <a:spLocks noEditPoints="1"/>
          </p:cNvSpPr>
          <p:nvPr/>
        </p:nvSpPr>
        <p:spPr bwMode="gray">
          <a:xfrm>
            <a:off x="1900236" y="5001942"/>
            <a:ext cx="282707" cy="246870"/>
          </a:xfrm>
          <a:custGeom>
            <a:avLst/>
            <a:gdLst>
              <a:gd name="T0" fmla="*/ 320 w 321"/>
              <a:gd name="T1" fmla="*/ 27 h 280"/>
              <a:gd name="T2" fmla="*/ 312 w 321"/>
              <a:gd name="T3" fmla="*/ 19 h 280"/>
              <a:gd name="T4" fmla="*/ 147 w 321"/>
              <a:gd name="T5" fmla="*/ 32 h 280"/>
              <a:gd name="T6" fmla="*/ 133 w 321"/>
              <a:gd name="T7" fmla="*/ 56 h 280"/>
              <a:gd name="T8" fmla="*/ 9 w 321"/>
              <a:gd name="T9" fmla="*/ 55 h 280"/>
              <a:gd name="T10" fmla="*/ 1 w 321"/>
              <a:gd name="T11" fmla="*/ 63 h 280"/>
              <a:gd name="T12" fmla="*/ 4 w 321"/>
              <a:gd name="T13" fmla="*/ 73 h 280"/>
              <a:gd name="T14" fmla="*/ 114 w 321"/>
              <a:gd name="T15" fmla="*/ 140 h 280"/>
              <a:gd name="T16" fmla="*/ 125 w 321"/>
              <a:gd name="T17" fmla="*/ 139 h 280"/>
              <a:gd name="T18" fmla="*/ 129 w 321"/>
              <a:gd name="T19" fmla="*/ 138 h 280"/>
              <a:gd name="T20" fmla="*/ 129 w 321"/>
              <a:gd name="T21" fmla="*/ 269 h 280"/>
              <a:gd name="T22" fmla="*/ 139 w 321"/>
              <a:gd name="T23" fmla="*/ 280 h 280"/>
              <a:gd name="T24" fmla="*/ 150 w 321"/>
              <a:gd name="T25" fmla="*/ 269 h 280"/>
              <a:gd name="T26" fmla="*/ 150 w 321"/>
              <a:gd name="T27" fmla="*/ 125 h 280"/>
              <a:gd name="T28" fmla="*/ 165 w 321"/>
              <a:gd name="T29" fmla="*/ 133 h 280"/>
              <a:gd name="T30" fmla="*/ 176 w 321"/>
              <a:gd name="T31" fmla="*/ 134 h 280"/>
              <a:gd name="T32" fmla="*/ 318 w 321"/>
              <a:gd name="T33" fmla="*/ 37 h 280"/>
              <a:gd name="T34" fmla="*/ 320 w 321"/>
              <a:gd name="T35" fmla="*/ 27 h 280"/>
              <a:gd name="T36" fmla="*/ 119 w 321"/>
              <a:gd name="T37" fmla="*/ 118 h 280"/>
              <a:gd name="T38" fmla="*/ 33 w 321"/>
              <a:gd name="T39" fmla="*/ 72 h 280"/>
              <a:gd name="T40" fmla="*/ 124 w 321"/>
              <a:gd name="T41" fmla="*/ 75 h 280"/>
              <a:gd name="T42" fmla="*/ 131 w 321"/>
              <a:gd name="T43" fmla="*/ 82 h 280"/>
              <a:gd name="T44" fmla="*/ 132 w 321"/>
              <a:gd name="T45" fmla="*/ 92 h 280"/>
              <a:gd name="T46" fmla="*/ 134 w 321"/>
              <a:gd name="T47" fmla="*/ 96 h 280"/>
              <a:gd name="T48" fmla="*/ 132 w 321"/>
              <a:gd name="T49" fmla="*/ 99 h 280"/>
              <a:gd name="T50" fmla="*/ 119 w 321"/>
              <a:gd name="T51" fmla="*/ 118 h 280"/>
              <a:gd name="T52" fmla="*/ 171 w 321"/>
              <a:gd name="T53" fmla="*/ 112 h 280"/>
              <a:gd name="T54" fmla="*/ 153 w 321"/>
              <a:gd name="T55" fmla="*/ 87 h 280"/>
              <a:gd name="T56" fmla="*/ 153 w 321"/>
              <a:gd name="T57" fmla="*/ 87 h 280"/>
              <a:gd name="T58" fmla="*/ 162 w 321"/>
              <a:gd name="T59" fmla="*/ 47 h 280"/>
              <a:gd name="T60" fmla="*/ 224 w 321"/>
              <a:gd name="T61" fmla="*/ 29 h 280"/>
              <a:gd name="T62" fmla="*/ 290 w 321"/>
              <a:gd name="T63" fmla="*/ 36 h 280"/>
              <a:gd name="T64" fmla="*/ 171 w 321"/>
              <a:gd name="T65" fmla="*/ 11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280">
                <a:moveTo>
                  <a:pt x="320" y="27"/>
                </a:moveTo>
                <a:cubicBezTo>
                  <a:pt x="319" y="23"/>
                  <a:pt x="316" y="20"/>
                  <a:pt x="312" y="19"/>
                </a:cubicBezTo>
                <a:cubicBezTo>
                  <a:pt x="229" y="0"/>
                  <a:pt x="173" y="4"/>
                  <a:pt x="147" y="32"/>
                </a:cubicBezTo>
                <a:cubicBezTo>
                  <a:pt x="140" y="40"/>
                  <a:pt x="136" y="48"/>
                  <a:pt x="133" y="56"/>
                </a:cubicBezTo>
                <a:cubicBezTo>
                  <a:pt x="110" y="41"/>
                  <a:pt x="68" y="41"/>
                  <a:pt x="9" y="55"/>
                </a:cubicBezTo>
                <a:cubicBezTo>
                  <a:pt x="5" y="56"/>
                  <a:pt x="2" y="59"/>
                  <a:pt x="1" y="63"/>
                </a:cubicBezTo>
                <a:cubicBezTo>
                  <a:pt x="0" y="66"/>
                  <a:pt x="1" y="70"/>
                  <a:pt x="4" y="73"/>
                </a:cubicBezTo>
                <a:cubicBezTo>
                  <a:pt x="11" y="81"/>
                  <a:pt x="71" y="140"/>
                  <a:pt x="114" y="140"/>
                </a:cubicBezTo>
                <a:cubicBezTo>
                  <a:pt x="118" y="140"/>
                  <a:pt x="122" y="140"/>
                  <a:pt x="125" y="139"/>
                </a:cubicBezTo>
                <a:cubicBezTo>
                  <a:pt x="126" y="139"/>
                  <a:pt x="127" y="138"/>
                  <a:pt x="129" y="138"/>
                </a:cubicBezTo>
                <a:cubicBezTo>
                  <a:pt x="129" y="269"/>
                  <a:pt x="129" y="269"/>
                  <a:pt x="129" y="269"/>
                </a:cubicBezTo>
                <a:cubicBezTo>
                  <a:pt x="129" y="275"/>
                  <a:pt x="133" y="280"/>
                  <a:pt x="139" y="280"/>
                </a:cubicBezTo>
                <a:cubicBezTo>
                  <a:pt x="145" y="280"/>
                  <a:pt x="150" y="275"/>
                  <a:pt x="150" y="269"/>
                </a:cubicBezTo>
                <a:cubicBezTo>
                  <a:pt x="150" y="125"/>
                  <a:pt x="150" y="125"/>
                  <a:pt x="150" y="125"/>
                </a:cubicBezTo>
                <a:cubicBezTo>
                  <a:pt x="154" y="129"/>
                  <a:pt x="160" y="132"/>
                  <a:pt x="165" y="133"/>
                </a:cubicBezTo>
                <a:cubicBezTo>
                  <a:pt x="169" y="134"/>
                  <a:pt x="173" y="134"/>
                  <a:pt x="176" y="134"/>
                </a:cubicBezTo>
                <a:cubicBezTo>
                  <a:pt x="230" y="134"/>
                  <a:pt x="309" y="47"/>
                  <a:pt x="318" y="37"/>
                </a:cubicBezTo>
                <a:cubicBezTo>
                  <a:pt x="320" y="34"/>
                  <a:pt x="321" y="30"/>
                  <a:pt x="320" y="27"/>
                </a:cubicBezTo>
                <a:close/>
                <a:moveTo>
                  <a:pt x="119" y="118"/>
                </a:moveTo>
                <a:cubicBezTo>
                  <a:pt x="100" y="124"/>
                  <a:pt x="61" y="97"/>
                  <a:pt x="33" y="72"/>
                </a:cubicBezTo>
                <a:cubicBezTo>
                  <a:pt x="92" y="60"/>
                  <a:pt x="116" y="68"/>
                  <a:pt x="124" y="75"/>
                </a:cubicBezTo>
                <a:cubicBezTo>
                  <a:pt x="127" y="77"/>
                  <a:pt x="129" y="80"/>
                  <a:pt x="131" y="82"/>
                </a:cubicBezTo>
                <a:cubicBezTo>
                  <a:pt x="131" y="87"/>
                  <a:pt x="132" y="91"/>
                  <a:pt x="132" y="92"/>
                </a:cubicBezTo>
                <a:cubicBezTo>
                  <a:pt x="133" y="94"/>
                  <a:pt x="133" y="95"/>
                  <a:pt x="134" y="96"/>
                </a:cubicBezTo>
                <a:cubicBezTo>
                  <a:pt x="133" y="97"/>
                  <a:pt x="133" y="98"/>
                  <a:pt x="132" y="99"/>
                </a:cubicBezTo>
                <a:cubicBezTo>
                  <a:pt x="129" y="116"/>
                  <a:pt x="122" y="118"/>
                  <a:pt x="119" y="118"/>
                </a:cubicBezTo>
                <a:close/>
                <a:moveTo>
                  <a:pt x="171" y="112"/>
                </a:moveTo>
                <a:cubicBezTo>
                  <a:pt x="168" y="112"/>
                  <a:pt x="158" y="109"/>
                  <a:pt x="153" y="87"/>
                </a:cubicBezTo>
                <a:cubicBezTo>
                  <a:pt x="153" y="87"/>
                  <a:pt x="153" y="87"/>
                  <a:pt x="153" y="87"/>
                </a:cubicBezTo>
                <a:cubicBezTo>
                  <a:pt x="153" y="86"/>
                  <a:pt x="147" y="63"/>
                  <a:pt x="162" y="47"/>
                </a:cubicBezTo>
                <a:cubicBezTo>
                  <a:pt x="171" y="38"/>
                  <a:pt x="189" y="29"/>
                  <a:pt x="224" y="29"/>
                </a:cubicBezTo>
                <a:cubicBezTo>
                  <a:pt x="241" y="29"/>
                  <a:pt x="263" y="31"/>
                  <a:pt x="290" y="36"/>
                </a:cubicBezTo>
                <a:cubicBezTo>
                  <a:pt x="253" y="74"/>
                  <a:pt x="198" y="119"/>
                  <a:pt x="171" y="112"/>
                </a:cubicBezTo>
                <a:close/>
              </a:path>
            </a:pathLst>
          </a:custGeom>
          <a:solidFill>
            <a:schemeClr val="tx1">
              <a:lumMod val="65000"/>
              <a:lumOff val="3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81" name="Group 657"/>
          <p:cNvGrpSpPr>
            <a:grpSpLocks noChangeAspect="1"/>
          </p:cNvGrpSpPr>
          <p:nvPr/>
        </p:nvGrpSpPr>
        <p:grpSpPr bwMode="gray">
          <a:xfrm>
            <a:off x="3314462" y="4900256"/>
            <a:ext cx="450243" cy="450242"/>
            <a:chOff x="2738" y="2314"/>
            <a:chExt cx="341" cy="340"/>
          </a:xfrm>
          <a:solidFill>
            <a:schemeClr val="tx1">
              <a:lumMod val="65000"/>
              <a:lumOff val="35000"/>
            </a:schemeClr>
          </a:solidFill>
        </p:grpSpPr>
        <p:sp>
          <p:nvSpPr>
            <p:cNvPr id="82" name="Freeform 658"/>
            <p:cNvSpPr>
              <a:spLocks noEditPoints="1"/>
            </p:cNvSpPr>
            <p:nvPr/>
          </p:nvSpPr>
          <p:spPr bwMode="gray">
            <a:xfrm>
              <a:off x="2738" y="2314"/>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83" name="Freeform 659"/>
            <p:cNvSpPr>
              <a:spLocks noEditPoints="1"/>
            </p:cNvSpPr>
            <p:nvPr/>
          </p:nvSpPr>
          <p:spPr bwMode="gray">
            <a:xfrm>
              <a:off x="2802" y="2420"/>
              <a:ext cx="213" cy="142"/>
            </a:xfrm>
            <a:custGeom>
              <a:avLst/>
              <a:gdLst>
                <a:gd name="T0" fmla="*/ 288 w 320"/>
                <a:gd name="T1" fmla="*/ 64 h 213"/>
                <a:gd name="T2" fmla="*/ 234 w 320"/>
                <a:gd name="T3" fmla="*/ 64 h 213"/>
                <a:gd name="T4" fmla="*/ 234 w 320"/>
                <a:gd name="T5" fmla="*/ 10 h 213"/>
                <a:gd name="T6" fmla="*/ 224 w 320"/>
                <a:gd name="T7" fmla="*/ 0 h 213"/>
                <a:gd name="T8" fmla="*/ 10 w 320"/>
                <a:gd name="T9" fmla="*/ 0 h 213"/>
                <a:gd name="T10" fmla="*/ 0 w 320"/>
                <a:gd name="T11" fmla="*/ 10 h 213"/>
                <a:gd name="T12" fmla="*/ 0 w 320"/>
                <a:gd name="T13" fmla="*/ 181 h 213"/>
                <a:gd name="T14" fmla="*/ 10 w 320"/>
                <a:gd name="T15" fmla="*/ 192 h 213"/>
                <a:gd name="T16" fmla="*/ 34 w 320"/>
                <a:gd name="T17" fmla="*/ 192 h 213"/>
                <a:gd name="T18" fmla="*/ 64 w 320"/>
                <a:gd name="T19" fmla="*/ 213 h 213"/>
                <a:gd name="T20" fmla="*/ 94 w 320"/>
                <a:gd name="T21" fmla="*/ 192 h 213"/>
                <a:gd name="T22" fmla="*/ 215 w 320"/>
                <a:gd name="T23" fmla="*/ 192 h 213"/>
                <a:gd name="T24" fmla="*/ 245 w 320"/>
                <a:gd name="T25" fmla="*/ 213 h 213"/>
                <a:gd name="T26" fmla="*/ 275 w 320"/>
                <a:gd name="T27" fmla="*/ 192 h 213"/>
                <a:gd name="T28" fmla="*/ 309 w 320"/>
                <a:gd name="T29" fmla="*/ 192 h 213"/>
                <a:gd name="T30" fmla="*/ 320 w 320"/>
                <a:gd name="T31" fmla="*/ 181 h 213"/>
                <a:gd name="T32" fmla="*/ 320 w 320"/>
                <a:gd name="T33" fmla="*/ 96 h 213"/>
                <a:gd name="T34" fmla="*/ 288 w 320"/>
                <a:gd name="T35" fmla="*/ 64 h 213"/>
                <a:gd name="T36" fmla="*/ 64 w 320"/>
                <a:gd name="T37" fmla="*/ 192 h 213"/>
                <a:gd name="T38" fmla="*/ 53 w 320"/>
                <a:gd name="T39" fmla="*/ 181 h 213"/>
                <a:gd name="T40" fmla="*/ 64 w 320"/>
                <a:gd name="T41" fmla="*/ 170 h 213"/>
                <a:gd name="T42" fmla="*/ 74 w 320"/>
                <a:gd name="T43" fmla="*/ 181 h 213"/>
                <a:gd name="T44" fmla="*/ 64 w 320"/>
                <a:gd name="T45" fmla="*/ 192 h 213"/>
                <a:gd name="T46" fmla="*/ 245 w 320"/>
                <a:gd name="T47" fmla="*/ 192 h 213"/>
                <a:gd name="T48" fmla="*/ 234 w 320"/>
                <a:gd name="T49" fmla="*/ 181 h 213"/>
                <a:gd name="T50" fmla="*/ 245 w 320"/>
                <a:gd name="T51" fmla="*/ 170 h 213"/>
                <a:gd name="T52" fmla="*/ 256 w 320"/>
                <a:gd name="T53" fmla="*/ 181 h 213"/>
                <a:gd name="T54" fmla="*/ 245 w 320"/>
                <a:gd name="T55" fmla="*/ 192 h 213"/>
                <a:gd name="T56" fmla="*/ 298 w 320"/>
                <a:gd name="T57" fmla="*/ 170 h 213"/>
                <a:gd name="T58" fmla="*/ 275 w 320"/>
                <a:gd name="T59" fmla="*/ 170 h 213"/>
                <a:gd name="T60" fmla="*/ 245 w 320"/>
                <a:gd name="T61" fmla="*/ 149 h 213"/>
                <a:gd name="T62" fmla="*/ 215 w 320"/>
                <a:gd name="T63" fmla="*/ 170 h 213"/>
                <a:gd name="T64" fmla="*/ 94 w 320"/>
                <a:gd name="T65" fmla="*/ 170 h 213"/>
                <a:gd name="T66" fmla="*/ 64 w 320"/>
                <a:gd name="T67" fmla="*/ 149 h 213"/>
                <a:gd name="T68" fmla="*/ 34 w 320"/>
                <a:gd name="T69" fmla="*/ 170 h 213"/>
                <a:gd name="T70" fmla="*/ 21 w 320"/>
                <a:gd name="T71" fmla="*/ 170 h 213"/>
                <a:gd name="T72" fmla="*/ 21 w 320"/>
                <a:gd name="T73" fmla="*/ 21 h 213"/>
                <a:gd name="T74" fmla="*/ 213 w 320"/>
                <a:gd name="T75" fmla="*/ 21 h 213"/>
                <a:gd name="T76" fmla="*/ 213 w 320"/>
                <a:gd name="T77" fmla="*/ 117 h 213"/>
                <a:gd name="T78" fmla="*/ 224 w 320"/>
                <a:gd name="T79" fmla="*/ 128 h 213"/>
                <a:gd name="T80" fmla="*/ 234 w 320"/>
                <a:gd name="T81" fmla="*/ 117 h 213"/>
                <a:gd name="T82" fmla="*/ 234 w 320"/>
                <a:gd name="T83" fmla="*/ 85 h 213"/>
                <a:gd name="T84" fmla="*/ 288 w 320"/>
                <a:gd name="T85" fmla="*/ 85 h 213"/>
                <a:gd name="T86" fmla="*/ 298 w 320"/>
                <a:gd name="T87" fmla="*/ 96 h 213"/>
                <a:gd name="T88" fmla="*/ 298 w 320"/>
                <a:gd name="T89" fmla="*/ 17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0" h="213">
                  <a:moveTo>
                    <a:pt x="288" y="64"/>
                  </a:moveTo>
                  <a:cubicBezTo>
                    <a:pt x="234" y="64"/>
                    <a:pt x="234" y="64"/>
                    <a:pt x="234" y="64"/>
                  </a:cubicBezTo>
                  <a:cubicBezTo>
                    <a:pt x="234" y="10"/>
                    <a:pt x="234" y="10"/>
                    <a:pt x="234" y="10"/>
                  </a:cubicBezTo>
                  <a:cubicBezTo>
                    <a:pt x="234" y="4"/>
                    <a:pt x="230" y="0"/>
                    <a:pt x="224" y="0"/>
                  </a:cubicBezTo>
                  <a:cubicBezTo>
                    <a:pt x="10" y="0"/>
                    <a:pt x="10" y="0"/>
                    <a:pt x="10" y="0"/>
                  </a:cubicBezTo>
                  <a:cubicBezTo>
                    <a:pt x="4" y="0"/>
                    <a:pt x="0" y="4"/>
                    <a:pt x="0" y="10"/>
                  </a:cubicBezTo>
                  <a:cubicBezTo>
                    <a:pt x="0" y="181"/>
                    <a:pt x="0" y="181"/>
                    <a:pt x="0" y="181"/>
                  </a:cubicBezTo>
                  <a:cubicBezTo>
                    <a:pt x="0" y="187"/>
                    <a:pt x="4" y="192"/>
                    <a:pt x="10" y="192"/>
                  </a:cubicBezTo>
                  <a:cubicBezTo>
                    <a:pt x="34" y="192"/>
                    <a:pt x="34" y="192"/>
                    <a:pt x="34" y="192"/>
                  </a:cubicBezTo>
                  <a:cubicBezTo>
                    <a:pt x="38" y="204"/>
                    <a:pt x="50" y="213"/>
                    <a:pt x="64" y="213"/>
                  </a:cubicBezTo>
                  <a:cubicBezTo>
                    <a:pt x="78" y="213"/>
                    <a:pt x="89" y="204"/>
                    <a:pt x="94" y="192"/>
                  </a:cubicBezTo>
                  <a:cubicBezTo>
                    <a:pt x="215" y="192"/>
                    <a:pt x="215" y="192"/>
                    <a:pt x="215" y="192"/>
                  </a:cubicBezTo>
                  <a:cubicBezTo>
                    <a:pt x="219" y="204"/>
                    <a:pt x="231" y="213"/>
                    <a:pt x="245" y="213"/>
                  </a:cubicBezTo>
                  <a:cubicBezTo>
                    <a:pt x="259" y="213"/>
                    <a:pt x="271" y="204"/>
                    <a:pt x="275" y="192"/>
                  </a:cubicBezTo>
                  <a:cubicBezTo>
                    <a:pt x="309" y="192"/>
                    <a:pt x="309" y="192"/>
                    <a:pt x="309" y="192"/>
                  </a:cubicBezTo>
                  <a:cubicBezTo>
                    <a:pt x="315" y="192"/>
                    <a:pt x="320" y="187"/>
                    <a:pt x="320" y="181"/>
                  </a:cubicBezTo>
                  <a:cubicBezTo>
                    <a:pt x="320" y="96"/>
                    <a:pt x="320" y="96"/>
                    <a:pt x="320" y="96"/>
                  </a:cubicBezTo>
                  <a:cubicBezTo>
                    <a:pt x="320" y="78"/>
                    <a:pt x="305" y="64"/>
                    <a:pt x="288" y="64"/>
                  </a:cubicBezTo>
                  <a:close/>
                  <a:moveTo>
                    <a:pt x="64" y="192"/>
                  </a:moveTo>
                  <a:cubicBezTo>
                    <a:pt x="58" y="192"/>
                    <a:pt x="53" y="187"/>
                    <a:pt x="53" y="181"/>
                  </a:cubicBezTo>
                  <a:cubicBezTo>
                    <a:pt x="53" y="175"/>
                    <a:pt x="58" y="170"/>
                    <a:pt x="64" y="170"/>
                  </a:cubicBezTo>
                  <a:cubicBezTo>
                    <a:pt x="70" y="170"/>
                    <a:pt x="74" y="175"/>
                    <a:pt x="74" y="181"/>
                  </a:cubicBezTo>
                  <a:cubicBezTo>
                    <a:pt x="74" y="187"/>
                    <a:pt x="70" y="192"/>
                    <a:pt x="64" y="192"/>
                  </a:cubicBezTo>
                  <a:close/>
                  <a:moveTo>
                    <a:pt x="245" y="192"/>
                  </a:moveTo>
                  <a:cubicBezTo>
                    <a:pt x="239" y="192"/>
                    <a:pt x="234" y="187"/>
                    <a:pt x="234" y="181"/>
                  </a:cubicBezTo>
                  <a:cubicBezTo>
                    <a:pt x="234" y="175"/>
                    <a:pt x="239" y="170"/>
                    <a:pt x="245" y="170"/>
                  </a:cubicBezTo>
                  <a:cubicBezTo>
                    <a:pt x="251" y="170"/>
                    <a:pt x="256" y="175"/>
                    <a:pt x="256" y="181"/>
                  </a:cubicBezTo>
                  <a:cubicBezTo>
                    <a:pt x="256" y="187"/>
                    <a:pt x="251" y="192"/>
                    <a:pt x="245" y="192"/>
                  </a:cubicBezTo>
                  <a:close/>
                  <a:moveTo>
                    <a:pt x="298" y="170"/>
                  </a:moveTo>
                  <a:cubicBezTo>
                    <a:pt x="275" y="170"/>
                    <a:pt x="275" y="170"/>
                    <a:pt x="275" y="170"/>
                  </a:cubicBezTo>
                  <a:cubicBezTo>
                    <a:pt x="271" y="158"/>
                    <a:pt x="259" y="149"/>
                    <a:pt x="245" y="149"/>
                  </a:cubicBezTo>
                  <a:cubicBezTo>
                    <a:pt x="231" y="149"/>
                    <a:pt x="219" y="158"/>
                    <a:pt x="215" y="170"/>
                  </a:cubicBezTo>
                  <a:cubicBezTo>
                    <a:pt x="94" y="170"/>
                    <a:pt x="94" y="170"/>
                    <a:pt x="94" y="170"/>
                  </a:cubicBezTo>
                  <a:cubicBezTo>
                    <a:pt x="89" y="158"/>
                    <a:pt x="78" y="149"/>
                    <a:pt x="64" y="149"/>
                  </a:cubicBezTo>
                  <a:cubicBezTo>
                    <a:pt x="50" y="149"/>
                    <a:pt x="38" y="158"/>
                    <a:pt x="34" y="170"/>
                  </a:cubicBezTo>
                  <a:cubicBezTo>
                    <a:pt x="21" y="170"/>
                    <a:pt x="21" y="170"/>
                    <a:pt x="21" y="170"/>
                  </a:cubicBezTo>
                  <a:cubicBezTo>
                    <a:pt x="21" y="21"/>
                    <a:pt x="21" y="21"/>
                    <a:pt x="21" y="21"/>
                  </a:cubicBezTo>
                  <a:cubicBezTo>
                    <a:pt x="213" y="21"/>
                    <a:pt x="213" y="21"/>
                    <a:pt x="213" y="21"/>
                  </a:cubicBezTo>
                  <a:cubicBezTo>
                    <a:pt x="213" y="117"/>
                    <a:pt x="213" y="117"/>
                    <a:pt x="213" y="117"/>
                  </a:cubicBezTo>
                  <a:cubicBezTo>
                    <a:pt x="213" y="123"/>
                    <a:pt x="218" y="128"/>
                    <a:pt x="224" y="128"/>
                  </a:cubicBezTo>
                  <a:cubicBezTo>
                    <a:pt x="230" y="128"/>
                    <a:pt x="234" y="123"/>
                    <a:pt x="234" y="117"/>
                  </a:cubicBezTo>
                  <a:cubicBezTo>
                    <a:pt x="234" y="85"/>
                    <a:pt x="234" y="85"/>
                    <a:pt x="234" y="85"/>
                  </a:cubicBezTo>
                  <a:cubicBezTo>
                    <a:pt x="288" y="85"/>
                    <a:pt x="288" y="85"/>
                    <a:pt x="288" y="85"/>
                  </a:cubicBezTo>
                  <a:cubicBezTo>
                    <a:pt x="294" y="85"/>
                    <a:pt x="298" y="90"/>
                    <a:pt x="298" y="96"/>
                  </a:cubicBezTo>
                  <a:lnTo>
                    <a:pt x="298"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grpSp>
      <p:cxnSp>
        <p:nvCxnSpPr>
          <p:cNvPr id="84" name="直線矢印コネクタ 83"/>
          <p:cNvCxnSpPr>
            <a:cxnSpLocks/>
          </p:cNvCxnSpPr>
          <p:nvPr/>
        </p:nvCxnSpPr>
        <p:spPr bwMode="gray">
          <a:xfrm>
            <a:off x="1332585" y="5680212"/>
            <a:ext cx="7366844" cy="0"/>
          </a:xfrm>
          <a:prstGeom prst="straightConnector1">
            <a:avLst/>
          </a:prstGeom>
          <a:ln w="63500">
            <a:solidFill>
              <a:schemeClr val="accent3">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bwMode="gray">
          <a:xfrm>
            <a:off x="3215770" y="5805135"/>
            <a:ext cx="3791670" cy="503590"/>
          </a:xfrm>
          <a:prstGeom prst="rect">
            <a:avLst/>
          </a:prstGeom>
          <a:noFill/>
          <a:ln w="12700" algn="ctr">
            <a:no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p>
            <a:pPr algn="ctr"/>
            <a:r>
              <a:rPr kumimoji="1" lang="ja-JP" altLang="en-US" sz="1400" baseline="0" dirty="0">
                <a:solidFill>
                  <a:schemeClr val="tx1">
                    <a:lumMod val="65000"/>
                    <a:lumOff val="35000"/>
                  </a:schemeClr>
                </a:solidFill>
                <a:latin typeface="Calibri" panose="020F0502020204030204" pitchFamily="34" charset="0"/>
                <a:cs typeface="Calibri" panose="020F0502020204030204" pitchFamily="34" charset="0"/>
              </a:rPr>
              <a:t>一次サプライヤー（直接的な取引先）のみならず、</a:t>
            </a:r>
            <a:endParaRPr kumimoji="1" lang="en-US" altLang="ja-JP" sz="1400" baseline="0" dirty="0">
              <a:solidFill>
                <a:schemeClr val="tx1">
                  <a:lumMod val="65000"/>
                  <a:lumOff val="35000"/>
                </a:schemeClr>
              </a:solidFill>
              <a:latin typeface="Calibri" panose="020F0502020204030204" pitchFamily="34" charset="0"/>
              <a:cs typeface="Calibri" panose="020F0502020204030204" pitchFamily="34" charset="0"/>
            </a:endParaRPr>
          </a:p>
          <a:p>
            <a:pPr algn="ctr"/>
            <a:r>
              <a:rPr kumimoji="1" lang="ja-JP" altLang="en-US" sz="1400" baseline="0" dirty="0">
                <a:solidFill>
                  <a:schemeClr val="tx1">
                    <a:lumMod val="65000"/>
                    <a:lumOff val="35000"/>
                  </a:schemeClr>
                </a:solidFill>
                <a:latin typeface="Calibri" panose="020F0502020204030204" pitchFamily="34" charset="0"/>
                <a:cs typeface="Calibri" panose="020F0502020204030204" pitchFamily="34" charset="0"/>
              </a:rPr>
              <a:t>サプライチェーン全体を通した管理が必要</a:t>
            </a:r>
          </a:p>
        </p:txBody>
      </p:sp>
      <p:grpSp>
        <p:nvGrpSpPr>
          <p:cNvPr id="9" name="グループ化 8">
            <a:extLst>
              <a:ext uri="{FF2B5EF4-FFF2-40B4-BE49-F238E27FC236}">
                <a16:creationId xmlns:a16="http://schemas.microsoft.com/office/drawing/2014/main" id="{E447ADF5-5A24-4379-8A22-A9D3386F08FB}"/>
              </a:ext>
            </a:extLst>
          </p:cNvPr>
          <p:cNvGrpSpPr/>
          <p:nvPr/>
        </p:nvGrpSpPr>
        <p:grpSpPr>
          <a:xfrm>
            <a:off x="1015010" y="3175632"/>
            <a:ext cx="4728467" cy="2223973"/>
            <a:chOff x="2510019" y="3175632"/>
            <a:chExt cx="4728467" cy="2223973"/>
          </a:xfrm>
        </p:grpSpPr>
        <p:sp>
          <p:nvSpPr>
            <p:cNvPr id="62" name="ホームベース 61"/>
            <p:cNvSpPr/>
            <p:nvPr/>
          </p:nvSpPr>
          <p:spPr bwMode="gray">
            <a:xfrm>
              <a:off x="5861159" y="4522596"/>
              <a:ext cx="1377327" cy="877009"/>
            </a:xfrm>
            <a:prstGeom prst="homePlate">
              <a:avLst>
                <a:gd name="adj" fmla="val 20427"/>
              </a:avLst>
            </a:prstGeom>
            <a:solidFill>
              <a:schemeClr val="accent3">
                <a:lumMod val="75000"/>
              </a:schemeClr>
            </a:solidFill>
            <a:ln w="12700" algn="ctr">
              <a:noFill/>
              <a:miter lim="800000"/>
              <a:headEnd/>
              <a:tailEnd/>
            </a:ln>
          </p:spPr>
          <p:txBody>
            <a:bodyPr vert="horz" wrap="square" lIns="36000" tIns="36000" rIns="36000" bIns="36000" rtlCol="0" anchor="t"/>
            <a:lstStyle/>
            <a:p>
              <a:pPr algn="ctr">
                <a:buFont typeface="Wingdings 2" pitchFamily="18" charset="2"/>
                <a:buNone/>
              </a:pPr>
              <a:r>
                <a:rPr kumimoji="1" lang="ja-JP" altLang="en-US" sz="1400" dirty="0">
                  <a:solidFill>
                    <a:schemeClr val="bg1"/>
                  </a:solidFill>
                  <a:latin typeface="Calibri" panose="020F0502020204030204" pitchFamily="34" charset="0"/>
                  <a:cs typeface="Calibri" panose="020F0502020204030204" pitchFamily="34" charset="0"/>
                </a:rPr>
                <a:t>製造</a:t>
              </a:r>
            </a:p>
          </p:txBody>
        </p:sp>
        <p:sp>
          <p:nvSpPr>
            <p:cNvPr id="70" name="Freeform 579"/>
            <p:cNvSpPr>
              <a:spLocks noEditPoints="1"/>
            </p:cNvSpPr>
            <p:nvPr/>
          </p:nvSpPr>
          <p:spPr bwMode="gray">
            <a:xfrm>
              <a:off x="6351411" y="5043920"/>
              <a:ext cx="281381" cy="168068"/>
            </a:xfrm>
            <a:custGeom>
              <a:avLst/>
              <a:gdLst>
                <a:gd name="T0" fmla="*/ 287 w 320"/>
                <a:gd name="T1" fmla="*/ 9 h 192"/>
                <a:gd name="T2" fmla="*/ 277 w 320"/>
                <a:gd name="T3" fmla="*/ 0 h 192"/>
                <a:gd name="T4" fmla="*/ 213 w 320"/>
                <a:gd name="T5" fmla="*/ 0 h 192"/>
                <a:gd name="T6" fmla="*/ 202 w 320"/>
                <a:gd name="T7" fmla="*/ 9 h 192"/>
                <a:gd name="T8" fmla="*/ 190 w 320"/>
                <a:gd name="T9" fmla="*/ 107 h 192"/>
                <a:gd name="T10" fmla="*/ 112 w 320"/>
                <a:gd name="T11" fmla="*/ 55 h 192"/>
                <a:gd name="T12" fmla="*/ 101 w 320"/>
                <a:gd name="T13" fmla="*/ 55 h 192"/>
                <a:gd name="T14" fmla="*/ 96 w 320"/>
                <a:gd name="T15" fmla="*/ 64 h 192"/>
                <a:gd name="T16" fmla="*/ 96 w 320"/>
                <a:gd name="T17" fmla="*/ 108 h 192"/>
                <a:gd name="T18" fmla="*/ 16 w 320"/>
                <a:gd name="T19" fmla="*/ 55 h 192"/>
                <a:gd name="T20" fmla="*/ 5 w 320"/>
                <a:gd name="T21" fmla="*/ 55 h 192"/>
                <a:gd name="T22" fmla="*/ 0 w 320"/>
                <a:gd name="T23" fmla="*/ 64 h 192"/>
                <a:gd name="T24" fmla="*/ 0 w 320"/>
                <a:gd name="T25" fmla="*/ 181 h 192"/>
                <a:gd name="T26" fmla="*/ 10 w 320"/>
                <a:gd name="T27" fmla="*/ 192 h 192"/>
                <a:gd name="T28" fmla="*/ 309 w 320"/>
                <a:gd name="T29" fmla="*/ 192 h 192"/>
                <a:gd name="T30" fmla="*/ 317 w 320"/>
                <a:gd name="T31" fmla="*/ 188 h 192"/>
                <a:gd name="T32" fmla="*/ 319 w 320"/>
                <a:gd name="T33" fmla="*/ 179 h 192"/>
                <a:gd name="T34" fmla="*/ 287 w 320"/>
                <a:gd name="T35" fmla="*/ 9 h 192"/>
                <a:gd name="T36" fmla="*/ 187 w 320"/>
                <a:gd name="T37" fmla="*/ 131 h 192"/>
                <a:gd name="T38" fmla="*/ 182 w 320"/>
                <a:gd name="T39" fmla="*/ 171 h 192"/>
                <a:gd name="T40" fmla="*/ 117 w 320"/>
                <a:gd name="T41" fmla="*/ 171 h 192"/>
                <a:gd name="T42" fmla="*/ 117 w 320"/>
                <a:gd name="T43" fmla="*/ 84 h 192"/>
                <a:gd name="T44" fmla="*/ 187 w 320"/>
                <a:gd name="T45" fmla="*/ 131 h 192"/>
                <a:gd name="T46" fmla="*/ 96 w 320"/>
                <a:gd name="T47" fmla="*/ 134 h 192"/>
                <a:gd name="T48" fmla="*/ 96 w 320"/>
                <a:gd name="T49" fmla="*/ 171 h 192"/>
                <a:gd name="T50" fmla="*/ 21 w 320"/>
                <a:gd name="T51" fmla="*/ 171 h 192"/>
                <a:gd name="T52" fmla="*/ 21 w 320"/>
                <a:gd name="T53" fmla="*/ 84 h 192"/>
                <a:gd name="T54" fmla="*/ 96 w 320"/>
                <a:gd name="T55" fmla="*/ 134 h 192"/>
                <a:gd name="T56" fmla="*/ 204 w 320"/>
                <a:gd name="T57" fmla="*/ 171 h 192"/>
                <a:gd name="T58" fmla="*/ 222 w 320"/>
                <a:gd name="T59" fmla="*/ 21 h 192"/>
                <a:gd name="T60" fmla="*/ 268 w 320"/>
                <a:gd name="T61" fmla="*/ 21 h 192"/>
                <a:gd name="T62" fmla="*/ 296 w 320"/>
                <a:gd name="T63" fmla="*/ 171 h 192"/>
                <a:gd name="T64" fmla="*/ 204 w 320"/>
                <a:gd name="T65"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192">
                  <a:moveTo>
                    <a:pt x="287" y="9"/>
                  </a:moveTo>
                  <a:cubicBezTo>
                    <a:pt x="287" y="4"/>
                    <a:pt x="282" y="0"/>
                    <a:pt x="277" y="0"/>
                  </a:cubicBezTo>
                  <a:cubicBezTo>
                    <a:pt x="213" y="0"/>
                    <a:pt x="213" y="0"/>
                    <a:pt x="213" y="0"/>
                  </a:cubicBezTo>
                  <a:cubicBezTo>
                    <a:pt x="208" y="0"/>
                    <a:pt x="203" y="4"/>
                    <a:pt x="202" y="9"/>
                  </a:cubicBezTo>
                  <a:cubicBezTo>
                    <a:pt x="190" y="107"/>
                    <a:pt x="190" y="107"/>
                    <a:pt x="190" y="107"/>
                  </a:cubicBezTo>
                  <a:cubicBezTo>
                    <a:pt x="112" y="55"/>
                    <a:pt x="112" y="55"/>
                    <a:pt x="112" y="55"/>
                  </a:cubicBezTo>
                  <a:cubicBezTo>
                    <a:pt x="109" y="53"/>
                    <a:pt x="105" y="53"/>
                    <a:pt x="101" y="55"/>
                  </a:cubicBezTo>
                  <a:cubicBezTo>
                    <a:pt x="98" y="56"/>
                    <a:pt x="96" y="60"/>
                    <a:pt x="96" y="64"/>
                  </a:cubicBezTo>
                  <a:cubicBezTo>
                    <a:pt x="96" y="108"/>
                    <a:pt x="96" y="108"/>
                    <a:pt x="96" y="108"/>
                  </a:cubicBezTo>
                  <a:cubicBezTo>
                    <a:pt x="16" y="55"/>
                    <a:pt x="16" y="55"/>
                    <a:pt x="16" y="55"/>
                  </a:cubicBezTo>
                  <a:cubicBezTo>
                    <a:pt x="13" y="53"/>
                    <a:pt x="9" y="53"/>
                    <a:pt x="5" y="55"/>
                  </a:cubicBezTo>
                  <a:cubicBezTo>
                    <a:pt x="2" y="56"/>
                    <a:pt x="0" y="60"/>
                    <a:pt x="0" y="64"/>
                  </a:cubicBezTo>
                  <a:cubicBezTo>
                    <a:pt x="0" y="181"/>
                    <a:pt x="0" y="181"/>
                    <a:pt x="0" y="181"/>
                  </a:cubicBezTo>
                  <a:cubicBezTo>
                    <a:pt x="0" y="187"/>
                    <a:pt x="4" y="192"/>
                    <a:pt x="10" y="192"/>
                  </a:cubicBezTo>
                  <a:cubicBezTo>
                    <a:pt x="309" y="192"/>
                    <a:pt x="309" y="192"/>
                    <a:pt x="309" y="192"/>
                  </a:cubicBezTo>
                  <a:cubicBezTo>
                    <a:pt x="312" y="192"/>
                    <a:pt x="315" y="191"/>
                    <a:pt x="317" y="188"/>
                  </a:cubicBezTo>
                  <a:cubicBezTo>
                    <a:pt x="319" y="186"/>
                    <a:pt x="320" y="182"/>
                    <a:pt x="319" y="179"/>
                  </a:cubicBezTo>
                  <a:lnTo>
                    <a:pt x="287" y="9"/>
                  </a:lnTo>
                  <a:close/>
                  <a:moveTo>
                    <a:pt x="187" y="131"/>
                  </a:moveTo>
                  <a:cubicBezTo>
                    <a:pt x="182" y="171"/>
                    <a:pt x="182" y="171"/>
                    <a:pt x="182" y="171"/>
                  </a:cubicBezTo>
                  <a:cubicBezTo>
                    <a:pt x="117" y="171"/>
                    <a:pt x="117" y="171"/>
                    <a:pt x="117" y="171"/>
                  </a:cubicBezTo>
                  <a:cubicBezTo>
                    <a:pt x="117" y="84"/>
                    <a:pt x="117" y="84"/>
                    <a:pt x="117" y="84"/>
                  </a:cubicBezTo>
                  <a:lnTo>
                    <a:pt x="187" y="131"/>
                  </a:lnTo>
                  <a:close/>
                  <a:moveTo>
                    <a:pt x="96" y="134"/>
                  </a:moveTo>
                  <a:cubicBezTo>
                    <a:pt x="96" y="171"/>
                    <a:pt x="96" y="171"/>
                    <a:pt x="96" y="171"/>
                  </a:cubicBezTo>
                  <a:cubicBezTo>
                    <a:pt x="21" y="171"/>
                    <a:pt x="21" y="171"/>
                    <a:pt x="21" y="171"/>
                  </a:cubicBezTo>
                  <a:cubicBezTo>
                    <a:pt x="21" y="84"/>
                    <a:pt x="21" y="84"/>
                    <a:pt x="21" y="84"/>
                  </a:cubicBezTo>
                  <a:lnTo>
                    <a:pt x="96" y="134"/>
                  </a:lnTo>
                  <a:close/>
                  <a:moveTo>
                    <a:pt x="204" y="171"/>
                  </a:moveTo>
                  <a:cubicBezTo>
                    <a:pt x="222" y="21"/>
                    <a:pt x="222" y="21"/>
                    <a:pt x="222" y="21"/>
                  </a:cubicBezTo>
                  <a:cubicBezTo>
                    <a:pt x="268" y="21"/>
                    <a:pt x="268" y="21"/>
                    <a:pt x="268" y="21"/>
                  </a:cubicBezTo>
                  <a:cubicBezTo>
                    <a:pt x="296" y="171"/>
                    <a:pt x="296" y="171"/>
                    <a:pt x="296" y="171"/>
                  </a:cubicBezTo>
                  <a:lnTo>
                    <a:pt x="204" y="17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3" name="Freeform 582"/>
            <p:cNvSpPr>
              <a:spLocks noEditPoints="1"/>
            </p:cNvSpPr>
            <p:nvPr/>
          </p:nvSpPr>
          <p:spPr bwMode="gray">
            <a:xfrm>
              <a:off x="6266467" y="4883792"/>
              <a:ext cx="451269" cy="451267"/>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4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角丸四角形 3"/>
            <p:cNvSpPr/>
            <p:nvPr/>
          </p:nvSpPr>
          <p:spPr bwMode="gray">
            <a:xfrm>
              <a:off x="5917877" y="4251892"/>
              <a:ext cx="959668" cy="235390"/>
            </a:xfrm>
            <a:prstGeom prst="roundRect">
              <a:avLst/>
            </a:prstGeom>
            <a:solidFill>
              <a:schemeClr val="bg1"/>
            </a:solidFill>
            <a:ln w="1905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200" baseline="0" dirty="0">
                  <a:latin typeface="Calibri" panose="020F0502020204030204" pitchFamily="34" charset="0"/>
                  <a:cs typeface="Calibri" panose="020F0502020204030204" pitchFamily="34" charset="0"/>
                </a:rPr>
                <a:t>自社</a:t>
              </a:r>
            </a:p>
          </p:txBody>
        </p:sp>
        <p:sp>
          <p:nvSpPr>
            <p:cNvPr id="5" name="角丸四角形吹き出し 4"/>
            <p:cNvSpPr/>
            <p:nvPr/>
          </p:nvSpPr>
          <p:spPr bwMode="gray">
            <a:xfrm>
              <a:off x="2510019" y="3175632"/>
              <a:ext cx="4418091" cy="892326"/>
            </a:xfrm>
            <a:prstGeom prst="wedgeRoundRectCallout">
              <a:avLst>
                <a:gd name="adj1" fmla="val 34048"/>
                <a:gd name="adj2" fmla="val 66409"/>
                <a:gd name="adj3" fmla="val 16667"/>
              </a:avLst>
            </a:prstGeom>
            <a:solidFill>
              <a:schemeClr val="bg1">
                <a:lumMod val="95000"/>
              </a:schemeClr>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400" baseline="0" dirty="0">
                  <a:latin typeface="Calibri" panose="020F0502020204030204" pitchFamily="34" charset="0"/>
                  <a:cs typeface="Calibri" panose="020F0502020204030204" pitchFamily="34" charset="0"/>
                </a:rPr>
                <a:t>「サプライヤー行動規範」や</a:t>
              </a:r>
              <a:r>
                <a:rPr kumimoji="1" lang="ja-JP" altLang="en-US" sz="1400" dirty="0">
                  <a:latin typeface="Calibri" panose="020F0502020204030204" pitchFamily="34" charset="0"/>
                  <a:cs typeface="Calibri" panose="020F0502020204030204" pitchFamily="34" charset="0"/>
                </a:rPr>
                <a:t>「調達ガイドライン」により、</a:t>
              </a: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baseline="0" dirty="0">
                  <a:latin typeface="Calibri" panose="020F0502020204030204" pitchFamily="34" charset="0"/>
                  <a:cs typeface="Calibri" panose="020F0502020204030204" pitchFamily="34" charset="0"/>
                </a:rPr>
                <a:t>サプライヤーに対して人権対応を要求</a:t>
              </a:r>
            </a:p>
          </p:txBody>
        </p:sp>
      </p:grpSp>
      <p:grpSp>
        <p:nvGrpSpPr>
          <p:cNvPr id="86" name="Group 844"/>
          <p:cNvGrpSpPr>
            <a:grpSpLocks noChangeAspect="1"/>
          </p:cNvGrpSpPr>
          <p:nvPr/>
        </p:nvGrpSpPr>
        <p:grpSpPr bwMode="gray">
          <a:xfrm>
            <a:off x="8099400" y="1519023"/>
            <a:ext cx="1389600" cy="1389600"/>
            <a:chOff x="380" y="3102"/>
            <a:chExt cx="340" cy="340"/>
          </a:xfrm>
          <a:solidFill>
            <a:schemeClr val="accent3">
              <a:lumMod val="60000"/>
              <a:lumOff val="40000"/>
            </a:schemeClr>
          </a:solidFill>
        </p:grpSpPr>
        <p:sp>
          <p:nvSpPr>
            <p:cNvPr id="87" name="Freeform 845"/>
            <p:cNvSpPr>
              <a:spLocks noEditPoints="1"/>
            </p:cNvSpPr>
            <p:nvPr/>
          </p:nvSpPr>
          <p:spPr bwMode="gray">
            <a:xfrm>
              <a:off x="472" y="3166"/>
              <a:ext cx="156" cy="212"/>
            </a:xfrm>
            <a:custGeom>
              <a:avLst/>
              <a:gdLst>
                <a:gd name="T0" fmla="*/ 214 w 235"/>
                <a:gd name="T1" fmla="*/ 258 h 320"/>
                <a:gd name="T2" fmla="*/ 214 w 235"/>
                <a:gd name="T3" fmla="*/ 181 h 320"/>
                <a:gd name="T4" fmla="*/ 182 w 235"/>
                <a:gd name="T5" fmla="*/ 149 h 320"/>
                <a:gd name="T6" fmla="*/ 128 w 235"/>
                <a:gd name="T7" fmla="*/ 149 h 320"/>
                <a:gd name="T8" fmla="*/ 128 w 235"/>
                <a:gd name="T9" fmla="*/ 62 h 320"/>
                <a:gd name="T10" fmla="*/ 150 w 235"/>
                <a:gd name="T11" fmla="*/ 32 h 320"/>
                <a:gd name="T12" fmla="*/ 118 w 235"/>
                <a:gd name="T13" fmla="*/ 0 h 320"/>
                <a:gd name="T14" fmla="*/ 86 w 235"/>
                <a:gd name="T15" fmla="*/ 32 h 320"/>
                <a:gd name="T16" fmla="*/ 107 w 235"/>
                <a:gd name="T17" fmla="*/ 62 h 320"/>
                <a:gd name="T18" fmla="*/ 107 w 235"/>
                <a:gd name="T19" fmla="*/ 149 h 320"/>
                <a:gd name="T20" fmla="*/ 54 w 235"/>
                <a:gd name="T21" fmla="*/ 149 h 320"/>
                <a:gd name="T22" fmla="*/ 22 w 235"/>
                <a:gd name="T23" fmla="*/ 181 h 320"/>
                <a:gd name="T24" fmla="*/ 22 w 235"/>
                <a:gd name="T25" fmla="*/ 258 h 320"/>
                <a:gd name="T26" fmla="*/ 0 w 235"/>
                <a:gd name="T27" fmla="*/ 288 h 320"/>
                <a:gd name="T28" fmla="*/ 32 w 235"/>
                <a:gd name="T29" fmla="*/ 320 h 320"/>
                <a:gd name="T30" fmla="*/ 64 w 235"/>
                <a:gd name="T31" fmla="*/ 288 h 320"/>
                <a:gd name="T32" fmla="*/ 43 w 235"/>
                <a:gd name="T33" fmla="*/ 258 h 320"/>
                <a:gd name="T34" fmla="*/ 43 w 235"/>
                <a:gd name="T35" fmla="*/ 181 h 320"/>
                <a:gd name="T36" fmla="*/ 54 w 235"/>
                <a:gd name="T37" fmla="*/ 170 h 320"/>
                <a:gd name="T38" fmla="*/ 107 w 235"/>
                <a:gd name="T39" fmla="*/ 170 h 320"/>
                <a:gd name="T40" fmla="*/ 107 w 235"/>
                <a:gd name="T41" fmla="*/ 258 h 320"/>
                <a:gd name="T42" fmla="*/ 86 w 235"/>
                <a:gd name="T43" fmla="*/ 288 h 320"/>
                <a:gd name="T44" fmla="*/ 118 w 235"/>
                <a:gd name="T45" fmla="*/ 320 h 320"/>
                <a:gd name="T46" fmla="*/ 150 w 235"/>
                <a:gd name="T47" fmla="*/ 288 h 320"/>
                <a:gd name="T48" fmla="*/ 128 w 235"/>
                <a:gd name="T49" fmla="*/ 258 h 320"/>
                <a:gd name="T50" fmla="*/ 128 w 235"/>
                <a:gd name="T51" fmla="*/ 170 h 320"/>
                <a:gd name="T52" fmla="*/ 182 w 235"/>
                <a:gd name="T53" fmla="*/ 170 h 320"/>
                <a:gd name="T54" fmla="*/ 192 w 235"/>
                <a:gd name="T55" fmla="*/ 181 h 320"/>
                <a:gd name="T56" fmla="*/ 192 w 235"/>
                <a:gd name="T57" fmla="*/ 258 h 320"/>
                <a:gd name="T58" fmla="*/ 171 w 235"/>
                <a:gd name="T59" fmla="*/ 288 h 320"/>
                <a:gd name="T60" fmla="*/ 203 w 235"/>
                <a:gd name="T61" fmla="*/ 320 h 320"/>
                <a:gd name="T62" fmla="*/ 235 w 235"/>
                <a:gd name="T63" fmla="*/ 288 h 320"/>
                <a:gd name="T64" fmla="*/ 214 w 235"/>
                <a:gd name="T65" fmla="*/ 258 h 320"/>
                <a:gd name="T66" fmla="*/ 118 w 235"/>
                <a:gd name="T67" fmla="*/ 21 h 320"/>
                <a:gd name="T68" fmla="*/ 128 w 235"/>
                <a:gd name="T69" fmla="*/ 32 h 320"/>
                <a:gd name="T70" fmla="*/ 118 w 235"/>
                <a:gd name="T71" fmla="*/ 42 h 320"/>
                <a:gd name="T72" fmla="*/ 107 w 235"/>
                <a:gd name="T73" fmla="*/ 32 h 320"/>
                <a:gd name="T74" fmla="*/ 118 w 235"/>
                <a:gd name="T75" fmla="*/ 21 h 320"/>
                <a:gd name="T76" fmla="*/ 32 w 235"/>
                <a:gd name="T77" fmla="*/ 298 h 320"/>
                <a:gd name="T78" fmla="*/ 22 w 235"/>
                <a:gd name="T79" fmla="*/ 288 h 320"/>
                <a:gd name="T80" fmla="*/ 32 w 235"/>
                <a:gd name="T81" fmla="*/ 277 h 320"/>
                <a:gd name="T82" fmla="*/ 43 w 235"/>
                <a:gd name="T83" fmla="*/ 288 h 320"/>
                <a:gd name="T84" fmla="*/ 32 w 235"/>
                <a:gd name="T85" fmla="*/ 298 h 320"/>
                <a:gd name="T86" fmla="*/ 118 w 235"/>
                <a:gd name="T87" fmla="*/ 298 h 320"/>
                <a:gd name="T88" fmla="*/ 107 w 235"/>
                <a:gd name="T89" fmla="*/ 288 h 320"/>
                <a:gd name="T90" fmla="*/ 118 w 235"/>
                <a:gd name="T91" fmla="*/ 277 h 320"/>
                <a:gd name="T92" fmla="*/ 128 w 235"/>
                <a:gd name="T93" fmla="*/ 288 h 320"/>
                <a:gd name="T94" fmla="*/ 118 w 235"/>
                <a:gd name="T95" fmla="*/ 298 h 320"/>
                <a:gd name="T96" fmla="*/ 203 w 235"/>
                <a:gd name="T97" fmla="*/ 298 h 320"/>
                <a:gd name="T98" fmla="*/ 192 w 235"/>
                <a:gd name="T99" fmla="*/ 288 h 320"/>
                <a:gd name="T100" fmla="*/ 203 w 235"/>
                <a:gd name="T101" fmla="*/ 277 h 320"/>
                <a:gd name="T102" fmla="*/ 214 w 235"/>
                <a:gd name="T103" fmla="*/ 288 h 320"/>
                <a:gd name="T104" fmla="*/ 203 w 235"/>
                <a:gd name="T105"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 h="320">
                  <a:moveTo>
                    <a:pt x="214" y="258"/>
                  </a:moveTo>
                  <a:cubicBezTo>
                    <a:pt x="214" y="181"/>
                    <a:pt x="214" y="181"/>
                    <a:pt x="214" y="181"/>
                  </a:cubicBezTo>
                  <a:cubicBezTo>
                    <a:pt x="214" y="158"/>
                    <a:pt x="195" y="149"/>
                    <a:pt x="182" y="149"/>
                  </a:cubicBezTo>
                  <a:cubicBezTo>
                    <a:pt x="128" y="149"/>
                    <a:pt x="128" y="149"/>
                    <a:pt x="128" y="149"/>
                  </a:cubicBezTo>
                  <a:cubicBezTo>
                    <a:pt x="128" y="62"/>
                    <a:pt x="128" y="62"/>
                    <a:pt x="128" y="62"/>
                  </a:cubicBezTo>
                  <a:cubicBezTo>
                    <a:pt x="141" y="57"/>
                    <a:pt x="150" y="46"/>
                    <a:pt x="150" y="32"/>
                  </a:cubicBezTo>
                  <a:cubicBezTo>
                    <a:pt x="150" y="14"/>
                    <a:pt x="135" y="0"/>
                    <a:pt x="118" y="0"/>
                  </a:cubicBezTo>
                  <a:cubicBezTo>
                    <a:pt x="100" y="0"/>
                    <a:pt x="86" y="14"/>
                    <a:pt x="86" y="32"/>
                  </a:cubicBezTo>
                  <a:cubicBezTo>
                    <a:pt x="86" y="46"/>
                    <a:pt x="95" y="57"/>
                    <a:pt x="107" y="62"/>
                  </a:cubicBezTo>
                  <a:cubicBezTo>
                    <a:pt x="107" y="149"/>
                    <a:pt x="107" y="149"/>
                    <a:pt x="107" y="149"/>
                  </a:cubicBezTo>
                  <a:cubicBezTo>
                    <a:pt x="54" y="149"/>
                    <a:pt x="54" y="149"/>
                    <a:pt x="54" y="149"/>
                  </a:cubicBezTo>
                  <a:cubicBezTo>
                    <a:pt x="31" y="149"/>
                    <a:pt x="22" y="168"/>
                    <a:pt x="22" y="181"/>
                  </a:cubicBezTo>
                  <a:cubicBezTo>
                    <a:pt x="22" y="258"/>
                    <a:pt x="22" y="258"/>
                    <a:pt x="22" y="258"/>
                  </a:cubicBezTo>
                  <a:cubicBezTo>
                    <a:pt x="9" y="262"/>
                    <a:pt x="0" y="274"/>
                    <a:pt x="0" y="288"/>
                  </a:cubicBezTo>
                  <a:cubicBezTo>
                    <a:pt x="0" y="305"/>
                    <a:pt x="15" y="320"/>
                    <a:pt x="32" y="320"/>
                  </a:cubicBezTo>
                  <a:cubicBezTo>
                    <a:pt x="50" y="320"/>
                    <a:pt x="64" y="305"/>
                    <a:pt x="64" y="288"/>
                  </a:cubicBezTo>
                  <a:cubicBezTo>
                    <a:pt x="64" y="274"/>
                    <a:pt x="55" y="262"/>
                    <a:pt x="43" y="258"/>
                  </a:cubicBezTo>
                  <a:cubicBezTo>
                    <a:pt x="43" y="181"/>
                    <a:pt x="43" y="181"/>
                    <a:pt x="43" y="181"/>
                  </a:cubicBezTo>
                  <a:cubicBezTo>
                    <a:pt x="43" y="179"/>
                    <a:pt x="44" y="170"/>
                    <a:pt x="54" y="170"/>
                  </a:cubicBezTo>
                  <a:cubicBezTo>
                    <a:pt x="107" y="170"/>
                    <a:pt x="107" y="170"/>
                    <a:pt x="107" y="170"/>
                  </a:cubicBezTo>
                  <a:cubicBezTo>
                    <a:pt x="107" y="258"/>
                    <a:pt x="107" y="258"/>
                    <a:pt x="107" y="258"/>
                  </a:cubicBezTo>
                  <a:cubicBezTo>
                    <a:pt x="95" y="262"/>
                    <a:pt x="86" y="274"/>
                    <a:pt x="86" y="288"/>
                  </a:cubicBezTo>
                  <a:cubicBezTo>
                    <a:pt x="86" y="305"/>
                    <a:pt x="100" y="320"/>
                    <a:pt x="118" y="320"/>
                  </a:cubicBezTo>
                  <a:cubicBezTo>
                    <a:pt x="135" y="320"/>
                    <a:pt x="150" y="305"/>
                    <a:pt x="150" y="288"/>
                  </a:cubicBezTo>
                  <a:cubicBezTo>
                    <a:pt x="150" y="274"/>
                    <a:pt x="141" y="262"/>
                    <a:pt x="128" y="258"/>
                  </a:cubicBezTo>
                  <a:cubicBezTo>
                    <a:pt x="128" y="170"/>
                    <a:pt x="128" y="170"/>
                    <a:pt x="128" y="170"/>
                  </a:cubicBezTo>
                  <a:cubicBezTo>
                    <a:pt x="182" y="170"/>
                    <a:pt x="182" y="170"/>
                    <a:pt x="182" y="170"/>
                  </a:cubicBezTo>
                  <a:cubicBezTo>
                    <a:pt x="186" y="170"/>
                    <a:pt x="192" y="172"/>
                    <a:pt x="192" y="181"/>
                  </a:cubicBezTo>
                  <a:cubicBezTo>
                    <a:pt x="192" y="258"/>
                    <a:pt x="192" y="258"/>
                    <a:pt x="192" y="258"/>
                  </a:cubicBezTo>
                  <a:cubicBezTo>
                    <a:pt x="180" y="262"/>
                    <a:pt x="171" y="274"/>
                    <a:pt x="171" y="288"/>
                  </a:cubicBezTo>
                  <a:cubicBezTo>
                    <a:pt x="171" y="305"/>
                    <a:pt x="185" y="320"/>
                    <a:pt x="203" y="320"/>
                  </a:cubicBezTo>
                  <a:cubicBezTo>
                    <a:pt x="221" y="320"/>
                    <a:pt x="235" y="305"/>
                    <a:pt x="235" y="288"/>
                  </a:cubicBezTo>
                  <a:cubicBezTo>
                    <a:pt x="235" y="274"/>
                    <a:pt x="226" y="262"/>
                    <a:pt x="214" y="258"/>
                  </a:cubicBezTo>
                  <a:close/>
                  <a:moveTo>
                    <a:pt x="118" y="21"/>
                  </a:moveTo>
                  <a:cubicBezTo>
                    <a:pt x="124" y="21"/>
                    <a:pt x="128" y="26"/>
                    <a:pt x="128" y="32"/>
                  </a:cubicBezTo>
                  <a:cubicBezTo>
                    <a:pt x="128" y="38"/>
                    <a:pt x="124" y="42"/>
                    <a:pt x="118" y="42"/>
                  </a:cubicBezTo>
                  <a:cubicBezTo>
                    <a:pt x="112" y="42"/>
                    <a:pt x="107" y="38"/>
                    <a:pt x="107" y="32"/>
                  </a:cubicBezTo>
                  <a:cubicBezTo>
                    <a:pt x="107" y="26"/>
                    <a:pt x="112" y="21"/>
                    <a:pt x="118" y="21"/>
                  </a:cubicBezTo>
                  <a:close/>
                  <a:moveTo>
                    <a:pt x="32" y="298"/>
                  </a:moveTo>
                  <a:cubicBezTo>
                    <a:pt x="26" y="298"/>
                    <a:pt x="22" y="294"/>
                    <a:pt x="22" y="288"/>
                  </a:cubicBezTo>
                  <a:cubicBezTo>
                    <a:pt x="22" y="282"/>
                    <a:pt x="26" y="277"/>
                    <a:pt x="32" y="277"/>
                  </a:cubicBezTo>
                  <a:cubicBezTo>
                    <a:pt x="38" y="277"/>
                    <a:pt x="43" y="282"/>
                    <a:pt x="43" y="288"/>
                  </a:cubicBezTo>
                  <a:cubicBezTo>
                    <a:pt x="43" y="294"/>
                    <a:pt x="38" y="298"/>
                    <a:pt x="32" y="298"/>
                  </a:cubicBezTo>
                  <a:close/>
                  <a:moveTo>
                    <a:pt x="118" y="298"/>
                  </a:moveTo>
                  <a:cubicBezTo>
                    <a:pt x="112" y="298"/>
                    <a:pt x="107" y="294"/>
                    <a:pt x="107" y="288"/>
                  </a:cubicBezTo>
                  <a:cubicBezTo>
                    <a:pt x="107" y="282"/>
                    <a:pt x="112" y="277"/>
                    <a:pt x="118" y="277"/>
                  </a:cubicBezTo>
                  <a:cubicBezTo>
                    <a:pt x="124" y="277"/>
                    <a:pt x="128" y="282"/>
                    <a:pt x="128" y="288"/>
                  </a:cubicBezTo>
                  <a:cubicBezTo>
                    <a:pt x="128" y="294"/>
                    <a:pt x="124" y="298"/>
                    <a:pt x="118" y="298"/>
                  </a:cubicBezTo>
                  <a:close/>
                  <a:moveTo>
                    <a:pt x="203" y="298"/>
                  </a:moveTo>
                  <a:cubicBezTo>
                    <a:pt x="197" y="298"/>
                    <a:pt x="192" y="294"/>
                    <a:pt x="192" y="288"/>
                  </a:cubicBezTo>
                  <a:cubicBezTo>
                    <a:pt x="192" y="282"/>
                    <a:pt x="197" y="277"/>
                    <a:pt x="203" y="277"/>
                  </a:cubicBezTo>
                  <a:cubicBezTo>
                    <a:pt x="209" y="277"/>
                    <a:pt x="214" y="282"/>
                    <a:pt x="214" y="288"/>
                  </a:cubicBezTo>
                  <a:cubicBezTo>
                    <a:pt x="214" y="294"/>
                    <a:pt x="209" y="298"/>
                    <a:pt x="203" y="2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88" name="Freeform 846"/>
            <p:cNvSpPr>
              <a:spLocks noEditPoints="1"/>
            </p:cNvSpPr>
            <p:nvPr/>
          </p:nvSpPr>
          <p:spPr bwMode="gray">
            <a:xfrm>
              <a:off x="380" y="310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48" name="ホームベース 47"/>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49" name="角丸四角形 48"/>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50" name="ホームベース 49"/>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企業による人権への取組の在り方</a:t>
            </a:r>
          </a:p>
        </p:txBody>
      </p:sp>
    </p:spTree>
    <p:extLst>
      <p:ext uri="{BB962C8B-B14F-4D97-AF65-F5344CB8AC3E}">
        <p14:creationId xmlns:p14="http://schemas.microsoft.com/office/powerpoint/2010/main" val="390344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4061216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企業の人権への取組</a:t>
            </a:r>
          </a:p>
        </p:txBody>
      </p:sp>
      <p:sp>
        <p:nvSpPr>
          <p:cNvPr id="110" name="正方形/長方形 109"/>
          <p:cNvSpPr/>
          <p:nvPr/>
        </p:nvSpPr>
        <p:spPr>
          <a:xfrm>
            <a:off x="129396" y="685564"/>
            <a:ext cx="9593337"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企業は、人権に関するリスクの発生状況等の把握のため、モニタリングを行う必要があります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人権に関するリスクの発生状況や、予防・改善措置の効果の把握のため、</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lang="ja-JP" altLang="en-US" sz="1600" dirty="0">
                <a:solidFill>
                  <a:prstClr val="black"/>
                </a:solidFill>
                <a:latin typeface="Calibri" panose="020F0502020204030204" pitchFamily="34" charset="0"/>
                <a:ea typeface="ＭＳ Ｐゴシック"/>
                <a:cs typeface="Calibri" panose="020F0502020204030204" pitchFamily="34" charset="0"/>
              </a:rPr>
              <a:t>モニタリング（追跡調査）を行う</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8"/>
            <a:ext cx="4906573" cy="506121"/>
            <a:chOff x="593244" y="1828245"/>
            <a:chExt cx="3552421" cy="366438"/>
          </a:xfrm>
        </p:grpSpPr>
        <p:sp>
          <p:nvSpPr>
            <p:cNvPr id="31" name="角丸四角形 30"/>
            <p:cNvSpPr/>
            <p:nvPr/>
          </p:nvSpPr>
          <p:spPr bwMode="gray">
            <a:xfrm>
              <a:off x="988895" y="1848600"/>
              <a:ext cx="3156770"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dirty="0">
                  <a:solidFill>
                    <a:prstClr val="black"/>
                  </a:solidFill>
                  <a:latin typeface="Calibri" panose="020F0502020204030204" pitchFamily="34" charset="0"/>
                  <a:cs typeface="Calibri" panose="020F0502020204030204" pitchFamily="34" charset="0"/>
                </a:rPr>
                <a:t>モニタリング</a:t>
              </a:r>
              <a:r>
                <a:rPr kumimoji="1" lang="ja-JP" altLang="en-US" sz="2400">
                  <a:solidFill>
                    <a:prstClr val="black"/>
                  </a:solidFill>
                  <a:latin typeface="Calibri" panose="020F0502020204030204" pitchFamily="34" charset="0"/>
                  <a:cs typeface="Calibri" panose="020F0502020204030204" pitchFamily="34" charset="0"/>
                </a:rPr>
                <a:t>（追跡調査）</a:t>
              </a:r>
              <a:r>
                <a:rPr kumimoji="1" lang="ja-JP" altLang="en-US" sz="2400" dirty="0">
                  <a:solidFill>
                    <a:prstClr val="black"/>
                  </a:solidFill>
                  <a:latin typeface="Calibri" panose="020F0502020204030204" pitchFamily="34" charset="0"/>
                  <a:cs typeface="Calibri" panose="020F0502020204030204" pitchFamily="34" charset="0"/>
                </a:rPr>
                <a:t>の実施</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(6)</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194683"/>
              <a:ext cx="32134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1" name="テキスト プレースホルダー 2"/>
          <p:cNvSpPr txBox="1">
            <a:spLocks/>
          </p:cNvSpPr>
          <p:nvPr/>
        </p:nvSpPr>
        <p:spPr bwMode="gray">
          <a:xfrm>
            <a:off x="710198" y="3287676"/>
            <a:ext cx="8329395" cy="2884760"/>
          </a:xfrm>
          <a:prstGeom prst="rect">
            <a:avLst/>
          </a:prstGeom>
          <a:solidFill>
            <a:schemeClr val="bg1">
              <a:lumMod val="95000"/>
            </a:schemeClr>
          </a:solid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lvl="0" algn="ctr">
              <a:lnSpc>
                <a:spcPts val="1800"/>
              </a:lnSpc>
              <a:defRPr/>
            </a:pPr>
            <a:endParaRPr lang="en-US" altLang="ja-JP" sz="1600" dirty="0">
              <a:solidFill>
                <a:prstClr val="black"/>
              </a:solidFill>
              <a:latin typeface="Calibri" panose="020F0502020204030204" pitchFamily="34" charset="0"/>
              <a:cs typeface="Calibri" panose="020F0502020204030204" pitchFamily="34" charset="0"/>
            </a:endParaRPr>
          </a:p>
          <a:p>
            <a:pPr marL="46038" lvl="0" algn="ctr">
              <a:lnSpc>
                <a:spcPts val="1800"/>
              </a:lnSpc>
              <a:spcBef>
                <a:spcPts val="300"/>
              </a:spcBef>
            </a:pPr>
            <a:r>
              <a:rPr lang="en-US" altLang="ja-JP" sz="1600" dirty="0">
                <a:solidFill>
                  <a:prstClr val="black"/>
                </a:solidFill>
                <a:latin typeface="Calibri" panose="020F0502020204030204" pitchFamily="34" charset="0"/>
                <a:cs typeface="Calibri" panose="020F0502020204030204" pitchFamily="34" charset="0"/>
              </a:rPr>
              <a:t>【</a:t>
            </a:r>
            <a:r>
              <a:rPr lang="ja-JP" altLang="en-US" sz="1600" dirty="0">
                <a:solidFill>
                  <a:prstClr val="black"/>
                </a:solidFill>
                <a:latin typeface="Calibri" panose="020F0502020204030204" pitchFamily="34" charset="0"/>
                <a:cs typeface="Calibri" panose="020F0502020204030204" pitchFamily="34" charset="0"/>
              </a:rPr>
              <a:t>人権に関するリスクのモニタリング（追跡調査）手法の例</a:t>
            </a:r>
            <a:r>
              <a:rPr lang="en-US" altLang="ja-JP" sz="1600" dirty="0">
                <a:solidFill>
                  <a:prstClr val="black"/>
                </a:solidFill>
                <a:latin typeface="Calibri" panose="020F0502020204030204" pitchFamily="34" charset="0"/>
                <a:cs typeface="Calibri" panose="020F0502020204030204" pitchFamily="34" charset="0"/>
              </a:rPr>
              <a:t>】</a:t>
            </a:r>
          </a:p>
          <a:p>
            <a:pPr marL="357188" lvl="0" indent="-171450">
              <a:lnSpc>
                <a:spcPts val="1800"/>
              </a:lnSpc>
              <a:spcBef>
                <a:spcPts val="300"/>
              </a:spcBef>
              <a:buFont typeface="Wingdings" panose="05000000000000000000" pitchFamily="2" charset="2"/>
              <a:buChar char="ü"/>
            </a:pPr>
            <a:r>
              <a:rPr lang="ja-JP" altLang="en-US" sz="1600" dirty="0">
                <a:solidFill>
                  <a:prstClr val="black"/>
                </a:solidFill>
                <a:latin typeface="Calibri" panose="020F0502020204030204" pitchFamily="34" charset="0"/>
                <a:cs typeface="Calibri" panose="020F0502020204030204" pitchFamily="34" charset="0"/>
              </a:rPr>
              <a:t>従業員の労働時間を把握したい場合：タイムカード記録（又は入退館ログ等）の定期確認・分析</a:t>
            </a:r>
          </a:p>
          <a:p>
            <a:pPr marL="357188" lvl="0" indent="-171450">
              <a:lnSpc>
                <a:spcPts val="1800"/>
              </a:lnSpc>
              <a:spcBef>
                <a:spcPts val="300"/>
              </a:spcBef>
              <a:buFont typeface="Wingdings" panose="05000000000000000000" pitchFamily="2" charset="2"/>
              <a:buChar char="ü"/>
            </a:pPr>
            <a:r>
              <a:rPr lang="ja-JP" altLang="en-US" sz="1600" dirty="0">
                <a:solidFill>
                  <a:prstClr val="black"/>
                </a:solidFill>
                <a:latin typeface="Calibri" panose="020F0502020204030204" pitchFamily="34" charset="0"/>
                <a:cs typeface="Calibri" panose="020F0502020204030204" pitchFamily="34" charset="0"/>
              </a:rPr>
              <a:t>社内における人権関連トラブルの発生状況を把握したい場合：従業員ホットライン（通報窓口）への通報・相談件数の定期確認・分析</a:t>
            </a:r>
          </a:p>
          <a:p>
            <a:pPr marL="357188" lvl="0" indent="-171450">
              <a:lnSpc>
                <a:spcPts val="1800"/>
              </a:lnSpc>
              <a:spcBef>
                <a:spcPts val="300"/>
              </a:spcBef>
              <a:buFont typeface="Wingdings" panose="05000000000000000000" pitchFamily="2" charset="2"/>
              <a:buChar char="ü"/>
            </a:pPr>
            <a:r>
              <a:rPr lang="ja-JP" altLang="en-US" sz="1600" dirty="0">
                <a:solidFill>
                  <a:prstClr val="black"/>
                </a:solidFill>
                <a:latin typeface="Calibri" panose="020F0502020204030204" pitchFamily="34" charset="0"/>
                <a:cs typeface="Calibri" panose="020F0502020204030204" pitchFamily="34" charset="0"/>
              </a:rPr>
              <a:t>社内外におけるハラスメント等の発生状況を把握したい場合：アンケート調査（対従業員・取引先）の定期実施</a:t>
            </a:r>
          </a:p>
          <a:p>
            <a:pPr marL="357188" lvl="0" indent="-171450">
              <a:lnSpc>
                <a:spcPts val="1800"/>
              </a:lnSpc>
              <a:spcBef>
                <a:spcPts val="300"/>
              </a:spcBef>
              <a:buFont typeface="Wingdings" panose="05000000000000000000" pitchFamily="2" charset="2"/>
              <a:buChar char="ü"/>
            </a:pPr>
            <a:r>
              <a:rPr lang="ja-JP" altLang="en-US" sz="1600" dirty="0">
                <a:solidFill>
                  <a:prstClr val="black"/>
                </a:solidFill>
                <a:latin typeface="Calibri" panose="020F0502020204030204" pitchFamily="34" charset="0"/>
                <a:cs typeface="Calibri" panose="020F0502020204030204" pitchFamily="34" charset="0"/>
              </a:rPr>
              <a:t>従業員のメンタルヘルスの状態を確認したい場合：ストレスチェックの定期実施</a:t>
            </a:r>
            <a:endParaRPr lang="en-US" altLang="ja-JP" sz="1600" dirty="0">
              <a:solidFill>
                <a:prstClr val="black"/>
              </a:solidFill>
              <a:latin typeface="Calibri" panose="020F0502020204030204" pitchFamily="34" charset="0"/>
              <a:cs typeface="Calibri" panose="020F0502020204030204" pitchFamily="34" charset="0"/>
            </a:endParaRPr>
          </a:p>
          <a:p>
            <a:pPr marL="357188" lvl="0" indent="-171450">
              <a:lnSpc>
                <a:spcPts val="1800"/>
              </a:lnSpc>
              <a:spcBef>
                <a:spcPts val="300"/>
              </a:spcBef>
              <a:buFont typeface="Wingdings" panose="05000000000000000000" pitchFamily="2" charset="2"/>
              <a:buChar char="ü"/>
            </a:pPr>
            <a:r>
              <a:rPr lang="ja-JP" altLang="en-US" sz="1600" dirty="0">
                <a:solidFill>
                  <a:prstClr val="black"/>
                </a:solidFill>
                <a:latin typeface="Calibri" panose="020F0502020204030204" pitchFamily="34" charset="0"/>
                <a:cs typeface="Calibri" panose="020F0502020204030204" pitchFamily="34" charset="0"/>
              </a:rPr>
              <a:t>労働組合との定期的な意見交換の実施</a:t>
            </a:r>
            <a:endParaRPr lang="en-US" altLang="ja-JP" sz="1600" dirty="0">
              <a:solidFill>
                <a:prstClr val="black"/>
              </a:solidFill>
              <a:latin typeface="Calibri" panose="020F0502020204030204" pitchFamily="34" charset="0"/>
              <a:cs typeface="Calibri" panose="020F0502020204030204" pitchFamily="34" charset="0"/>
            </a:endParaRPr>
          </a:p>
          <a:p>
            <a:pPr marL="185738" lvl="0">
              <a:lnSpc>
                <a:spcPts val="1800"/>
              </a:lnSpc>
              <a:spcBef>
                <a:spcPts val="300"/>
              </a:spcBef>
            </a:pPr>
            <a:r>
              <a:rPr lang="ja-JP" altLang="en-US" sz="1600" dirty="0">
                <a:solidFill>
                  <a:prstClr val="black"/>
                </a:solidFill>
                <a:latin typeface="Calibri" panose="020F0502020204030204" pitchFamily="34" charset="0"/>
                <a:cs typeface="Calibri" panose="020F0502020204030204" pitchFamily="34" charset="0"/>
              </a:rPr>
              <a:t>　　　　　　　　　　　　　　　　　　　　　　　　　　　　　　　　　　　　　　　　　　　　　　　　　　　　　　　　など</a:t>
            </a:r>
          </a:p>
          <a:p>
            <a:pPr lvl="0">
              <a:lnSpc>
                <a:spcPts val="1800"/>
              </a:lnSpc>
              <a:spcBef>
                <a:spcPts val="1000"/>
              </a:spcBef>
              <a:defRPr/>
            </a:pPr>
            <a:endParaRPr lang="en-US" altLang="ja-JP" sz="1600" dirty="0">
              <a:solidFill>
                <a:prstClr val="black"/>
              </a:solidFill>
              <a:latin typeface="Calibri" panose="020F0502020204030204" pitchFamily="34" charset="0"/>
              <a:cs typeface="Calibri" panose="020F0502020204030204" pitchFamily="34" charset="0"/>
            </a:endParaRPr>
          </a:p>
        </p:txBody>
      </p:sp>
      <p:grpSp>
        <p:nvGrpSpPr>
          <p:cNvPr id="55" name="Group 519"/>
          <p:cNvGrpSpPr>
            <a:grpSpLocks noChangeAspect="1"/>
          </p:cNvGrpSpPr>
          <p:nvPr/>
        </p:nvGrpSpPr>
        <p:grpSpPr bwMode="gray">
          <a:xfrm>
            <a:off x="8099400" y="1519023"/>
            <a:ext cx="1389600" cy="1389600"/>
            <a:chOff x="4190" y="2983"/>
            <a:chExt cx="340" cy="340"/>
          </a:xfrm>
          <a:solidFill>
            <a:schemeClr val="accent3">
              <a:lumMod val="60000"/>
              <a:lumOff val="40000"/>
            </a:schemeClr>
          </a:solidFill>
        </p:grpSpPr>
        <p:sp>
          <p:nvSpPr>
            <p:cNvPr id="56" name="Freeform 520"/>
            <p:cNvSpPr>
              <a:spLocks noEditPoints="1"/>
            </p:cNvSpPr>
            <p:nvPr/>
          </p:nvSpPr>
          <p:spPr bwMode="gray">
            <a:xfrm>
              <a:off x="4268" y="3061"/>
              <a:ext cx="184" cy="184"/>
            </a:xfrm>
            <a:custGeom>
              <a:avLst/>
              <a:gdLst>
                <a:gd name="T0" fmla="*/ 267 w 278"/>
                <a:gd name="T1" fmla="*/ 96 h 277"/>
                <a:gd name="T2" fmla="*/ 277 w 278"/>
                <a:gd name="T3" fmla="*/ 13 h 277"/>
                <a:gd name="T4" fmla="*/ 267 w 278"/>
                <a:gd name="T5" fmla="*/ 0 h 277"/>
                <a:gd name="T6" fmla="*/ 163 w 278"/>
                <a:gd name="T7" fmla="*/ 4 h 277"/>
                <a:gd name="T8" fmla="*/ 169 w 278"/>
                <a:gd name="T9" fmla="*/ 96 h 277"/>
                <a:gd name="T10" fmla="*/ 149 w 278"/>
                <a:gd name="T11" fmla="*/ 107 h 277"/>
                <a:gd name="T12" fmla="*/ 128 w 278"/>
                <a:gd name="T13" fmla="*/ 128 h 277"/>
                <a:gd name="T14" fmla="*/ 117 w 278"/>
                <a:gd name="T15" fmla="*/ 96 h 277"/>
                <a:gd name="T16" fmla="*/ 117 w 278"/>
                <a:gd name="T17" fmla="*/ 12 h 277"/>
                <a:gd name="T18" fmla="*/ 107 w 278"/>
                <a:gd name="T19" fmla="*/ 0 h 277"/>
                <a:gd name="T20" fmla="*/ 2 w 278"/>
                <a:gd name="T21" fmla="*/ 4 h 277"/>
                <a:gd name="T22" fmla="*/ 19 w 278"/>
                <a:gd name="T23" fmla="*/ 96 h 277"/>
                <a:gd name="T24" fmla="*/ 3 w 278"/>
                <a:gd name="T25" fmla="*/ 100 h 277"/>
                <a:gd name="T26" fmla="*/ 12 w 278"/>
                <a:gd name="T27" fmla="*/ 225 h 277"/>
                <a:gd name="T28" fmla="*/ 32 w 278"/>
                <a:gd name="T29" fmla="*/ 235 h 277"/>
                <a:gd name="T30" fmla="*/ 43 w 278"/>
                <a:gd name="T31" fmla="*/ 277 h 277"/>
                <a:gd name="T32" fmla="*/ 117 w 278"/>
                <a:gd name="T33" fmla="*/ 267 h 277"/>
                <a:gd name="T34" fmla="*/ 128 w 278"/>
                <a:gd name="T35" fmla="*/ 224 h 277"/>
                <a:gd name="T36" fmla="*/ 149 w 278"/>
                <a:gd name="T37" fmla="*/ 213 h 277"/>
                <a:gd name="T38" fmla="*/ 160 w 278"/>
                <a:gd name="T39" fmla="*/ 235 h 277"/>
                <a:gd name="T40" fmla="*/ 171 w 278"/>
                <a:gd name="T41" fmla="*/ 277 h 277"/>
                <a:gd name="T42" fmla="*/ 245 w 278"/>
                <a:gd name="T43" fmla="*/ 267 h 277"/>
                <a:gd name="T44" fmla="*/ 255 w 278"/>
                <a:gd name="T45" fmla="*/ 235 h 277"/>
                <a:gd name="T46" fmla="*/ 277 w 278"/>
                <a:gd name="T47" fmla="*/ 108 h 277"/>
                <a:gd name="T48" fmla="*/ 183 w 278"/>
                <a:gd name="T49" fmla="*/ 21 h 277"/>
                <a:gd name="T50" fmla="*/ 237 w 278"/>
                <a:gd name="T51" fmla="*/ 96 h 277"/>
                <a:gd name="T52" fmla="*/ 183 w 278"/>
                <a:gd name="T53" fmla="*/ 21 h 277"/>
                <a:gd name="T54" fmla="*/ 95 w 278"/>
                <a:gd name="T55" fmla="*/ 21 h 277"/>
                <a:gd name="T56" fmla="*/ 41 w 278"/>
                <a:gd name="T57" fmla="*/ 96 h 277"/>
                <a:gd name="T58" fmla="*/ 107 w 278"/>
                <a:gd name="T59" fmla="*/ 117 h 277"/>
                <a:gd name="T60" fmla="*/ 32 w 278"/>
                <a:gd name="T61" fmla="*/ 213 h 277"/>
                <a:gd name="T62" fmla="*/ 107 w 278"/>
                <a:gd name="T63" fmla="*/ 117 h 277"/>
                <a:gd name="T64" fmla="*/ 53 w 278"/>
                <a:gd name="T65" fmla="*/ 256 h 277"/>
                <a:gd name="T66" fmla="*/ 96 w 278"/>
                <a:gd name="T67" fmla="*/ 235 h 277"/>
                <a:gd name="T68" fmla="*/ 128 w 278"/>
                <a:gd name="T69" fmla="*/ 192 h 277"/>
                <a:gd name="T70" fmla="*/ 149 w 278"/>
                <a:gd name="T71" fmla="*/ 149 h 277"/>
                <a:gd name="T72" fmla="*/ 128 w 278"/>
                <a:gd name="T73" fmla="*/ 192 h 277"/>
                <a:gd name="T74" fmla="*/ 181 w 278"/>
                <a:gd name="T75" fmla="*/ 256 h 277"/>
                <a:gd name="T76" fmla="*/ 224 w 278"/>
                <a:gd name="T77" fmla="*/ 235 h 277"/>
                <a:gd name="T78" fmla="*/ 245 w 278"/>
                <a:gd name="T79" fmla="*/ 213 h 277"/>
                <a:gd name="T80" fmla="*/ 171 w 278"/>
                <a:gd name="T81" fmla="*/ 117 h 277"/>
                <a:gd name="T82" fmla="*/ 245 w 278"/>
                <a:gd name="T83" fmla="*/ 21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8" h="277">
                  <a:moveTo>
                    <a:pt x="275" y="100"/>
                  </a:moveTo>
                  <a:cubicBezTo>
                    <a:pt x="273" y="97"/>
                    <a:pt x="270" y="96"/>
                    <a:pt x="267" y="96"/>
                  </a:cubicBezTo>
                  <a:cubicBezTo>
                    <a:pt x="259" y="96"/>
                    <a:pt x="259" y="96"/>
                    <a:pt x="259" y="96"/>
                  </a:cubicBezTo>
                  <a:cubicBezTo>
                    <a:pt x="277" y="13"/>
                    <a:pt x="277" y="13"/>
                    <a:pt x="277" y="13"/>
                  </a:cubicBezTo>
                  <a:cubicBezTo>
                    <a:pt x="278" y="10"/>
                    <a:pt x="277" y="7"/>
                    <a:pt x="275" y="4"/>
                  </a:cubicBezTo>
                  <a:cubicBezTo>
                    <a:pt x="273" y="1"/>
                    <a:pt x="270" y="0"/>
                    <a:pt x="267" y="0"/>
                  </a:cubicBezTo>
                  <a:cubicBezTo>
                    <a:pt x="171" y="0"/>
                    <a:pt x="171" y="0"/>
                    <a:pt x="171" y="0"/>
                  </a:cubicBezTo>
                  <a:cubicBezTo>
                    <a:pt x="168" y="0"/>
                    <a:pt x="165" y="1"/>
                    <a:pt x="163" y="4"/>
                  </a:cubicBezTo>
                  <a:cubicBezTo>
                    <a:pt x="161" y="6"/>
                    <a:pt x="160" y="9"/>
                    <a:pt x="160" y="12"/>
                  </a:cubicBezTo>
                  <a:cubicBezTo>
                    <a:pt x="169" y="96"/>
                    <a:pt x="169" y="96"/>
                    <a:pt x="169" y="96"/>
                  </a:cubicBezTo>
                  <a:cubicBezTo>
                    <a:pt x="160" y="96"/>
                    <a:pt x="160" y="96"/>
                    <a:pt x="160" y="96"/>
                  </a:cubicBezTo>
                  <a:cubicBezTo>
                    <a:pt x="154" y="96"/>
                    <a:pt x="149" y="101"/>
                    <a:pt x="149" y="107"/>
                  </a:cubicBezTo>
                  <a:cubicBezTo>
                    <a:pt x="149" y="128"/>
                    <a:pt x="149" y="128"/>
                    <a:pt x="149" y="128"/>
                  </a:cubicBezTo>
                  <a:cubicBezTo>
                    <a:pt x="128" y="128"/>
                    <a:pt x="128" y="128"/>
                    <a:pt x="128" y="128"/>
                  </a:cubicBezTo>
                  <a:cubicBezTo>
                    <a:pt x="128" y="107"/>
                    <a:pt x="128" y="107"/>
                    <a:pt x="128" y="107"/>
                  </a:cubicBezTo>
                  <a:cubicBezTo>
                    <a:pt x="128" y="101"/>
                    <a:pt x="123" y="96"/>
                    <a:pt x="117" y="96"/>
                  </a:cubicBezTo>
                  <a:cubicBezTo>
                    <a:pt x="108" y="96"/>
                    <a:pt x="108" y="96"/>
                    <a:pt x="108" y="96"/>
                  </a:cubicBezTo>
                  <a:cubicBezTo>
                    <a:pt x="117" y="12"/>
                    <a:pt x="117" y="12"/>
                    <a:pt x="117" y="12"/>
                  </a:cubicBezTo>
                  <a:cubicBezTo>
                    <a:pt x="118" y="9"/>
                    <a:pt x="117" y="6"/>
                    <a:pt x="115" y="4"/>
                  </a:cubicBezTo>
                  <a:cubicBezTo>
                    <a:pt x="113" y="1"/>
                    <a:pt x="110" y="0"/>
                    <a:pt x="107" y="0"/>
                  </a:cubicBezTo>
                  <a:cubicBezTo>
                    <a:pt x="11" y="0"/>
                    <a:pt x="11" y="0"/>
                    <a:pt x="11" y="0"/>
                  </a:cubicBezTo>
                  <a:cubicBezTo>
                    <a:pt x="7" y="0"/>
                    <a:pt x="4" y="1"/>
                    <a:pt x="2" y="4"/>
                  </a:cubicBezTo>
                  <a:cubicBezTo>
                    <a:pt x="0" y="7"/>
                    <a:pt x="0" y="10"/>
                    <a:pt x="0" y="13"/>
                  </a:cubicBezTo>
                  <a:cubicBezTo>
                    <a:pt x="19" y="96"/>
                    <a:pt x="19" y="96"/>
                    <a:pt x="19" y="96"/>
                  </a:cubicBezTo>
                  <a:cubicBezTo>
                    <a:pt x="11" y="96"/>
                    <a:pt x="11" y="96"/>
                    <a:pt x="11" y="96"/>
                  </a:cubicBezTo>
                  <a:cubicBezTo>
                    <a:pt x="8" y="96"/>
                    <a:pt x="5" y="97"/>
                    <a:pt x="3" y="100"/>
                  </a:cubicBezTo>
                  <a:cubicBezTo>
                    <a:pt x="1" y="102"/>
                    <a:pt x="0" y="105"/>
                    <a:pt x="0" y="108"/>
                  </a:cubicBezTo>
                  <a:cubicBezTo>
                    <a:pt x="12" y="225"/>
                    <a:pt x="12" y="225"/>
                    <a:pt x="12" y="225"/>
                  </a:cubicBezTo>
                  <a:cubicBezTo>
                    <a:pt x="12" y="231"/>
                    <a:pt x="17" y="235"/>
                    <a:pt x="22" y="235"/>
                  </a:cubicBezTo>
                  <a:cubicBezTo>
                    <a:pt x="32" y="235"/>
                    <a:pt x="32" y="235"/>
                    <a:pt x="32" y="235"/>
                  </a:cubicBezTo>
                  <a:cubicBezTo>
                    <a:pt x="32" y="267"/>
                    <a:pt x="32" y="267"/>
                    <a:pt x="32" y="267"/>
                  </a:cubicBezTo>
                  <a:cubicBezTo>
                    <a:pt x="32" y="273"/>
                    <a:pt x="37" y="277"/>
                    <a:pt x="43" y="277"/>
                  </a:cubicBezTo>
                  <a:cubicBezTo>
                    <a:pt x="107" y="277"/>
                    <a:pt x="107" y="277"/>
                    <a:pt x="107" y="277"/>
                  </a:cubicBezTo>
                  <a:cubicBezTo>
                    <a:pt x="113" y="277"/>
                    <a:pt x="117" y="273"/>
                    <a:pt x="117" y="267"/>
                  </a:cubicBezTo>
                  <a:cubicBezTo>
                    <a:pt x="117" y="235"/>
                    <a:pt x="117" y="235"/>
                    <a:pt x="117" y="235"/>
                  </a:cubicBezTo>
                  <a:cubicBezTo>
                    <a:pt x="123" y="235"/>
                    <a:pt x="128" y="230"/>
                    <a:pt x="128" y="224"/>
                  </a:cubicBezTo>
                  <a:cubicBezTo>
                    <a:pt x="128" y="213"/>
                    <a:pt x="128" y="213"/>
                    <a:pt x="128" y="213"/>
                  </a:cubicBezTo>
                  <a:cubicBezTo>
                    <a:pt x="149" y="213"/>
                    <a:pt x="149" y="213"/>
                    <a:pt x="149" y="213"/>
                  </a:cubicBezTo>
                  <a:cubicBezTo>
                    <a:pt x="149" y="224"/>
                    <a:pt x="149" y="224"/>
                    <a:pt x="149" y="224"/>
                  </a:cubicBezTo>
                  <a:cubicBezTo>
                    <a:pt x="149" y="230"/>
                    <a:pt x="154" y="235"/>
                    <a:pt x="160" y="235"/>
                  </a:cubicBezTo>
                  <a:cubicBezTo>
                    <a:pt x="160" y="267"/>
                    <a:pt x="160" y="267"/>
                    <a:pt x="160" y="267"/>
                  </a:cubicBezTo>
                  <a:cubicBezTo>
                    <a:pt x="160" y="273"/>
                    <a:pt x="165" y="277"/>
                    <a:pt x="171" y="277"/>
                  </a:cubicBezTo>
                  <a:cubicBezTo>
                    <a:pt x="235" y="277"/>
                    <a:pt x="235" y="277"/>
                    <a:pt x="235" y="277"/>
                  </a:cubicBezTo>
                  <a:cubicBezTo>
                    <a:pt x="241" y="277"/>
                    <a:pt x="245" y="273"/>
                    <a:pt x="245" y="267"/>
                  </a:cubicBezTo>
                  <a:cubicBezTo>
                    <a:pt x="245" y="235"/>
                    <a:pt x="245" y="235"/>
                    <a:pt x="245" y="235"/>
                  </a:cubicBezTo>
                  <a:cubicBezTo>
                    <a:pt x="255" y="235"/>
                    <a:pt x="255" y="235"/>
                    <a:pt x="255" y="235"/>
                  </a:cubicBezTo>
                  <a:cubicBezTo>
                    <a:pt x="260" y="235"/>
                    <a:pt x="265" y="231"/>
                    <a:pt x="266" y="225"/>
                  </a:cubicBezTo>
                  <a:cubicBezTo>
                    <a:pt x="277" y="108"/>
                    <a:pt x="277" y="108"/>
                    <a:pt x="277" y="108"/>
                  </a:cubicBezTo>
                  <a:cubicBezTo>
                    <a:pt x="278" y="105"/>
                    <a:pt x="277" y="102"/>
                    <a:pt x="275" y="100"/>
                  </a:cubicBezTo>
                  <a:close/>
                  <a:moveTo>
                    <a:pt x="183" y="21"/>
                  </a:moveTo>
                  <a:cubicBezTo>
                    <a:pt x="253" y="21"/>
                    <a:pt x="253" y="21"/>
                    <a:pt x="253" y="21"/>
                  </a:cubicBezTo>
                  <a:cubicBezTo>
                    <a:pt x="237" y="96"/>
                    <a:pt x="237" y="96"/>
                    <a:pt x="237" y="96"/>
                  </a:cubicBezTo>
                  <a:cubicBezTo>
                    <a:pt x="191" y="96"/>
                    <a:pt x="191" y="96"/>
                    <a:pt x="191" y="96"/>
                  </a:cubicBezTo>
                  <a:lnTo>
                    <a:pt x="183" y="21"/>
                  </a:lnTo>
                  <a:close/>
                  <a:moveTo>
                    <a:pt x="24" y="21"/>
                  </a:moveTo>
                  <a:cubicBezTo>
                    <a:pt x="95" y="21"/>
                    <a:pt x="95" y="21"/>
                    <a:pt x="95" y="21"/>
                  </a:cubicBezTo>
                  <a:cubicBezTo>
                    <a:pt x="86" y="96"/>
                    <a:pt x="86" y="96"/>
                    <a:pt x="86" y="96"/>
                  </a:cubicBezTo>
                  <a:cubicBezTo>
                    <a:pt x="41" y="96"/>
                    <a:pt x="41" y="96"/>
                    <a:pt x="41" y="96"/>
                  </a:cubicBezTo>
                  <a:lnTo>
                    <a:pt x="24" y="21"/>
                  </a:lnTo>
                  <a:close/>
                  <a:moveTo>
                    <a:pt x="107" y="117"/>
                  </a:moveTo>
                  <a:cubicBezTo>
                    <a:pt x="107" y="213"/>
                    <a:pt x="107" y="213"/>
                    <a:pt x="107" y="213"/>
                  </a:cubicBezTo>
                  <a:cubicBezTo>
                    <a:pt x="32" y="213"/>
                    <a:pt x="32" y="213"/>
                    <a:pt x="32" y="213"/>
                  </a:cubicBezTo>
                  <a:cubicBezTo>
                    <a:pt x="22" y="117"/>
                    <a:pt x="22" y="117"/>
                    <a:pt x="22" y="117"/>
                  </a:cubicBezTo>
                  <a:lnTo>
                    <a:pt x="107" y="117"/>
                  </a:lnTo>
                  <a:close/>
                  <a:moveTo>
                    <a:pt x="96" y="256"/>
                  </a:moveTo>
                  <a:cubicBezTo>
                    <a:pt x="53" y="256"/>
                    <a:pt x="53" y="256"/>
                    <a:pt x="53" y="256"/>
                  </a:cubicBezTo>
                  <a:cubicBezTo>
                    <a:pt x="53" y="235"/>
                    <a:pt x="53" y="235"/>
                    <a:pt x="53" y="235"/>
                  </a:cubicBezTo>
                  <a:cubicBezTo>
                    <a:pt x="96" y="235"/>
                    <a:pt x="96" y="235"/>
                    <a:pt x="96" y="235"/>
                  </a:cubicBezTo>
                  <a:lnTo>
                    <a:pt x="96" y="256"/>
                  </a:lnTo>
                  <a:close/>
                  <a:moveTo>
                    <a:pt x="128" y="192"/>
                  </a:moveTo>
                  <a:cubicBezTo>
                    <a:pt x="128" y="149"/>
                    <a:pt x="128" y="149"/>
                    <a:pt x="128" y="149"/>
                  </a:cubicBezTo>
                  <a:cubicBezTo>
                    <a:pt x="149" y="149"/>
                    <a:pt x="149" y="149"/>
                    <a:pt x="149" y="149"/>
                  </a:cubicBezTo>
                  <a:cubicBezTo>
                    <a:pt x="149" y="192"/>
                    <a:pt x="149" y="192"/>
                    <a:pt x="149" y="192"/>
                  </a:cubicBezTo>
                  <a:lnTo>
                    <a:pt x="128" y="192"/>
                  </a:lnTo>
                  <a:close/>
                  <a:moveTo>
                    <a:pt x="224" y="256"/>
                  </a:moveTo>
                  <a:cubicBezTo>
                    <a:pt x="181" y="256"/>
                    <a:pt x="181" y="256"/>
                    <a:pt x="181" y="256"/>
                  </a:cubicBezTo>
                  <a:cubicBezTo>
                    <a:pt x="181" y="235"/>
                    <a:pt x="181" y="235"/>
                    <a:pt x="181" y="235"/>
                  </a:cubicBezTo>
                  <a:cubicBezTo>
                    <a:pt x="224" y="235"/>
                    <a:pt x="224" y="235"/>
                    <a:pt x="224" y="235"/>
                  </a:cubicBezTo>
                  <a:lnTo>
                    <a:pt x="224" y="256"/>
                  </a:lnTo>
                  <a:close/>
                  <a:moveTo>
                    <a:pt x="245" y="213"/>
                  </a:moveTo>
                  <a:cubicBezTo>
                    <a:pt x="171" y="213"/>
                    <a:pt x="171" y="213"/>
                    <a:pt x="171" y="213"/>
                  </a:cubicBezTo>
                  <a:cubicBezTo>
                    <a:pt x="171" y="117"/>
                    <a:pt x="171" y="117"/>
                    <a:pt x="171" y="117"/>
                  </a:cubicBezTo>
                  <a:cubicBezTo>
                    <a:pt x="255" y="117"/>
                    <a:pt x="255" y="117"/>
                    <a:pt x="255" y="117"/>
                  </a:cubicBezTo>
                  <a:lnTo>
                    <a:pt x="245" y="2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spcBef>
                  <a:spcPts val="0"/>
                </a:spcBef>
              </a:pPr>
              <a:endParaRPr lang="en-GB" sz="1200" dirty="0">
                <a:latin typeface="Calibri" panose="020F0502020204030204" pitchFamily="34" charset="0"/>
                <a:cs typeface="Calibri" panose="020F0502020204030204" pitchFamily="34" charset="0"/>
              </a:endParaRPr>
            </a:p>
          </p:txBody>
        </p:sp>
        <p:sp>
          <p:nvSpPr>
            <p:cNvPr id="57" name="Freeform 521"/>
            <p:cNvSpPr>
              <a:spLocks noEditPoints="1"/>
            </p:cNvSpPr>
            <p:nvPr/>
          </p:nvSpPr>
          <p:spPr bwMode="gray">
            <a:xfrm>
              <a:off x="4190" y="298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spcBef>
                  <a:spcPts val="0"/>
                </a:spcBef>
              </a:pPr>
              <a:endParaRPr lang="en-GB" sz="1200" dirty="0">
                <a:latin typeface="Calibri" panose="020F0502020204030204" pitchFamily="34" charset="0"/>
                <a:cs typeface="Calibri" panose="020F0502020204030204" pitchFamily="34" charset="0"/>
              </a:endParaRPr>
            </a:p>
          </p:txBody>
        </p:sp>
      </p:grpSp>
      <p:sp>
        <p:nvSpPr>
          <p:cNvPr id="23" name="ホームベース 22"/>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24" name="角丸四角形 23"/>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25" name="ホームベース 24"/>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企業による人権への取組の在り方</a:t>
            </a:r>
          </a:p>
        </p:txBody>
      </p:sp>
    </p:spTree>
    <p:extLst>
      <p:ext uri="{BB962C8B-B14F-4D97-AF65-F5344CB8AC3E}">
        <p14:creationId xmlns:p14="http://schemas.microsoft.com/office/powerpoint/2010/main" val="4224195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3597691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企業の人権への取組</a:t>
            </a:r>
          </a:p>
        </p:txBody>
      </p:sp>
      <p:sp>
        <p:nvSpPr>
          <p:cNvPr id="110" name="正方形/長方形 109"/>
          <p:cNvSpPr/>
          <p:nvPr/>
        </p:nvSpPr>
        <p:spPr>
          <a:xfrm>
            <a:off x="101081" y="718602"/>
            <a:ext cx="9776603"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a:t>
            </a:r>
            <a:r>
              <a:rPr lang="ja-JP" altLang="en-US">
                <a:latin typeface="Calibri" panose="020F0502020204030204" pitchFamily="34" charset="0"/>
                <a:cs typeface="Calibri" panose="020F0502020204030204" pitchFamily="34" charset="0"/>
              </a:rPr>
              <a:t>は、人権に関するリスクの</a:t>
            </a:r>
            <a:r>
              <a:rPr lang="ja-JP" altLang="en-US" dirty="0">
                <a:latin typeface="Calibri" panose="020F0502020204030204" pitchFamily="34" charset="0"/>
                <a:cs typeface="Calibri" panose="020F0502020204030204" pitchFamily="34" charset="0"/>
              </a:rPr>
              <a:t>評価や対応状況を</a:t>
            </a:r>
            <a:r>
              <a:rPr lang="ja-JP" altLang="en-US">
                <a:latin typeface="Calibri" panose="020F0502020204030204" pitchFamily="34" charset="0"/>
                <a:cs typeface="Calibri" panose="020F0502020204030204" pitchFamily="34" charset="0"/>
              </a:rPr>
              <a:t>ステークホルダーに説明する義務が</a:t>
            </a:r>
            <a:r>
              <a:rPr lang="ja-JP" altLang="en-US" dirty="0">
                <a:latin typeface="Calibri" panose="020F0502020204030204" pitchFamily="34" charset="0"/>
                <a:cs typeface="Calibri" panose="020F0502020204030204" pitchFamily="34" charset="0"/>
              </a:rPr>
              <a:t>あります</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自社がどのように人権に関するリスクを評価し、その予防や</a:t>
            </a:r>
            <a:r>
              <a:rPr lang="ja-JP" altLang="en-US" sz="1600" dirty="0">
                <a:solidFill>
                  <a:prstClr val="black"/>
                </a:solidFill>
                <a:latin typeface="Calibri" panose="020F0502020204030204" pitchFamily="34" charset="0"/>
                <a:ea typeface="ＭＳ Ｐゴシック"/>
                <a:cs typeface="Calibri" panose="020F0502020204030204" pitchFamily="34" charset="0"/>
              </a:rPr>
              <a:t>改善</a:t>
            </a: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に取り組んでいるのか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a:p>
            <a:pPr lvl="0">
              <a:lnSpc>
                <a:spcPts val="1800"/>
              </a:lnSpc>
              <a:defRPr/>
            </a:pPr>
            <a:r>
              <a:rPr lang="ja-JP" altLang="en-US" sz="1600" dirty="0">
                <a:solidFill>
                  <a:prstClr val="black"/>
                </a:solidFill>
                <a:latin typeface="Calibri" panose="020F0502020204030204" pitchFamily="34" charset="0"/>
                <a:ea typeface="ＭＳ Ｐゴシック"/>
                <a:cs typeface="Calibri" panose="020F0502020204030204" pitchFamily="34" charset="0"/>
              </a:rPr>
              <a:t>全てのステークホルダーに対して情報公開する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8"/>
            <a:ext cx="4906573" cy="506121"/>
            <a:chOff x="593244" y="1828245"/>
            <a:chExt cx="3552421" cy="366438"/>
          </a:xfrm>
        </p:grpSpPr>
        <p:sp>
          <p:nvSpPr>
            <p:cNvPr id="31" name="角丸四角形 30"/>
            <p:cNvSpPr/>
            <p:nvPr/>
          </p:nvSpPr>
          <p:spPr bwMode="gray">
            <a:xfrm>
              <a:off x="988895" y="1848600"/>
              <a:ext cx="3156770"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dirty="0">
                  <a:solidFill>
                    <a:prstClr val="black"/>
                  </a:solidFill>
                  <a:latin typeface="Calibri" panose="020F0502020204030204" pitchFamily="34" charset="0"/>
                  <a:cs typeface="Calibri" panose="020F0502020204030204" pitchFamily="34" charset="0"/>
                </a:rPr>
                <a:t>外部への情報公開</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(7)</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194683"/>
              <a:ext cx="32134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1" name="テキスト プレースホルダー 2"/>
          <p:cNvSpPr txBox="1">
            <a:spLocks/>
          </p:cNvSpPr>
          <p:nvPr/>
        </p:nvSpPr>
        <p:spPr bwMode="gray">
          <a:xfrm>
            <a:off x="4772453" y="3287676"/>
            <a:ext cx="4061306" cy="2769092"/>
          </a:xfrm>
          <a:prstGeom prst="rect">
            <a:avLst/>
          </a:prstGeom>
          <a:solidFill>
            <a:schemeClr val="bg1">
              <a:lumMod val="95000"/>
            </a:schemeClr>
          </a:solid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lvl="0" algn="ctr">
              <a:lnSpc>
                <a:spcPts val="1800"/>
              </a:lnSpc>
              <a:defRPr/>
            </a:pPr>
            <a:endParaRPr lang="en-US" altLang="ja-JP" sz="16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en-US" altLang="ja-JP" sz="1600" dirty="0">
                <a:solidFill>
                  <a:prstClr val="black"/>
                </a:solidFill>
                <a:latin typeface="Calibri" panose="020F0502020204030204" pitchFamily="34" charset="0"/>
                <a:cs typeface="Calibri" panose="020F0502020204030204" pitchFamily="34" charset="0"/>
              </a:rPr>
              <a:t>【</a:t>
            </a:r>
            <a:r>
              <a:rPr lang="ja-JP" altLang="en-US" sz="1600" dirty="0">
                <a:solidFill>
                  <a:prstClr val="black"/>
                </a:solidFill>
                <a:latin typeface="Calibri" panose="020F0502020204030204" pitchFamily="34" charset="0"/>
                <a:cs typeface="Calibri" panose="020F0502020204030204" pitchFamily="34" charset="0"/>
              </a:rPr>
              <a:t>情報公開方法の例</a:t>
            </a:r>
            <a:r>
              <a:rPr lang="en-US" altLang="ja-JP" sz="1600" dirty="0">
                <a:solidFill>
                  <a:prstClr val="black"/>
                </a:solidFill>
                <a:latin typeface="Calibri" panose="020F0502020204030204" pitchFamily="34" charset="0"/>
                <a:cs typeface="Calibri" panose="020F0502020204030204" pitchFamily="34" charset="0"/>
              </a:rPr>
              <a:t>】</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自社ウェブサイトに掲載</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年次報告書に掲載</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統合報告書に掲載</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サステナビリティ・レポートに掲載</a:t>
            </a:r>
          </a:p>
          <a:p>
            <a:pPr marL="285750" lvl="0" indent="-285750">
              <a:lnSpc>
                <a:spcPts val="1800"/>
              </a:lnSpc>
              <a:spcBef>
                <a:spcPts val="1000"/>
              </a:spcBef>
              <a:buFont typeface="Wingdings" panose="05000000000000000000" pitchFamily="2" charset="2"/>
              <a:buChar char="ü"/>
              <a:defRPr/>
            </a:pPr>
            <a:r>
              <a:rPr lang="ja-JP" altLang="en-US" sz="1600" dirty="0">
                <a:solidFill>
                  <a:prstClr val="black"/>
                </a:solidFill>
                <a:latin typeface="Calibri" panose="020F0502020204030204" pitchFamily="34" charset="0"/>
                <a:cs typeface="Calibri" panose="020F0502020204030204" pitchFamily="34" charset="0"/>
              </a:rPr>
              <a:t>人権報告書に掲載</a:t>
            </a:r>
          </a:p>
          <a:p>
            <a:pPr lvl="0">
              <a:lnSpc>
                <a:spcPts val="1800"/>
              </a:lnSpc>
              <a:spcBef>
                <a:spcPts val="1000"/>
              </a:spcBef>
              <a:defRPr/>
            </a:pPr>
            <a:r>
              <a:rPr lang="ja-JP" altLang="en-US" sz="1600" dirty="0">
                <a:solidFill>
                  <a:prstClr val="black"/>
                </a:solidFill>
                <a:latin typeface="Calibri" panose="020F0502020204030204" pitchFamily="34" charset="0"/>
                <a:cs typeface="Calibri" panose="020F0502020204030204" pitchFamily="34" charset="0"/>
              </a:rPr>
              <a:t>　　　　　　　　　　　　　　　　　　　　　　　　など</a:t>
            </a:r>
          </a:p>
          <a:p>
            <a:pPr marL="285750" lvl="0" indent="-285750">
              <a:lnSpc>
                <a:spcPts val="1800"/>
              </a:lnSpc>
              <a:spcBef>
                <a:spcPts val="1000"/>
              </a:spcBef>
              <a:buFont typeface="Wingdings" panose="05000000000000000000" pitchFamily="2" charset="2"/>
              <a:buChar char="n"/>
              <a:defRPr/>
            </a:pPr>
            <a:endParaRPr lang="en-US" altLang="ja-JP" sz="1600" dirty="0">
              <a:solidFill>
                <a:prstClr val="black"/>
              </a:solidFill>
              <a:latin typeface="Calibri" panose="020F0502020204030204" pitchFamily="34" charset="0"/>
              <a:cs typeface="Calibri" panose="020F0502020204030204" pitchFamily="34" charset="0"/>
            </a:endParaRPr>
          </a:p>
        </p:txBody>
      </p:sp>
      <p:pic>
        <p:nvPicPr>
          <p:cNvPr id="26" name="図 25"/>
          <p:cNvPicPr>
            <a:picLocks noChangeAspect="1"/>
          </p:cNvPicPr>
          <p:nvPr/>
        </p:nvPicPr>
        <p:blipFill>
          <a:blip r:embed="rId6"/>
          <a:stretch>
            <a:fillRect/>
          </a:stretch>
        </p:blipFill>
        <p:spPr>
          <a:xfrm rot="921223">
            <a:off x="1722915" y="3379286"/>
            <a:ext cx="1940162" cy="2585872"/>
          </a:xfrm>
          <a:prstGeom prst="rect">
            <a:avLst/>
          </a:prstGeom>
          <a:ln>
            <a:solidFill>
              <a:schemeClr val="bg1">
                <a:lumMod val="65000"/>
              </a:schemeClr>
            </a:solidFill>
          </a:ln>
          <a:effectLst>
            <a:outerShdw blurRad="50800" dist="38100" dir="2700000" algn="tl" rotWithShape="0">
              <a:prstClr val="black">
                <a:alpha val="40000"/>
              </a:prstClr>
            </a:outerShdw>
          </a:effectLst>
        </p:spPr>
      </p:pic>
      <p:grpSp>
        <p:nvGrpSpPr>
          <p:cNvPr id="28" name="Group 308"/>
          <p:cNvGrpSpPr>
            <a:grpSpLocks noChangeAspect="1"/>
          </p:cNvGrpSpPr>
          <p:nvPr/>
        </p:nvGrpSpPr>
        <p:grpSpPr bwMode="gray">
          <a:xfrm>
            <a:off x="8099400" y="1519023"/>
            <a:ext cx="1389600" cy="1389600"/>
            <a:chOff x="2955" y="1719"/>
            <a:chExt cx="340" cy="341"/>
          </a:xfrm>
          <a:solidFill>
            <a:schemeClr val="accent3">
              <a:lumMod val="60000"/>
              <a:lumOff val="40000"/>
            </a:schemeClr>
          </a:solidFill>
        </p:grpSpPr>
        <p:sp>
          <p:nvSpPr>
            <p:cNvPr id="29" name="Freeform 309"/>
            <p:cNvSpPr>
              <a:spLocks noEditPoints="1"/>
            </p:cNvSpPr>
            <p:nvPr/>
          </p:nvSpPr>
          <p:spPr bwMode="gray">
            <a:xfrm>
              <a:off x="2955" y="171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30" name="Freeform 310"/>
            <p:cNvSpPr>
              <a:spLocks noEditPoints="1"/>
            </p:cNvSpPr>
            <p:nvPr/>
          </p:nvSpPr>
          <p:spPr bwMode="gray">
            <a:xfrm>
              <a:off x="3019" y="1761"/>
              <a:ext cx="212" cy="235"/>
            </a:xfrm>
            <a:custGeom>
              <a:avLst/>
              <a:gdLst>
                <a:gd name="T0" fmla="*/ 256 w 320"/>
                <a:gd name="T1" fmla="*/ 193 h 353"/>
                <a:gd name="T2" fmla="*/ 64 w 320"/>
                <a:gd name="T3" fmla="*/ 193 h 353"/>
                <a:gd name="T4" fmla="*/ 160 w 320"/>
                <a:gd name="T5" fmla="*/ 118 h 353"/>
                <a:gd name="T6" fmla="*/ 143 w 320"/>
                <a:gd name="T7" fmla="*/ 150 h 353"/>
                <a:gd name="T8" fmla="*/ 180 w 320"/>
                <a:gd name="T9" fmla="*/ 171 h 353"/>
                <a:gd name="T10" fmla="*/ 180 w 320"/>
                <a:gd name="T11" fmla="*/ 214 h 353"/>
                <a:gd name="T12" fmla="*/ 138 w 320"/>
                <a:gd name="T13" fmla="*/ 193 h 353"/>
                <a:gd name="T14" fmla="*/ 180 w 320"/>
                <a:gd name="T15" fmla="*/ 171 h 353"/>
                <a:gd name="T16" fmla="*/ 231 w 320"/>
                <a:gd name="T17" fmla="*/ 214 h 353"/>
                <a:gd name="T18" fmla="*/ 202 w 320"/>
                <a:gd name="T19" fmla="*/ 193 h 353"/>
                <a:gd name="T20" fmla="*/ 231 w 320"/>
                <a:gd name="T21" fmla="*/ 171 h 353"/>
                <a:gd name="T22" fmla="*/ 160 w 320"/>
                <a:gd name="T23" fmla="*/ 267 h 353"/>
                <a:gd name="T24" fmla="*/ 176 w 320"/>
                <a:gd name="T25" fmla="*/ 235 h 353"/>
                <a:gd name="T26" fmla="*/ 118 w 320"/>
                <a:gd name="T27" fmla="*/ 214 h 353"/>
                <a:gd name="T28" fmla="*/ 85 w 320"/>
                <a:gd name="T29" fmla="*/ 193 h 353"/>
                <a:gd name="T30" fmla="*/ 118 w 320"/>
                <a:gd name="T31" fmla="*/ 171 h 353"/>
                <a:gd name="T32" fmla="*/ 118 w 320"/>
                <a:gd name="T33" fmla="*/ 214 h 353"/>
                <a:gd name="T34" fmla="*/ 121 w 320"/>
                <a:gd name="T35" fmla="*/ 235 h 353"/>
                <a:gd name="T36" fmla="*/ 98 w 320"/>
                <a:gd name="T37" fmla="*/ 235 h 353"/>
                <a:gd name="T38" fmla="*/ 198 w 320"/>
                <a:gd name="T39" fmla="*/ 235 h 353"/>
                <a:gd name="T40" fmla="*/ 191 w 320"/>
                <a:gd name="T41" fmla="*/ 261 h 353"/>
                <a:gd name="T42" fmla="*/ 198 w 320"/>
                <a:gd name="T43" fmla="*/ 150 h 353"/>
                <a:gd name="T44" fmla="*/ 221 w 320"/>
                <a:gd name="T45" fmla="*/ 150 h 353"/>
                <a:gd name="T46" fmla="*/ 121 w 320"/>
                <a:gd name="T47" fmla="*/ 150 h 353"/>
                <a:gd name="T48" fmla="*/ 129 w 320"/>
                <a:gd name="T49" fmla="*/ 125 h 353"/>
                <a:gd name="T50" fmla="*/ 160 w 320"/>
                <a:gd name="T51" fmla="*/ 353 h 353"/>
                <a:gd name="T52" fmla="*/ 10 w 320"/>
                <a:gd name="T53" fmla="*/ 193 h 353"/>
                <a:gd name="T54" fmla="*/ 160 w 320"/>
                <a:gd name="T55" fmla="*/ 331 h 353"/>
                <a:gd name="T56" fmla="*/ 160 w 320"/>
                <a:gd name="T57" fmla="*/ 54 h 353"/>
                <a:gd name="T58" fmla="*/ 167 w 320"/>
                <a:gd name="T59" fmla="*/ 68 h 353"/>
                <a:gd name="T60" fmla="*/ 160 w 320"/>
                <a:gd name="T61" fmla="*/ 86 h 353"/>
                <a:gd name="T62" fmla="*/ 120 w 320"/>
                <a:gd name="T63" fmla="*/ 51 h 353"/>
                <a:gd name="T64" fmla="*/ 152 w 320"/>
                <a:gd name="T65" fmla="*/ 4 h 353"/>
                <a:gd name="T66" fmla="*/ 167 w 320"/>
                <a:gd name="T67" fmla="*/ 19 h 353"/>
                <a:gd name="T68" fmla="*/ 160 w 320"/>
                <a:gd name="T69" fmla="*/ 3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53">
                  <a:moveTo>
                    <a:pt x="160" y="289"/>
                  </a:moveTo>
                  <a:cubicBezTo>
                    <a:pt x="213" y="289"/>
                    <a:pt x="256" y="246"/>
                    <a:pt x="256" y="193"/>
                  </a:cubicBezTo>
                  <a:cubicBezTo>
                    <a:pt x="256" y="140"/>
                    <a:pt x="213" y="97"/>
                    <a:pt x="160" y="97"/>
                  </a:cubicBezTo>
                  <a:cubicBezTo>
                    <a:pt x="107" y="97"/>
                    <a:pt x="64" y="140"/>
                    <a:pt x="64" y="193"/>
                  </a:cubicBezTo>
                  <a:cubicBezTo>
                    <a:pt x="64" y="246"/>
                    <a:pt x="107" y="289"/>
                    <a:pt x="160" y="289"/>
                  </a:cubicBezTo>
                  <a:close/>
                  <a:moveTo>
                    <a:pt x="160" y="118"/>
                  </a:moveTo>
                  <a:cubicBezTo>
                    <a:pt x="164" y="118"/>
                    <a:pt x="171" y="129"/>
                    <a:pt x="176" y="150"/>
                  </a:cubicBezTo>
                  <a:cubicBezTo>
                    <a:pt x="143" y="150"/>
                    <a:pt x="143" y="150"/>
                    <a:pt x="143" y="150"/>
                  </a:cubicBezTo>
                  <a:cubicBezTo>
                    <a:pt x="148" y="129"/>
                    <a:pt x="156" y="118"/>
                    <a:pt x="160" y="118"/>
                  </a:cubicBezTo>
                  <a:close/>
                  <a:moveTo>
                    <a:pt x="180" y="171"/>
                  </a:moveTo>
                  <a:cubicBezTo>
                    <a:pt x="181" y="178"/>
                    <a:pt x="181" y="185"/>
                    <a:pt x="181" y="193"/>
                  </a:cubicBezTo>
                  <a:cubicBezTo>
                    <a:pt x="181" y="200"/>
                    <a:pt x="181" y="207"/>
                    <a:pt x="180" y="214"/>
                  </a:cubicBezTo>
                  <a:cubicBezTo>
                    <a:pt x="139" y="214"/>
                    <a:pt x="139" y="214"/>
                    <a:pt x="139" y="214"/>
                  </a:cubicBezTo>
                  <a:cubicBezTo>
                    <a:pt x="139" y="207"/>
                    <a:pt x="138" y="200"/>
                    <a:pt x="138" y="193"/>
                  </a:cubicBezTo>
                  <a:cubicBezTo>
                    <a:pt x="138" y="185"/>
                    <a:pt x="139" y="178"/>
                    <a:pt x="139" y="171"/>
                  </a:cubicBezTo>
                  <a:lnTo>
                    <a:pt x="180" y="171"/>
                  </a:lnTo>
                  <a:close/>
                  <a:moveTo>
                    <a:pt x="234" y="193"/>
                  </a:moveTo>
                  <a:cubicBezTo>
                    <a:pt x="234" y="200"/>
                    <a:pt x="233" y="207"/>
                    <a:pt x="231" y="214"/>
                  </a:cubicBezTo>
                  <a:cubicBezTo>
                    <a:pt x="201" y="214"/>
                    <a:pt x="201" y="214"/>
                    <a:pt x="201" y="214"/>
                  </a:cubicBezTo>
                  <a:cubicBezTo>
                    <a:pt x="202" y="207"/>
                    <a:pt x="202" y="200"/>
                    <a:pt x="202" y="193"/>
                  </a:cubicBezTo>
                  <a:cubicBezTo>
                    <a:pt x="202" y="186"/>
                    <a:pt x="202" y="178"/>
                    <a:pt x="201" y="171"/>
                  </a:cubicBezTo>
                  <a:cubicBezTo>
                    <a:pt x="231" y="171"/>
                    <a:pt x="231" y="171"/>
                    <a:pt x="231" y="171"/>
                  </a:cubicBezTo>
                  <a:cubicBezTo>
                    <a:pt x="233" y="178"/>
                    <a:pt x="234" y="185"/>
                    <a:pt x="234" y="193"/>
                  </a:cubicBezTo>
                  <a:close/>
                  <a:moveTo>
                    <a:pt x="160" y="267"/>
                  </a:moveTo>
                  <a:cubicBezTo>
                    <a:pt x="156" y="267"/>
                    <a:pt x="148" y="256"/>
                    <a:pt x="143" y="235"/>
                  </a:cubicBezTo>
                  <a:cubicBezTo>
                    <a:pt x="176" y="235"/>
                    <a:pt x="176" y="235"/>
                    <a:pt x="176" y="235"/>
                  </a:cubicBezTo>
                  <a:cubicBezTo>
                    <a:pt x="171" y="256"/>
                    <a:pt x="164" y="267"/>
                    <a:pt x="160" y="267"/>
                  </a:cubicBezTo>
                  <a:close/>
                  <a:moveTo>
                    <a:pt x="118" y="214"/>
                  </a:moveTo>
                  <a:cubicBezTo>
                    <a:pt x="88" y="214"/>
                    <a:pt x="88" y="214"/>
                    <a:pt x="88" y="214"/>
                  </a:cubicBezTo>
                  <a:cubicBezTo>
                    <a:pt x="86" y="207"/>
                    <a:pt x="85" y="200"/>
                    <a:pt x="85" y="193"/>
                  </a:cubicBezTo>
                  <a:cubicBezTo>
                    <a:pt x="85" y="185"/>
                    <a:pt x="86" y="178"/>
                    <a:pt x="88" y="171"/>
                  </a:cubicBezTo>
                  <a:cubicBezTo>
                    <a:pt x="118" y="171"/>
                    <a:pt x="118" y="171"/>
                    <a:pt x="118" y="171"/>
                  </a:cubicBezTo>
                  <a:cubicBezTo>
                    <a:pt x="117" y="178"/>
                    <a:pt x="117" y="186"/>
                    <a:pt x="117" y="193"/>
                  </a:cubicBezTo>
                  <a:cubicBezTo>
                    <a:pt x="117" y="200"/>
                    <a:pt x="117" y="207"/>
                    <a:pt x="118" y="214"/>
                  </a:cubicBezTo>
                  <a:close/>
                  <a:moveTo>
                    <a:pt x="98" y="235"/>
                  </a:moveTo>
                  <a:cubicBezTo>
                    <a:pt x="121" y="235"/>
                    <a:pt x="121" y="235"/>
                    <a:pt x="121" y="235"/>
                  </a:cubicBezTo>
                  <a:cubicBezTo>
                    <a:pt x="123" y="245"/>
                    <a:pt x="126" y="253"/>
                    <a:pt x="129" y="261"/>
                  </a:cubicBezTo>
                  <a:cubicBezTo>
                    <a:pt x="117" y="255"/>
                    <a:pt x="106" y="246"/>
                    <a:pt x="98" y="235"/>
                  </a:cubicBezTo>
                  <a:close/>
                  <a:moveTo>
                    <a:pt x="191" y="261"/>
                  </a:moveTo>
                  <a:cubicBezTo>
                    <a:pt x="194" y="253"/>
                    <a:pt x="196" y="245"/>
                    <a:pt x="198" y="235"/>
                  </a:cubicBezTo>
                  <a:cubicBezTo>
                    <a:pt x="221" y="235"/>
                    <a:pt x="221" y="235"/>
                    <a:pt x="221" y="235"/>
                  </a:cubicBezTo>
                  <a:cubicBezTo>
                    <a:pt x="213" y="246"/>
                    <a:pt x="203" y="255"/>
                    <a:pt x="191" y="261"/>
                  </a:cubicBezTo>
                  <a:close/>
                  <a:moveTo>
                    <a:pt x="221" y="150"/>
                  </a:moveTo>
                  <a:cubicBezTo>
                    <a:pt x="198" y="150"/>
                    <a:pt x="198" y="150"/>
                    <a:pt x="198" y="150"/>
                  </a:cubicBezTo>
                  <a:cubicBezTo>
                    <a:pt x="196" y="141"/>
                    <a:pt x="194" y="132"/>
                    <a:pt x="191" y="125"/>
                  </a:cubicBezTo>
                  <a:cubicBezTo>
                    <a:pt x="203" y="130"/>
                    <a:pt x="213" y="139"/>
                    <a:pt x="221" y="150"/>
                  </a:cubicBezTo>
                  <a:close/>
                  <a:moveTo>
                    <a:pt x="129" y="125"/>
                  </a:moveTo>
                  <a:cubicBezTo>
                    <a:pt x="126" y="132"/>
                    <a:pt x="123" y="141"/>
                    <a:pt x="121" y="150"/>
                  </a:cubicBezTo>
                  <a:cubicBezTo>
                    <a:pt x="98" y="150"/>
                    <a:pt x="98" y="150"/>
                    <a:pt x="98" y="150"/>
                  </a:cubicBezTo>
                  <a:cubicBezTo>
                    <a:pt x="106" y="139"/>
                    <a:pt x="117" y="130"/>
                    <a:pt x="129" y="125"/>
                  </a:cubicBezTo>
                  <a:close/>
                  <a:moveTo>
                    <a:pt x="320" y="193"/>
                  </a:moveTo>
                  <a:cubicBezTo>
                    <a:pt x="320" y="281"/>
                    <a:pt x="248" y="353"/>
                    <a:pt x="160" y="353"/>
                  </a:cubicBezTo>
                  <a:cubicBezTo>
                    <a:pt x="76" y="353"/>
                    <a:pt x="6" y="287"/>
                    <a:pt x="0" y="204"/>
                  </a:cubicBezTo>
                  <a:cubicBezTo>
                    <a:pt x="0" y="198"/>
                    <a:pt x="4" y="193"/>
                    <a:pt x="10" y="193"/>
                  </a:cubicBezTo>
                  <a:cubicBezTo>
                    <a:pt x="16" y="192"/>
                    <a:pt x="21" y="197"/>
                    <a:pt x="21" y="203"/>
                  </a:cubicBezTo>
                  <a:cubicBezTo>
                    <a:pt x="26" y="275"/>
                    <a:pt x="87" y="331"/>
                    <a:pt x="160" y="331"/>
                  </a:cubicBezTo>
                  <a:cubicBezTo>
                    <a:pt x="236" y="331"/>
                    <a:pt x="298" y="269"/>
                    <a:pt x="298" y="193"/>
                  </a:cubicBezTo>
                  <a:cubicBezTo>
                    <a:pt x="298" y="116"/>
                    <a:pt x="236" y="54"/>
                    <a:pt x="160" y="54"/>
                  </a:cubicBezTo>
                  <a:cubicBezTo>
                    <a:pt x="153" y="54"/>
                    <a:pt x="153" y="54"/>
                    <a:pt x="153" y="54"/>
                  </a:cubicBezTo>
                  <a:cubicBezTo>
                    <a:pt x="167" y="68"/>
                    <a:pt x="167" y="68"/>
                    <a:pt x="167" y="68"/>
                  </a:cubicBezTo>
                  <a:cubicBezTo>
                    <a:pt x="171" y="72"/>
                    <a:pt x="171" y="79"/>
                    <a:pt x="167" y="83"/>
                  </a:cubicBezTo>
                  <a:cubicBezTo>
                    <a:pt x="165" y="85"/>
                    <a:pt x="162" y="86"/>
                    <a:pt x="160" y="86"/>
                  </a:cubicBezTo>
                  <a:cubicBezTo>
                    <a:pt x="157" y="86"/>
                    <a:pt x="154" y="85"/>
                    <a:pt x="152" y="83"/>
                  </a:cubicBezTo>
                  <a:cubicBezTo>
                    <a:pt x="120" y="51"/>
                    <a:pt x="120" y="51"/>
                    <a:pt x="120" y="51"/>
                  </a:cubicBezTo>
                  <a:cubicBezTo>
                    <a:pt x="116" y="47"/>
                    <a:pt x="116" y="40"/>
                    <a:pt x="120" y="36"/>
                  </a:cubicBezTo>
                  <a:cubicBezTo>
                    <a:pt x="152" y="4"/>
                    <a:pt x="152" y="4"/>
                    <a:pt x="152" y="4"/>
                  </a:cubicBezTo>
                  <a:cubicBezTo>
                    <a:pt x="156" y="0"/>
                    <a:pt x="163" y="0"/>
                    <a:pt x="167" y="4"/>
                  </a:cubicBezTo>
                  <a:cubicBezTo>
                    <a:pt x="171" y="8"/>
                    <a:pt x="171" y="15"/>
                    <a:pt x="167" y="19"/>
                  </a:cubicBezTo>
                  <a:cubicBezTo>
                    <a:pt x="153" y="33"/>
                    <a:pt x="153" y="33"/>
                    <a:pt x="153" y="33"/>
                  </a:cubicBezTo>
                  <a:cubicBezTo>
                    <a:pt x="160" y="33"/>
                    <a:pt x="160" y="33"/>
                    <a:pt x="160" y="33"/>
                  </a:cubicBezTo>
                  <a:cubicBezTo>
                    <a:pt x="248" y="33"/>
                    <a:pt x="320" y="104"/>
                    <a:pt x="320" y="19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24" name="ホームベース 23"/>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25" name="角丸四角形 24"/>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27" name="ホームベース 26"/>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企業による人権への取組の在り方</a:t>
            </a:r>
          </a:p>
        </p:txBody>
      </p:sp>
    </p:spTree>
    <p:extLst>
      <p:ext uri="{BB962C8B-B14F-4D97-AF65-F5344CB8AC3E}">
        <p14:creationId xmlns:p14="http://schemas.microsoft.com/office/powerpoint/2010/main" val="1296052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1"/>
            </p:custDataLst>
            <p:extLst>
              <p:ext uri="{D42A27DB-BD31-4B8C-83A1-F6EECF244321}">
                <p14:modId xmlns:p14="http://schemas.microsoft.com/office/powerpoint/2010/main" val="3732195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244" imgH="246" progId="TCLayout.ActiveDocument.1">
                  <p:embed/>
                </p:oleObj>
              </mc:Choice>
              <mc:Fallback>
                <p:oleObj name="think-cell スライド" r:id="rId3" imgW="244" imgH="246" progId="TCLayout.ActiveDocument.1">
                  <p:embed/>
                  <p:pic>
                    <p:nvPicPr>
                      <p:cNvPr id="18" name="オブジェクト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スライド番号プレースホルダー 2"/>
          <p:cNvSpPr>
            <a:spLocks noGrp="1"/>
          </p:cNvSpPr>
          <p:nvPr>
            <p:ph type="sldNum" sz="quarter" idx="11"/>
          </p:nvPr>
        </p:nvSpPr>
        <p:spPr>
          <a:xfrm>
            <a:off x="417000" y="6572886"/>
            <a:ext cx="180000" cy="169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5FCFE5-FE56-4EF1-80A8-07776887C2A1}" type="slidenum">
              <a:rPr kumimoji="0" lang="ja-JP" altLang="en-US" sz="900" u="none" strike="noStrike" kern="1200" cap="none" spc="0" normalizeH="0" baseline="0" noProof="0" smtClean="0">
                <a:ln>
                  <a:noFill/>
                </a:ln>
                <a:solidFill>
                  <a:prstClr val="black"/>
                </a:solidFill>
                <a:effectLst/>
                <a:uLnTx/>
                <a:uFillTx/>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ja-JP" altLang="en-US" sz="900" u="none" strike="noStrike" kern="1200" cap="none" spc="0" normalizeH="0" baseline="0" noProof="0" dirty="0">
              <a:ln>
                <a:noFill/>
              </a:ln>
              <a:solidFill>
                <a:prstClr val="black"/>
              </a:solidFill>
              <a:effectLst/>
              <a:uLnTx/>
              <a:uFillTx/>
              <a:ea typeface="ＭＳ Ｐゴシック"/>
            </a:endParaRPr>
          </a:p>
        </p:txBody>
      </p:sp>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786">
            <a:off x="457383" y="6417878"/>
            <a:ext cx="212334" cy="212334"/>
          </a:xfrm>
          <a:prstGeom prst="rect">
            <a:avLst/>
          </a:prstGeom>
        </p:spPr>
      </p:pic>
      <p:sp>
        <p:nvSpPr>
          <p:cNvPr id="109" name="タイトル 7"/>
          <p:cNvSpPr txBox="1">
            <a:spLocks/>
          </p:cNvSpPr>
          <p:nvPr/>
        </p:nvSpPr>
        <p:spPr bwMode="gray">
          <a:xfrm>
            <a:off x="417000" y="304404"/>
            <a:ext cx="9072000" cy="354599"/>
          </a:xfrm>
          <a:prstGeom prst="rect">
            <a:avLst/>
          </a:prstGeom>
        </p:spPr>
        <p:txBody>
          <a:bodyPr vert="horz" lIns="0" tIns="0" rIns="0" bIns="0" rtlCol="0" anchor="b" anchorCtr="0">
            <a:noAutofit/>
          </a:bodyPr>
          <a:lstStyle>
            <a:lvl1pPr algn="l" defTabSz="990564" rtl="0" eaLnBrk="1" latinLnBrk="0" hangingPunct="1">
              <a:spcBef>
                <a:spcPct val="0"/>
              </a:spcBef>
              <a:buNone/>
              <a:defRPr kumimoji="1" sz="2000" b="1" kern="1200">
                <a:solidFill>
                  <a:schemeClr val="tx1"/>
                </a:solidFill>
                <a:latin typeface="+mj-lt"/>
                <a:ea typeface="+mj-ea"/>
                <a:cs typeface="+mj-cs"/>
              </a:defRPr>
            </a:lvl1pPr>
          </a:lstStyle>
          <a:p>
            <a:pPr fontAlgn="auto">
              <a:spcAft>
                <a:spcPts val="0"/>
              </a:spcAft>
            </a:pPr>
            <a:r>
              <a:rPr lang="ja-JP" altLang="en-US" b="0" dirty="0">
                <a:latin typeface="Calibri" panose="020F0502020204030204" pitchFamily="34" charset="0"/>
              </a:rPr>
              <a:t>企業の人権への取組</a:t>
            </a:r>
          </a:p>
        </p:txBody>
      </p:sp>
      <p:cxnSp>
        <p:nvCxnSpPr>
          <p:cNvPr id="117" name="直線コネクタ 116"/>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bwMode="gray">
          <a:xfrm>
            <a:off x="658444" y="2151523"/>
            <a:ext cx="8364644" cy="788601"/>
          </a:xfrm>
          <a:prstGeom prst="rect">
            <a:avLst/>
          </a:prstGeom>
          <a:solidFill>
            <a:schemeClr val="accent3">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36000" tIns="36000" rIns="36000" bIns="36000" rtlCol="0" anchor="ctr"/>
          <a:lstStyle/>
          <a:p>
            <a:pPr lvl="0">
              <a:lnSpc>
                <a:spcPts val="1800"/>
              </a:lnSpc>
              <a:defRPr/>
            </a:pPr>
            <a:r>
              <a:rPr kumimoji="0" lang="ja-JP" altLang="en-US"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従業員や</a:t>
            </a:r>
            <a:r>
              <a:rPr kumimoji="0" lang="ja-JP" altLang="en-US" sz="1600" u="none" strike="noStrike" kern="1200" cap="none" spc="0" normalizeH="0" baseline="0" noProof="0">
                <a:ln>
                  <a:noFill/>
                </a:ln>
                <a:solidFill>
                  <a:prstClr val="black"/>
                </a:solidFill>
                <a:effectLst/>
                <a:uLnTx/>
                <a:uFillTx/>
                <a:latin typeface="Calibri" panose="020F0502020204030204" pitchFamily="34" charset="0"/>
                <a:ea typeface="ＭＳ Ｐゴシック"/>
                <a:cs typeface="Calibri" panose="020F0502020204030204" pitchFamily="34" charset="0"/>
              </a:rPr>
              <a:t>関連</a:t>
            </a:r>
            <a:r>
              <a:rPr lang="ja-JP" altLang="en-US" sz="1600">
                <a:solidFill>
                  <a:prstClr val="black"/>
                </a:solidFill>
                <a:latin typeface="Calibri" panose="020F0502020204030204" pitchFamily="34" charset="0"/>
                <a:cs typeface="Calibri" panose="020F0502020204030204" pitchFamily="34" charset="0"/>
              </a:rPr>
              <a:t>ステークホルダーからの人権</a:t>
            </a:r>
            <a:r>
              <a:rPr lang="ja-JP" altLang="en-US" sz="1600" dirty="0">
                <a:solidFill>
                  <a:prstClr val="black"/>
                </a:solidFill>
                <a:latin typeface="Calibri" panose="020F0502020204030204" pitchFamily="34" charset="0"/>
                <a:cs typeface="Calibri" panose="020F0502020204030204" pitchFamily="34" charset="0"/>
              </a:rPr>
              <a:t>関連トラブル</a:t>
            </a:r>
            <a:r>
              <a:rPr lang="ja-JP" altLang="en-US" sz="1600">
                <a:solidFill>
                  <a:prstClr val="black"/>
                </a:solidFill>
                <a:latin typeface="Calibri" panose="020F0502020204030204" pitchFamily="34" charset="0"/>
                <a:cs typeface="Calibri" panose="020F0502020204030204" pitchFamily="34" charset="0"/>
              </a:rPr>
              <a:t>についての苦情・相談・</a:t>
            </a:r>
            <a:endParaRPr lang="en-US" altLang="ja-JP" sz="1600" dirty="0">
              <a:solidFill>
                <a:prstClr val="black"/>
              </a:solidFill>
              <a:latin typeface="Calibri" panose="020F0502020204030204" pitchFamily="34" charset="0"/>
              <a:cs typeface="Calibri" panose="020F0502020204030204" pitchFamily="34" charset="0"/>
            </a:endParaRPr>
          </a:p>
          <a:p>
            <a:pPr lvl="0">
              <a:lnSpc>
                <a:spcPts val="1800"/>
              </a:lnSpc>
              <a:defRPr/>
            </a:pPr>
            <a:r>
              <a:rPr lang="ja-JP" altLang="en-US" sz="1600">
                <a:solidFill>
                  <a:prstClr val="black"/>
                </a:solidFill>
                <a:latin typeface="Calibri" panose="020F0502020204030204" pitchFamily="34" charset="0"/>
                <a:cs typeface="Calibri" panose="020F0502020204030204" pitchFamily="34" charset="0"/>
              </a:rPr>
              <a:t>通報などを受け付け、</a:t>
            </a:r>
            <a:r>
              <a:rPr lang="ja-JP" altLang="en-US" sz="1600">
                <a:solidFill>
                  <a:prstClr val="black"/>
                </a:solidFill>
                <a:latin typeface="Calibri" panose="020F0502020204030204" pitchFamily="34" charset="0"/>
                <a:ea typeface="ＭＳ Ｐゴシック"/>
                <a:cs typeface="Calibri" panose="020F0502020204030204" pitchFamily="34" charset="0"/>
              </a:rPr>
              <a:t>対応</a:t>
            </a:r>
            <a:r>
              <a:rPr lang="ja-JP" altLang="en-US" sz="1600" dirty="0">
                <a:solidFill>
                  <a:prstClr val="black"/>
                </a:solidFill>
                <a:latin typeface="Calibri" panose="020F0502020204030204" pitchFamily="34" charset="0"/>
                <a:ea typeface="ＭＳ Ｐゴシック"/>
                <a:cs typeface="Calibri" panose="020F0502020204030204" pitchFamily="34" charset="0"/>
              </a:rPr>
              <a:t>する仕組み（ホットライン等）を整備する</a:t>
            </a:r>
            <a:endParaRPr kumimoji="0" lang="en-US" altLang="ja-JP" sz="1600"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endParaRPr>
          </a:p>
        </p:txBody>
      </p:sp>
      <p:grpSp>
        <p:nvGrpSpPr>
          <p:cNvPr id="6" name="グループ化 5"/>
          <p:cNvGrpSpPr/>
          <p:nvPr/>
        </p:nvGrpSpPr>
        <p:grpSpPr>
          <a:xfrm>
            <a:off x="415925" y="1562898"/>
            <a:ext cx="4906573" cy="506121"/>
            <a:chOff x="593244" y="1828245"/>
            <a:chExt cx="3552421" cy="366438"/>
          </a:xfrm>
        </p:grpSpPr>
        <p:sp>
          <p:nvSpPr>
            <p:cNvPr id="31" name="角丸四角形 30"/>
            <p:cNvSpPr/>
            <p:nvPr/>
          </p:nvSpPr>
          <p:spPr bwMode="gray">
            <a:xfrm>
              <a:off x="988895" y="1848600"/>
              <a:ext cx="3156770" cy="324000"/>
            </a:xfrm>
            <a:prstGeom prst="roundRect">
              <a:avLst/>
            </a:prstGeom>
            <a:noFill/>
            <a:ln w="28575" algn="ctr">
              <a:noFill/>
              <a:miter lim="800000"/>
              <a:headEnd/>
              <a:tailEnd/>
            </a:ln>
          </p:spPr>
          <p:txBody>
            <a:bodyPr wrap="square" lIns="36000" tIns="36000" rIns="36000" bIns="36000" rtlCol="0" anchor="ctr"/>
            <a:lstStyle/>
            <a:p>
              <a:pPr lvl="0">
                <a:defRPr/>
              </a:pPr>
              <a:r>
                <a:rPr kumimoji="1" lang="ja-JP" altLang="en-US" sz="2400" dirty="0">
                  <a:solidFill>
                    <a:prstClr val="black"/>
                  </a:solidFill>
                  <a:latin typeface="Calibri" panose="020F0502020204030204" pitchFamily="34" charset="0"/>
                  <a:cs typeface="Calibri" panose="020F0502020204030204" pitchFamily="34" charset="0"/>
                </a:rPr>
                <a:t>苦情処理メカニズムの整備</a:t>
              </a:r>
            </a:p>
          </p:txBody>
        </p:sp>
        <p:sp>
          <p:nvSpPr>
            <p:cNvPr id="32" name="楕円 31"/>
            <p:cNvSpPr/>
            <p:nvPr/>
          </p:nvSpPr>
          <p:spPr bwMode="gray">
            <a:xfrm>
              <a:off x="593244" y="1828245"/>
              <a:ext cx="351174" cy="351173"/>
            </a:xfrm>
            <a:prstGeom prst="ellipse">
              <a:avLst/>
            </a:prstGeom>
            <a:solidFill>
              <a:schemeClr val="accent3"/>
            </a:solidFill>
            <a:ln w="12700" algn="ctr">
              <a:noFill/>
              <a:miter lim="800000"/>
              <a:headEnd/>
              <a:tailEnd/>
            </a:ln>
          </p:spPr>
          <p:txBody>
            <a:bodyPr wrap="none" lIns="0" tIns="0" rIns="0" bIns="0" rtlCol="0" anchor="ct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en-US" altLang="ja-JP"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rPr>
                <a:t>(8)</a:t>
              </a:r>
              <a:endParaRPr kumimoji="1" lang="ja-JP" altLang="en-US" sz="2400" u="none" strike="noStrike" kern="1200" cap="none" spc="0" normalizeH="0" baseline="0" noProof="0" dirty="0">
                <a:ln>
                  <a:noFill/>
                </a:ln>
                <a:solidFill>
                  <a:prstClr val="white"/>
                </a:solidFill>
                <a:effectLst/>
                <a:uLnTx/>
                <a:uFillTx/>
                <a:latin typeface="Calibri" panose="020F0502020204030204" pitchFamily="34" charset="0"/>
                <a:ea typeface="ＭＳ Ｐゴシック"/>
                <a:cs typeface="Calibri" panose="020F0502020204030204" pitchFamily="34" charset="0"/>
              </a:endParaRPr>
            </a:p>
          </p:txBody>
        </p:sp>
        <p:cxnSp>
          <p:nvCxnSpPr>
            <p:cNvPr id="33" name="直線コネクタ 32"/>
            <p:cNvCxnSpPr/>
            <p:nvPr/>
          </p:nvCxnSpPr>
          <p:spPr bwMode="gray">
            <a:xfrm>
              <a:off x="888458" y="2194683"/>
              <a:ext cx="32134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1" name="テキスト プレースホルダー 2"/>
          <p:cNvSpPr txBox="1">
            <a:spLocks/>
          </p:cNvSpPr>
          <p:nvPr/>
        </p:nvSpPr>
        <p:spPr bwMode="gray">
          <a:xfrm>
            <a:off x="2493748" y="3287676"/>
            <a:ext cx="4559730" cy="3088702"/>
          </a:xfrm>
          <a:prstGeom prst="rect">
            <a:avLst/>
          </a:prstGeom>
          <a:solidFill>
            <a:schemeClr val="bg1">
              <a:lumMod val="95000"/>
            </a:schemeClr>
          </a:solidFill>
          <a:ln>
            <a:noFill/>
          </a:ln>
        </p:spPr>
        <p:txBody>
          <a:bodyPr vert="horz" lIns="108000" tIns="0" rIns="0" bIns="0" numCol="1" rtlCol="0">
            <a:noAutofit/>
          </a:bodyPr>
          <a:lstStyle>
            <a:lvl1pPr marL="0" marR="0" indent="0" algn="l" defTabSz="685754" rtl="0" eaLnBrk="1" fontAlgn="auto" latinLnBrk="0" hangingPunct="1">
              <a:lnSpc>
                <a:spcPts val="1200"/>
              </a:lnSpc>
              <a:spcBef>
                <a:spcPts val="0"/>
              </a:spcBef>
              <a:spcAft>
                <a:spcPts val="0"/>
              </a:spcAft>
              <a:buClrTx/>
              <a:buSzPct val="100000"/>
              <a:buFont typeface="Arial" panose="020B0604020202020204" pitchFamily="34" charset="0"/>
              <a:buNone/>
              <a:tabLst/>
              <a:defRPr kumimoji="1" sz="850" b="0" kern="1200" baseline="0">
                <a:solidFill>
                  <a:schemeClr val="tx1"/>
                </a:solidFill>
                <a:latin typeface="+mn-lt"/>
                <a:ea typeface="+mn-ea"/>
                <a:cs typeface="+mn-cs"/>
              </a:defRPr>
            </a:lvl1pPr>
            <a:lvl2pPr marL="119627"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n"/>
              <a:tabLst/>
              <a:defRPr kumimoji="1" lang="en-US" sz="850" b="0" kern="1200" baseline="0">
                <a:solidFill>
                  <a:schemeClr val="tx1"/>
                </a:solidFill>
                <a:latin typeface="+mn-lt"/>
                <a:ea typeface="+mn-ea"/>
                <a:cs typeface="+mn-cs"/>
              </a:defRPr>
            </a:lvl2pPr>
            <a:lvl3pPr marL="237600" marR="0" indent="-119627" algn="l" defTabSz="685754" rtl="0" eaLnBrk="1" fontAlgn="auto" latinLnBrk="0" hangingPunct="1">
              <a:lnSpc>
                <a:spcPts val="1200"/>
              </a:lnSpc>
              <a:spcBef>
                <a:spcPts val="0"/>
              </a:spcBef>
              <a:spcAft>
                <a:spcPts val="0"/>
              </a:spcAft>
              <a:buClrTx/>
              <a:buSzPct val="100000"/>
              <a:buFont typeface="Wingdings" panose="05000000000000000000" pitchFamily="2" charset="2"/>
              <a:buChar char="Ø"/>
              <a:tabLst/>
              <a:defRPr kumimoji="1" lang="en-US" sz="850" b="0" kern="1200" baseline="0">
                <a:solidFill>
                  <a:schemeClr val="tx1"/>
                </a:solidFill>
                <a:latin typeface="+mn-lt"/>
                <a:ea typeface="+mn-ea"/>
                <a:cs typeface="+mn-cs"/>
              </a:defRPr>
            </a:lvl3pPr>
            <a:lvl4pPr marL="356400" marR="0" indent="-119627" algn="l" defTabSz="685754" rtl="0" eaLnBrk="1" fontAlgn="auto" latinLnBrk="0" hangingPunct="1">
              <a:lnSpc>
                <a:spcPts val="1200"/>
              </a:lnSpc>
              <a:spcBef>
                <a:spcPts val="0"/>
              </a:spcBef>
              <a:spcAft>
                <a:spcPts val="0"/>
              </a:spcAft>
              <a:buClrTx/>
              <a:buSzPct val="100000"/>
              <a:buFont typeface="Arial" panose="020B0604020202020204" pitchFamily="34" charset="0"/>
              <a:buChar char="•"/>
              <a:tabLst/>
              <a:defRPr kumimoji="1" lang="en-US" sz="850" b="0" kern="1200" baseline="0">
                <a:solidFill>
                  <a:schemeClr val="tx1"/>
                </a:solidFill>
                <a:latin typeface="+mn-lt"/>
                <a:ea typeface="+mn-ea"/>
                <a:cs typeface="+mn-cs"/>
              </a:defRPr>
            </a:lvl4pPr>
            <a:lvl5pPr marL="399574" indent="-132291" algn="l" defTabSz="598844" rtl="0" eaLnBrk="1" latinLnBrk="0" hangingPunct="1">
              <a:lnSpc>
                <a:spcPct val="106000"/>
              </a:lnSpc>
              <a:spcBef>
                <a:spcPts val="0"/>
              </a:spcBef>
              <a:spcAft>
                <a:spcPts val="0"/>
              </a:spcAft>
              <a:buClrTx/>
              <a:buSzPct val="100000"/>
              <a:buFont typeface="Verdana" panose="020B0604030504040204" pitchFamily="34" charset="0"/>
              <a:buChar char="−"/>
              <a:tabLst/>
              <a:defRPr kumimoji="1" lang="en-US" sz="900" kern="1200" baseline="0">
                <a:solidFill>
                  <a:schemeClr val="tx1"/>
                </a:solidFill>
                <a:latin typeface="+mn-lt"/>
                <a:ea typeface="+mn-ea"/>
                <a:cs typeface="+mn-cs"/>
              </a:defRPr>
            </a:lvl5pPr>
            <a:lvl6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6pPr>
            <a:lvl7pPr marL="399574" indent="-132291" algn="l" defTabSz="685754" rtl="0" eaLnBrk="1" latinLnBrk="0" hangingPunct="1">
              <a:spcBef>
                <a:spcPts val="0"/>
              </a:spcBef>
              <a:spcAft>
                <a:spcPts val="750"/>
              </a:spcAft>
              <a:buFont typeface="Verdana" panose="020B0604030504040204" pitchFamily="34" charset="0"/>
              <a:buChar char="−"/>
              <a:defRPr kumimoji="1" sz="900" kern="1200">
                <a:solidFill>
                  <a:schemeClr val="tx1"/>
                </a:solidFill>
                <a:latin typeface="+mn-lt"/>
                <a:ea typeface="+mn-ea"/>
                <a:cs typeface="+mn-cs"/>
              </a:defRPr>
            </a:lvl7pPr>
            <a:lvl8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8pPr>
            <a:lvl9pPr marL="399574" indent="-132291" algn="l" defTabSz="685754" rtl="0" eaLnBrk="1" latinLnBrk="0" hangingPunct="1">
              <a:spcBef>
                <a:spcPts val="0"/>
              </a:spcBef>
              <a:spcAft>
                <a:spcPts val="750"/>
              </a:spcAft>
              <a:buFont typeface="Verdana" panose="020B0604030504040204" pitchFamily="34" charset="0"/>
              <a:buChar char="−"/>
              <a:defRPr kumimoji="1" sz="900" kern="1200" baseline="0">
                <a:solidFill>
                  <a:schemeClr val="tx1"/>
                </a:solidFill>
                <a:latin typeface="+mn-lt"/>
                <a:ea typeface="+mn-ea"/>
                <a:cs typeface="+mn-cs"/>
              </a:defRPr>
            </a:lvl9pPr>
          </a:lstStyle>
          <a:p>
            <a:pPr lvl="0" algn="ctr">
              <a:lnSpc>
                <a:spcPts val="1800"/>
              </a:lnSpc>
              <a:defRPr/>
            </a:pPr>
            <a:endParaRPr lang="en-US" altLang="ja-JP" sz="1600" dirty="0">
              <a:solidFill>
                <a:prstClr val="black"/>
              </a:solidFill>
              <a:latin typeface="Calibri" panose="020F0502020204030204" pitchFamily="34" charset="0"/>
              <a:cs typeface="Calibri" panose="020F0502020204030204" pitchFamily="34" charset="0"/>
            </a:endParaRPr>
          </a:p>
          <a:p>
            <a:pPr lvl="0" algn="ctr">
              <a:lnSpc>
                <a:spcPts val="1800"/>
              </a:lnSpc>
              <a:defRPr/>
            </a:pPr>
            <a:r>
              <a:rPr lang="en-US" altLang="ja-JP" sz="1600" dirty="0">
                <a:solidFill>
                  <a:prstClr val="black"/>
                </a:solidFill>
                <a:latin typeface="Calibri" panose="020F0502020204030204" pitchFamily="34" charset="0"/>
                <a:cs typeface="Calibri" panose="020F0502020204030204" pitchFamily="34" charset="0"/>
              </a:rPr>
              <a:t>【</a:t>
            </a:r>
            <a:r>
              <a:rPr lang="ja-JP" altLang="en-US" sz="1600" dirty="0">
                <a:solidFill>
                  <a:prstClr val="black"/>
                </a:solidFill>
                <a:latin typeface="Calibri" panose="020F0502020204030204" pitchFamily="34" charset="0"/>
                <a:cs typeface="Calibri" panose="020F0502020204030204" pitchFamily="34" charset="0"/>
              </a:rPr>
              <a:t>苦情処理メカニズムに求められる</a:t>
            </a:r>
            <a:r>
              <a:rPr lang="en-US" altLang="ja-JP" sz="1600" dirty="0">
                <a:solidFill>
                  <a:prstClr val="black"/>
                </a:solidFill>
                <a:latin typeface="Calibri" panose="020F0502020204030204" pitchFamily="34" charset="0"/>
                <a:cs typeface="Calibri" panose="020F0502020204030204" pitchFamily="34" charset="0"/>
              </a:rPr>
              <a:t>8</a:t>
            </a:r>
            <a:r>
              <a:rPr lang="ja-JP" altLang="en-US" sz="1600">
                <a:solidFill>
                  <a:prstClr val="black"/>
                </a:solidFill>
                <a:latin typeface="Calibri" panose="020F0502020204030204" pitchFamily="34" charset="0"/>
                <a:cs typeface="Calibri" panose="020F0502020204030204" pitchFamily="34" charset="0"/>
              </a:rPr>
              <a:t>つの要件</a:t>
            </a:r>
            <a:r>
              <a:rPr lang="en-US" altLang="ja-JP" sz="1600" dirty="0">
                <a:solidFill>
                  <a:prstClr val="black"/>
                </a:solidFill>
                <a:latin typeface="Calibri" panose="020F0502020204030204" pitchFamily="34" charset="0"/>
                <a:cs typeface="Calibri" panose="020F0502020204030204" pitchFamily="34" charset="0"/>
              </a:rPr>
              <a:t>】</a:t>
            </a:r>
          </a:p>
          <a:p>
            <a:pPr marL="625475" lvl="0" indent="-342900">
              <a:lnSpc>
                <a:spcPts val="1800"/>
              </a:lnSpc>
              <a:spcBef>
                <a:spcPts val="1000"/>
              </a:spcBef>
              <a:buFont typeface="+mj-lt"/>
              <a:buAutoNum type="arabicPeriod"/>
              <a:defRPr/>
            </a:pPr>
            <a:r>
              <a:rPr lang="ja-JP" altLang="en-US" sz="1600" dirty="0">
                <a:solidFill>
                  <a:prstClr val="black"/>
                </a:solidFill>
                <a:latin typeface="Calibri" panose="020F0502020204030204" pitchFamily="34" charset="0"/>
                <a:cs typeface="Calibri" panose="020F0502020204030204" pitchFamily="34" charset="0"/>
              </a:rPr>
              <a:t>正当性</a:t>
            </a:r>
            <a:endParaRPr lang="en-US" altLang="ja-JP" sz="1600" dirty="0">
              <a:solidFill>
                <a:prstClr val="black"/>
              </a:solidFill>
              <a:latin typeface="Calibri" panose="020F0502020204030204" pitchFamily="34" charset="0"/>
              <a:cs typeface="Calibri" panose="020F0502020204030204" pitchFamily="34" charset="0"/>
            </a:endParaRPr>
          </a:p>
          <a:p>
            <a:pPr marL="625475" lvl="0" indent="-342900">
              <a:lnSpc>
                <a:spcPts val="1800"/>
              </a:lnSpc>
              <a:spcBef>
                <a:spcPts val="500"/>
              </a:spcBef>
              <a:buFont typeface="+mj-lt"/>
              <a:buAutoNum type="arabicPeriod"/>
              <a:defRPr/>
            </a:pPr>
            <a:r>
              <a:rPr lang="ja-JP" altLang="en-US" sz="1600" dirty="0">
                <a:solidFill>
                  <a:prstClr val="black"/>
                </a:solidFill>
                <a:latin typeface="Calibri" panose="020F0502020204030204" pitchFamily="34" charset="0"/>
                <a:cs typeface="Calibri" panose="020F0502020204030204" pitchFamily="34" charset="0"/>
              </a:rPr>
              <a:t>利用可能性</a:t>
            </a:r>
            <a:endParaRPr lang="en-US" altLang="ja-JP" sz="1600" dirty="0">
              <a:solidFill>
                <a:prstClr val="black"/>
              </a:solidFill>
              <a:latin typeface="Calibri" panose="020F0502020204030204" pitchFamily="34" charset="0"/>
              <a:cs typeface="Calibri" panose="020F0502020204030204" pitchFamily="34" charset="0"/>
            </a:endParaRPr>
          </a:p>
          <a:p>
            <a:pPr marL="625475" lvl="0" indent="-342900">
              <a:lnSpc>
                <a:spcPts val="1800"/>
              </a:lnSpc>
              <a:spcBef>
                <a:spcPts val="500"/>
              </a:spcBef>
              <a:buFont typeface="+mj-lt"/>
              <a:buAutoNum type="arabicPeriod"/>
              <a:defRPr/>
            </a:pPr>
            <a:r>
              <a:rPr lang="ja-JP" altLang="en-US" sz="1600" dirty="0">
                <a:solidFill>
                  <a:prstClr val="black"/>
                </a:solidFill>
                <a:latin typeface="Calibri" panose="020F0502020204030204" pitchFamily="34" charset="0"/>
                <a:cs typeface="Calibri" panose="020F0502020204030204" pitchFamily="34" charset="0"/>
              </a:rPr>
              <a:t>予測可能性</a:t>
            </a:r>
            <a:endParaRPr lang="en-US" altLang="ja-JP" sz="1600" dirty="0">
              <a:solidFill>
                <a:prstClr val="black"/>
              </a:solidFill>
              <a:latin typeface="Calibri" panose="020F0502020204030204" pitchFamily="34" charset="0"/>
              <a:cs typeface="Calibri" panose="020F0502020204030204" pitchFamily="34" charset="0"/>
            </a:endParaRPr>
          </a:p>
          <a:p>
            <a:pPr marL="625475" lvl="0" indent="-342900">
              <a:lnSpc>
                <a:spcPts val="1800"/>
              </a:lnSpc>
              <a:spcBef>
                <a:spcPts val="500"/>
              </a:spcBef>
              <a:buFont typeface="+mj-lt"/>
              <a:buAutoNum type="arabicPeriod"/>
              <a:defRPr/>
            </a:pPr>
            <a:r>
              <a:rPr lang="ja-JP" altLang="en-US" sz="1600" dirty="0">
                <a:solidFill>
                  <a:prstClr val="black"/>
                </a:solidFill>
                <a:latin typeface="Calibri" panose="020F0502020204030204" pitchFamily="34" charset="0"/>
                <a:cs typeface="Calibri" panose="020F0502020204030204" pitchFamily="34" charset="0"/>
              </a:rPr>
              <a:t>公平性</a:t>
            </a:r>
            <a:endParaRPr lang="en-US" altLang="ja-JP" sz="1600" dirty="0">
              <a:solidFill>
                <a:prstClr val="black"/>
              </a:solidFill>
              <a:latin typeface="Calibri" panose="020F0502020204030204" pitchFamily="34" charset="0"/>
              <a:cs typeface="Calibri" panose="020F0502020204030204" pitchFamily="34" charset="0"/>
            </a:endParaRPr>
          </a:p>
          <a:p>
            <a:pPr marL="625475" lvl="0" indent="-342900">
              <a:lnSpc>
                <a:spcPts val="1800"/>
              </a:lnSpc>
              <a:spcBef>
                <a:spcPts val="500"/>
              </a:spcBef>
              <a:buFont typeface="+mj-lt"/>
              <a:buAutoNum type="arabicPeriod"/>
              <a:defRPr/>
            </a:pPr>
            <a:r>
              <a:rPr lang="ja-JP" altLang="en-US" sz="1600" dirty="0">
                <a:solidFill>
                  <a:prstClr val="black"/>
                </a:solidFill>
                <a:latin typeface="Calibri" panose="020F0502020204030204" pitchFamily="34" charset="0"/>
                <a:cs typeface="Calibri" panose="020F0502020204030204" pitchFamily="34" charset="0"/>
              </a:rPr>
              <a:t>透明性</a:t>
            </a:r>
            <a:endParaRPr lang="en-US" altLang="ja-JP" sz="1600" dirty="0">
              <a:solidFill>
                <a:prstClr val="black"/>
              </a:solidFill>
              <a:latin typeface="Calibri" panose="020F0502020204030204" pitchFamily="34" charset="0"/>
              <a:cs typeface="Calibri" panose="020F0502020204030204" pitchFamily="34" charset="0"/>
            </a:endParaRPr>
          </a:p>
          <a:p>
            <a:pPr marL="625475" lvl="0" indent="-342900">
              <a:lnSpc>
                <a:spcPts val="1800"/>
              </a:lnSpc>
              <a:spcBef>
                <a:spcPts val="500"/>
              </a:spcBef>
              <a:buFont typeface="+mj-lt"/>
              <a:buAutoNum type="arabicPeriod"/>
              <a:defRPr/>
            </a:pPr>
            <a:r>
              <a:rPr lang="ja-JP" altLang="en-US" sz="1600" dirty="0">
                <a:solidFill>
                  <a:prstClr val="black"/>
                </a:solidFill>
                <a:latin typeface="Calibri" panose="020F0502020204030204" pitchFamily="34" charset="0"/>
                <a:cs typeface="Calibri" panose="020F0502020204030204" pitchFamily="34" charset="0"/>
              </a:rPr>
              <a:t>権利適合性</a:t>
            </a:r>
            <a:endParaRPr lang="en-US" altLang="ja-JP" sz="1600" dirty="0">
              <a:solidFill>
                <a:prstClr val="black"/>
              </a:solidFill>
              <a:latin typeface="Calibri" panose="020F0502020204030204" pitchFamily="34" charset="0"/>
              <a:cs typeface="Calibri" panose="020F0502020204030204" pitchFamily="34" charset="0"/>
            </a:endParaRPr>
          </a:p>
          <a:p>
            <a:pPr marL="625475" lvl="0" indent="-342900">
              <a:lnSpc>
                <a:spcPts val="1800"/>
              </a:lnSpc>
              <a:spcBef>
                <a:spcPts val="500"/>
              </a:spcBef>
              <a:buFont typeface="+mj-lt"/>
              <a:buAutoNum type="arabicPeriod"/>
              <a:defRPr/>
            </a:pPr>
            <a:r>
              <a:rPr lang="ja-JP" altLang="en-US" sz="1600" dirty="0">
                <a:solidFill>
                  <a:prstClr val="black"/>
                </a:solidFill>
                <a:latin typeface="Calibri" panose="020F0502020204030204" pitchFamily="34" charset="0"/>
                <a:cs typeface="Calibri" panose="020F0502020204030204" pitchFamily="34" charset="0"/>
              </a:rPr>
              <a:t>持続的な学習源</a:t>
            </a:r>
            <a:endParaRPr lang="en-US" altLang="ja-JP" sz="1600" dirty="0">
              <a:solidFill>
                <a:prstClr val="black"/>
              </a:solidFill>
              <a:latin typeface="Calibri" panose="020F0502020204030204" pitchFamily="34" charset="0"/>
              <a:cs typeface="Calibri" panose="020F0502020204030204" pitchFamily="34" charset="0"/>
            </a:endParaRPr>
          </a:p>
          <a:p>
            <a:pPr marL="625475" lvl="0" indent="-342900">
              <a:lnSpc>
                <a:spcPts val="1800"/>
              </a:lnSpc>
              <a:spcBef>
                <a:spcPts val="500"/>
              </a:spcBef>
              <a:buFont typeface="+mj-lt"/>
              <a:buAutoNum type="arabicPeriod"/>
              <a:defRPr/>
            </a:pPr>
            <a:r>
              <a:rPr lang="ja-JP" altLang="en-US" sz="1600" dirty="0">
                <a:solidFill>
                  <a:prstClr val="black"/>
                </a:solidFill>
                <a:latin typeface="Calibri" panose="020F0502020204030204" pitchFamily="34" charset="0"/>
                <a:cs typeface="Calibri" panose="020F0502020204030204" pitchFamily="34" charset="0"/>
              </a:rPr>
              <a:t>関与 （エンゲージメント）と対話に基づくこと　　　　　　　　　　　　　　　　　</a:t>
            </a:r>
            <a:endParaRPr lang="en-US" altLang="ja-JP" sz="1600" dirty="0">
              <a:solidFill>
                <a:prstClr val="black"/>
              </a:solidFill>
              <a:latin typeface="Calibri" panose="020F0502020204030204" pitchFamily="34" charset="0"/>
              <a:cs typeface="Calibri" panose="020F0502020204030204" pitchFamily="34" charset="0"/>
            </a:endParaRPr>
          </a:p>
        </p:txBody>
      </p:sp>
      <p:grpSp>
        <p:nvGrpSpPr>
          <p:cNvPr id="27" name="Group 245"/>
          <p:cNvGrpSpPr>
            <a:grpSpLocks noChangeAspect="1"/>
          </p:cNvGrpSpPr>
          <p:nvPr/>
        </p:nvGrpSpPr>
        <p:grpSpPr bwMode="gray">
          <a:xfrm>
            <a:off x="8099400" y="1519023"/>
            <a:ext cx="1389600" cy="1389600"/>
            <a:chOff x="3480" y="792"/>
            <a:chExt cx="340" cy="340"/>
          </a:xfrm>
          <a:solidFill>
            <a:schemeClr val="accent3">
              <a:lumMod val="60000"/>
              <a:lumOff val="40000"/>
            </a:schemeClr>
          </a:solidFill>
        </p:grpSpPr>
        <p:sp>
          <p:nvSpPr>
            <p:cNvPr id="28" name="Freeform 246"/>
            <p:cNvSpPr>
              <a:spLocks noEditPoints="1"/>
            </p:cNvSpPr>
            <p:nvPr/>
          </p:nvSpPr>
          <p:spPr bwMode="gray">
            <a:xfrm>
              <a:off x="3480"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29" name="Freeform 247"/>
            <p:cNvSpPr>
              <a:spLocks noEditPoints="1"/>
            </p:cNvSpPr>
            <p:nvPr/>
          </p:nvSpPr>
          <p:spPr bwMode="gray">
            <a:xfrm>
              <a:off x="3544" y="884"/>
              <a:ext cx="212" cy="184"/>
            </a:xfrm>
            <a:custGeom>
              <a:avLst/>
              <a:gdLst>
                <a:gd name="T0" fmla="*/ 309 w 320"/>
                <a:gd name="T1" fmla="*/ 0 h 278"/>
                <a:gd name="T2" fmla="*/ 10 w 320"/>
                <a:gd name="T3" fmla="*/ 0 h 278"/>
                <a:gd name="T4" fmla="*/ 0 w 320"/>
                <a:gd name="T5" fmla="*/ 11 h 278"/>
                <a:gd name="T6" fmla="*/ 0 w 320"/>
                <a:gd name="T7" fmla="*/ 203 h 278"/>
                <a:gd name="T8" fmla="*/ 10 w 320"/>
                <a:gd name="T9" fmla="*/ 214 h 278"/>
                <a:gd name="T10" fmla="*/ 53 w 320"/>
                <a:gd name="T11" fmla="*/ 214 h 278"/>
                <a:gd name="T12" fmla="*/ 53 w 320"/>
                <a:gd name="T13" fmla="*/ 267 h 278"/>
                <a:gd name="T14" fmla="*/ 60 w 320"/>
                <a:gd name="T15" fmla="*/ 277 h 278"/>
                <a:gd name="T16" fmla="*/ 64 w 320"/>
                <a:gd name="T17" fmla="*/ 278 h 278"/>
                <a:gd name="T18" fmla="*/ 72 w 320"/>
                <a:gd name="T19" fmla="*/ 274 h 278"/>
                <a:gd name="T20" fmla="*/ 122 w 320"/>
                <a:gd name="T21" fmla="*/ 214 h 278"/>
                <a:gd name="T22" fmla="*/ 309 w 320"/>
                <a:gd name="T23" fmla="*/ 214 h 278"/>
                <a:gd name="T24" fmla="*/ 320 w 320"/>
                <a:gd name="T25" fmla="*/ 203 h 278"/>
                <a:gd name="T26" fmla="*/ 320 w 320"/>
                <a:gd name="T27" fmla="*/ 11 h 278"/>
                <a:gd name="T28" fmla="*/ 309 w 320"/>
                <a:gd name="T29" fmla="*/ 0 h 278"/>
                <a:gd name="T30" fmla="*/ 298 w 320"/>
                <a:gd name="T31" fmla="*/ 192 h 278"/>
                <a:gd name="T32" fmla="*/ 117 w 320"/>
                <a:gd name="T33" fmla="*/ 192 h 278"/>
                <a:gd name="T34" fmla="*/ 109 w 320"/>
                <a:gd name="T35" fmla="*/ 196 h 278"/>
                <a:gd name="T36" fmla="*/ 74 w 320"/>
                <a:gd name="T37" fmla="*/ 238 h 278"/>
                <a:gd name="T38" fmla="*/ 74 w 320"/>
                <a:gd name="T39" fmla="*/ 203 h 278"/>
                <a:gd name="T40" fmla="*/ 64 w 320"/>
                <a:gd name="T41" fmla="*/ 192 h 278"/>
                <a:gd name="T42" fmla="*/ 21 w 320"/>
                <a:gd name="T43" fmla="*/ 192 h 278"/>
                <a:gd name="T44" fmla="*/ 21 w 320"/>
                <a:gd name="T45" fmla="*/ 22 h 278"/>
                <a:gd name="T46" fmla="*/ 298 w 320"/>
                <a:gd name="T47" fmla="*/ 22 h 278"/>
                <a:gd name="T48" fmla="*/ 298 w 320"/>
                <a:gd name="T49" fmla="*/ 19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0" h="278">
                  <a:moveTo>
                    <a:pt x="309" y="0"/>
                  </a:moveTo>
                  <a:cubicBezTo>
                    <a:pt x="10" y="0"/>
                    <a:pt x="10" y="0"/>
                    <a:pt x="10" y="0"/>
                  </a:cubicBezTo>
                  <a:cubicBezTo>
                    <a:pt x="4" y="0"/>
                    <a:pt x="0" y="5"/>
                    <a:pt x="0" y="11"/>
                  </a:cubicBezTo>
                  <a:cubicBezTo>
                    <a:pt x="0" y="203"/>
                    <a:pt x="0" y="203"/>
                    <a:pt x="0" y="203"/>
                  </a:cubicBezTo>
                  <a:cubicBezTo>
                    <a:pt x="0" y="209"/>
                    <a:pt x="4" y="214"/>
                    <a:pt x="10" y="214"/>
                  </a:cubicBezTo>
                  <a:cubicBezTo>
                    <a:pt x="53" y="214"/>
                    <a:pt x="53" y="214"/>
                    <a:pt x="53" y="214"/>
                  </a:cubicBezTo>
                  <a:cubicBezTo>
                    <a:pt x="53" y="267"/>
                    <a:pt x="53" y="267"/>
                    <a:pt x="53" y="267"/>
                  </a:cubicBezTo>
                  <a:cubicBezTo>
                    <a:pt x="53" y="271"/>
                    <a:pt x="56" y="276"/>
                    <a:pt x="60" y="277"/>
                  </a:cubicBezTo>
                  <a:cubicBezTo>
                    <a:pt x="61" y="277"/>
                    <a:pt x="62" y="278"/>
                    <a:pt x="64" y="278"/>
                  </a:cubicBezTo>
                  <a:cubicBezTo>
                    <a:pt x="67" y="278"/>
                    <a:pt x="70" y="276"/>
                    <a:pt x="72" y="274"/>
                  </a:cubicBezTo>
                  <a:cubicBezTo>
                    <a:pt x="122" y="214"/>
                    <a:pt x="122" y="214"/>
                    <a:pt x="122" y="214"/>
                  </a:cubicBezTo>
                  <a:cubicBezTo>
                    <a:pt x="309" y="214"/>
                    <a:pt x="309" y="214"/>
                    <a:pt x="309" y="214"/>
                  </a:cubicBezTo>
                  <a:cubicBezTo>
                    <a:pt x="315" y="214"/>
                    <a:pt x="320" y="209"/>
                    <a:pt x="320" y="203"/>
                  </a:cubicBezTo>
                  <a:cubicBezTo>
                    <a:pt x="320" y="11"/>
                    <a:pt x="320" y="11"/>
                    <a:pt x="320" y="11"/>
                  </a:cubicBezTo>
                  <a:cubicBezTo>
                    <a:pt x="320" y="5"/>
                    <a:pt x="315" y="0"/>
                    <a:pt x="309" y="0"/>
                  </a:cubicBezTo>
                  <a:close/>
                  <a:moveTo>
                    <a:pt x="298" y="192"/>
                  </a:moveTo>
                  <a:cubicBezTo>
                    <a:pt x="117" y="192"/>
                    <a:pt x="117" y="192"/>
                    <a:pt x="117" y="192"/>
                  </a:cubicBezTo>
                  <a:cubicBezTo>
                    <a:pt x="114" y="192"/>
                    <a:pt x="111" y="194"/>
                    <a:pt x="109" y="196"/>
                  </a:cubicBezTo>
                  <a:cubicBezTo>
                    <a:pt x="74" y="238"/>
                    <a:pt x="74" y="238"/>
                    <a:pt x="74" y="238"/>
                  </a:cubicBezTo>
                  <a:cubicBezTo>
                    <a:pt x="74" y="203"/>
                    <a:pt x="74" y="203"/>
                    <a:pt x="74" y="203"/>
                  </a:cubicBezTo>
                  <a:cubicBezTo>
                    <a:pt x="74" y="197"/>
                    <a:pt x="70" y="192"/>
                    <a:pt x="64" y="192"/>
                  </a:cubicBezTo>
                  <a:cubicBezTo>
                    <a:pt x="21" y="192"/>
                    <a:pt x="21" y="192"/>
                    <a:pt x="21" y="192"/>
                  </a:cubicBezTo>
                  <a:cubicBezTo>
                    <a:pt x="21" y="22"/>
                    <a:pt x="21" y="22"/>
                    <a:pt x="21" y="22"/>
                  </a:cubicBezTo>
                  <a:cubicBezTo>
                    <a:pt x="298" y="22"/>
                    <a:pt x="298" y="22"/>
                    <a:pt x="298" y="22"/>
                  </a:cubicBezTo>
                  <a:lnTo>
                    <a:pt x="298" y="19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30" name="Freeform 248"/>
            <p:cNvSpPr>
              <a:spLocks/>
            </p:cNvSpPr>
            <p:nvPr/>
          </p:nvSpPr>
          <p:spPr bwMode="gray">
            <a:xfrm>
              <a:off x="3572" y="919"/>
              <a:ext cx="156" cy="14"/>
            </a:xfrm>
            <a:custGeom>
              <a:avLst/>
              <a:gdLst>
                <a:gd name="T0" fmla="*/ 11 w 235"/>
                <a:gd name="T1" fmla="*/ 21 h 21"/>
                <a:gd name="T2" fmla="*/ 224 w 235"/>
                <a:gd name="T3" fmla="*/ 21 h 21"/>
                <a:gd name="T4" fmla="*/ 235 w 235"/>
                <a:gd name="T5" fmla="*/ 10 h 21"/>
                <a:gd name="T6" fmla="*/ 224 w 235"/>
                <a:gd name="T7" fmla="*/ 0 h 21"/>
                <a:gd name="T8" fmla="*/ 11 w 235"/>
                <a:gd name="T9" fmla="*/ 0 h 21"/>
                <a:gd name="T10" fmla="*/ 0 w 235"/>
                <a:gd name="T11" fmla="*/ 10 h 21"/>
                <a:gd name="T12" fmla="*/ 11 w 23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35" h="21">
                  <a:moveTo>
                    <a:pt x="11" y="21"/>
                  </a:moveTo>
                  <a:cubicBezTo>
                    <a:pt x="224" y="21"/>
                    <a:pt x="224" y="21"/>
                    <a:pt x="224" y="21"/>
                  </a:cubicBezTo>
                  <a:cubicBezTo>
                    <a:pt x="230" y="21"/>
                    <a:pt x="235" y="16"/>
                    <a:pt x="235" y="10"/>
                  </a:cubicBezTo>
                  <a:cubicBezTo>
                    <a:pt x="235" y="4"/>
                    <a:pt x="230" y="0"/>
                    <a:pt x="224" y="0"/>
                  </a:cubicBezTo>
                  <a:cubicBezTo>
                    <a:pt x="11" y="0"/>
                    <a:pt x="11" y="0"/>
                    <a:pt x="11" y="0"/>
                  </a:cubicBezTo>
                  <a:cubicBezTo>
                    <a:pt x="5" y="0"/>
                    <a:pt x="0" y="4"/>
                    <a:pt x="0" y="10"/>
                  </a:cubicBezTo>
                  <a:cubicBezTo>
                    <a:pt x="0" y="16"/>
                    <a:pt x="5" y="21"/>
                    <a:pt x="11"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34" name="Freeform 249"/>
            <p:cNvSpPr>
              <a:spLocks/>
            </p:cNvSpPr>
            <p:nvPr/>
          </p:nvSpPr>
          <p:spPr bwMode="gray">
            <a:xfrm>
              <a:off x="3572" y="947"/>
              <a:ext cx="156" cy="15"/>
            </a:xfrm>
            <a:custGeom>
              <a:avLst/>
              <a:gdLst>
                <a:gd name="T0" fmla="*/ 11 w 235"/>
                <a:gd name="T1" fmla="*/ 22 h 22"/>
                <a:gd name="T2" fmla="*/ 224 w 235"/>
                <a:gd name="T3" fmla="*/ 22 h 22"/>
                <a:gd name="T4" fmla="*/ 235 w 235"/>
                <a:gd name="T5" fmla="*/ 11 h 22"/>
                <a:gd name="T6" fmla="*/ 224 w 235"/>
                <a:gd name="T7" fmla="*/ 0 h 22"/>
                <a:gd name="T8" fmla="*/ 11 w 235"/>
                <a:gd name="T9" fmla="*/ 0 h 22"/>
                <a:gd name="T10" fmla="*/ 0 w 235"/>
                <a:gd name="T11" fmla="*/ 11 h 22"/>
                <a:gd name="T12" fmla="*/ 11 w 23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35" h="22">
                  <a:moveTo>
                    <a:pt x="11" y="22"/>
                  </a:moveTo>
                  <a:cubicBezTo>
                    <a:pt x="224" y="22"/>
                    <a:pt x="224" y="22"/>
                    <a:pt x="224" y="22"/>
                  </a:cubicBezTo>
                  <a:cubicBezTo>
                    <a:pt x="230" y="22"/>
                    <a:pt x="235" y="17"/>
                    <a:pt x="235" y="11"/>
                  </a:cubicBezTo>
                  <a:cubicBezTo>
                    <a:pt x="235" y="5"/>
                    <a:pt x="230" y="0"/>
                    <a:pt x="224" y="0"/>
                  </a:cubicBezTo>
                  <a:cubicBezTo>
                    <a:pt x="11" y="0"/>
                    <a:pt x="11" y="0"/>
                    <a:pt x="11" y="0"/>
                  </a:cubicBezTo>
                  <a:cubicBezTo>
                    <a:pt x="5" y="0"/>
                    <a:pt x="0" y="5"/>
                    <a:pt x="0" y="11"/>
                  </a:cubicBezTo>
                  <a:cubicBezTo>
                    <a:pt x="0" y="17"/>
                    <a:pt x="5" y="22"/>
                    <a:pt x="11"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sp>
          <p:nvSpPr>
            <p:cNvPr id="35" name="Freeform 250"/>
            <p:cNvSpPr>
              <a:spLocks/>
            </p:cNvSpPr>
            <p:nvPr/>
          </p:nvSpPr>
          <p:spPr bwMode="gray">
            <a:xfrm>
              <a:off x="3572" y="976"/>
              <a:ext cx="156" cy="14"/>
            </a:xfrm>
            <a:custGeom>
              <a:avLst/>
              <a:gdLst>
                <a:gd name="T0" fmla="*/ 11 w 235"/>
                <a:gd name="T1" fmla="*/ 21 h 21"/>
                <a:gd name="T2" fmla="*/ 224 w 235"/>
                <a:gd name="T3" fmla="*/ 21 h 21"/>
                <a:gd name="T4" fmla="*/ 235 w 235"/>
                <a:gd name="T5" fmla="*/ 11 h 21"/>
                <a:gd name="T6" fmla="*/ 224 w 235"/>
                <a:gd name="T7" fmla="*/ 0 h 21"/>
                <a:gd name="T8" fmla="*/ 11 w 235"/>
                <a:gd name="T9" fmla="*/ 0 h 21"/>
                <a:gd name="T10" fmla="*/ 0 w 235"/>
                <a:gd name="T11" fmla="*/ 11 h 21"/>
                <a:gd name="T12" fmla="*/ 11 w 23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35" h="21">
                  <a:moveTo>
                    <a:pt x="11" y="21"/>
                  </a:moveTo>
                  <a:cubicBezTo>
                    <a:pt x="224" y="21"/>
                    <a:pt x="224" y="21"/>
                    <a:pt x="224" y="21"/>
                  </a:cubicBezTo>
                  <a:cubicBezTo>
                    <a:pt x="230" y="21"/>
                    <a:pt x="235" y="17"/>
                    <a:pt x="235" y="11"/>
                  </a:cubicBezTo>
                  <a:cubicBezTo>
                    <a:pt x="235" y="5"/>
                    <a:pt x="230" y="0"/>
                    <a:pt x="224" y="0"/>
                  </a:cubicBezTo>
                  <a:cubicBezTo>
                    <a:pt x="11" y="0"/>
                    <a:pt x="11" y="0"/>
                    <a:pt x="11" y="0"/>
                  </a:cubicBezTo>
                  <a:cubicBezTo>
                    <a:pt x="5" y="0"/>
                    <a:pt x="0" y="5"/>
                    <a:pt x="0" y="11"/>
                  </a:cubicBezTo>
                  <a:cubicBezTo>
                    <a:pt x="0" y="17"/>
                    <a:pt x="5" y="21"/>
                    <a:pt x="11"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a:spcBef>
                  <a:spcPts val="0"/>
                </a:spcBef>
              </a:pPr>
              <a:endParaRPr lang="en-GB" sz="1200" dirty="0">
                <a:latin typeface="Calibri" panose="020F0502020204030204" pitchFamily="34" charset="0"/>
                <a:cs typeface="Calibri" panose="020F0502020204030204" pitchFamily="34" charset="0"/>
              </a:endParaRPr>
            </a:p>
          </p:txBody>
        </p:sp>
      </p:grpSp>
      <p:sp>
        <p:nvSpPr>
          <p:cNvPr id="26" name="ホームベース 25"/>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企業が直面しうる人権課題</a:t>
            </a:r>
          </a:p>
        </p:txBody>
      </p:sp>
      <p:sp>
        <p:nvSpPr>
          <p:cNvPr id="36" name="角丸四角形 35"/>
          <p:cNvSpPr/>
          <p:nvPr/>
        </p:nvSpPr>
        <p:spPr bwMode="gray">
          <a:xfrm>
            <a:off x="-204538" y="4144"/>
            <a:ext cx="3645570" cy="298138"/>
          </a:xfrm>
          <a:prstGeom prst="roundRect">
            <a:avLst>
              <a:gd name="adj" fmla="val 44916"/>
            </a:avLst>
          </a:prstGeom>
          <a:solidFill>
            <a:schemeClr val="accent3"/>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400" baseline="0" dirty="0">
              <a:latin typeface="Calibri" panose="020F0502020204030204" pitchFamily="34" charset="0"/>
              <a:cs typeface="Calibri" panose="020F0502020204030204" pitchFamily="34" charset="0"/>
            </a:endParaRPr>
          </a:p>
        </p:txBody>
      </p:sp>
      <p:sp>
        <p:nvSpPr>
          <p:cNvPr id="37" name="ホームベース 36"/>
          <p:cNvSpPr/>
          <p:nvPr/>
        </p:nvSpPr>
        <p:spPr bwMode="gray">
          <a:xfrm>
            <a:off x="0" y="18983"/>
            <a:ext cx="3384000"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3. </a:t>
            </a:r>
            <a:r>
              <a:rPr kumimoji="1" lang="ja-JP" altLang="en-US" sz="1400" dirty="0">
                <a:solidFill>
                  <a:schemeClr val="bg1"/>
                </a:solidFill>
                <a:latin typeface="Calibri" panose="020F0502020204030204" pitchFamily="34" charset="0"/>
                <a:cs typeface="Calibri" panose="020F0502020204030204" pitchFamily="34" charset="0"/>
              </a:rPr>
              <a:t>企業による人権への取組の在り方</a:t>
            </a:r>
          </a:p>
        </p:txBody>
      </p:sp>
      <p:sp>
        <p:nvSpPr>
          <p:cNvPr id="22" name="正方形/長方形 21"/>
          <p:cNvSpPr/>
          <p:nvPr/>
        </p:nvSpPr>
        <p:spPr>
          <a:xfrm>
            <a:off x="129396" y="685564"/>
            <a:ext cx="9593337" cy="384721"/>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企業は、ホットライン等の苦情処理メカニズムを整理する必要があります</a:t>
            </a:r>
          </a:p>
        </p:txBody>
      </p:sp>
    </p:spTree>
    <p:extLst>
      <p:ext uri="{BB962C8B-B14F-4D97-AF65-F5344CB8AC3E}">
        <p14:creationId xmlns:p14="http://schemas.microsoft.com/office/powerpoint/2010/main" val="862634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1688743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60" imgH="360" progId="TCLayout.ActiveDocument.1">
                  <p:embed/>
                </p:oleObj>
              </mc:Choice>
              <mc:Fallback>
                <p:oleObj name="think-cell スライド" r:id="rId4" imgW="360" imgH="360" progId="TCLayout.ActiveDocument.1">
                  <p:embed/>
                  <p:pic>
                    <p:nvPicPr>
                      <p:cNvPr id="3" name="オブジェクト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スライド番号プレースホルダー 3"/>
          <p:cNvSpPr>
            <a:spLocks noGrp="1"/>
          </p:cNvSpPr>
          <p:nvPr>
            <p:ph type="sldNum" sz="quarter" idx="13"/>
          </p:nvPr>
        </p:nvSpPr>
        <p:spPr/>
        <p:txBody>
          <a:bodyPr/>
          <a:lstStyle/>
          <a:p>
            <a:pPr fontAlgn="base">
              <a:spcBef>
                <a:spcPct val="0"/>
              </a:spcBef>
              <a:spcAft>
                <a:spcPct val="0"/>
              </a:spcAft>
            </a:pPr>
            <a:fld id="{A3EB1B23-9AF8-425B-BAD7-B9FA00F18833}" type="slidenum">
              <a:rPr kumimoji="0" lang="ja-JP" altLang="en-US">
                <a:solidFill>
                  <a:prstClr val="black"/>
                </a:solidFill>
                <a:ea typeface="ＭＳ Ｐゴシック"/>
              </a:rPr>
              <a:pPr fontAlgn="base">
                <a:spcBef>
                  <a:spcPct val="0"/>
                </a:spcBef>
                <a:spcAft>
                  <a:spcPct val="0"/>
                </a:spcAft>
              </a:pPr>
              <a:t>4</a:t>
            </a:fld>
            <a:endParaRPr kumimoji="0" lang="ja-JP" altLang="en-US" dirty="0">
              <a:solidFill>
                <a:prstClr val="black"/>
              </a:solidFill>
              <a:ea typeface="ＭＳ Ｐゴシック"/>
            </a:endParaRPr>
          </a:p>
        </p:txBody>
      </p:sp>
      <p:sp>
        <p:nvSpPr>
          <p:cNvPr id="6" name="テキスト プレースホルダー 5"/>
          <p:cNvSpPr>
            <a:spLocks noGrp="1"/>
          </p:cNvSpPr>
          <p:nvPr>
            <p:ph type="body" sz="quarter" idx="15"/>
          </p:nvPr>
        </p:nvSpPr>
        <p:spPr>
          <a:xfrm>
            <a:off x="705600" y="2506534"/>
            <a:ext cx="8636041" cy="364139"/>
          </a:xfrm>
          <a:ln>
            <a:solidFill>
              <a:schemeClr val="bg1">
                <a:lumMod val="65000"/>
              </a:schemeClr>
            </a:solidFill>
          </a:ln>
        </p:spPr>
        <p:txBody>
          <a:bodyPr/>
          <a:lstStyle/>
          <a:p>
            <a:pPr algn="ctr"/>
            <a:r>
              <a:rPr lang="ja-JP" altLang="en-US" dirty="0"/>
              <a:t>ビジネスと人権に関する年表</a:t>
            </a:r>
          </a:p>
        </p:txBody>
      </p:sp>
      <p:sp>
        <p:nvSpPr>
          <p:cNvPr id="8" name="タイトル 7"/>
          <p:cNvSpPr>
            <a:spLocks noGrp="1"/>
          </p:cNvSpPr>
          <p:nvPr>
            <p:ph type="title"/>
          </p:nvPr>
        </p:nvSpPr>
        <p:spPr>
          <a:xfrm>
            <a:off x="417000" y="304404"/>
            <a:ext cx="9072000" cy="354599"/>
          </a:xfrm>
        </p:spPr>
        <p:txBody>
          <a:bodyPr/>
          <a:lstStyle/>
          <a:p>
            <a:r>
              <a:rPr lang="ja-JP" altLang="en-US"/>
              <a:t>人権とは何か</a:t>
            </a:r>
            <a:r>
              <a:rPr lang="en-US" altLang="ja-JP" dirty="0"/>
              <a:t>/</a:t>
            </a:r>
            <a:r>
              <a:rPr lang="ja-JP" altLang="en-US"/>
              <a:t>企業</a:t>
            </a:r>
            <a:r>
              <a:rPr lang="ja-JP" altLang="en-US" dirty="0"/>
              <a:t>による人権対応への注目の高まり</a:t>
            </a:r>
            <a:endParaRPr kumimoji="1" lang="ja-JP" altLang="en-US" dirty="0"/>
          </a:p>
        </p:txBody>
      </p:sp>
      <p:cxnSp>
        <p:nvCxnSpPr>
          <p:cNvPr id="53" name="直線コネクタ 52"/>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a:solidFill>
                  <a:schemeClr val="bg1"/>
                </a:solidFill>
                <a:latin typeface="+mn-ea"/>
                <a:cs typeface="Calibri" panose="020F0502020204030204" pitchFamily="34" charset="0"/>
              </a:rPr>
              <a:t> 企業の人権尊重責任</a:t>
            </a:r>
          </a:p>
        </p:txBody>
      </p:sp>
      <p:sp>
        <p:nvSpPr>
          <p:cNvPr id="47" name="角丸四角形 46">
            <a:extLst>
              <a:ext uri="{FF2B5EF4-FFF2-40B4-BE49-F238E27FC236}">
                <a16:creationId xmlns:a16="http://schemas.microsoft.com/office/drawing/2014/main" id="{3F6F08E2-D6A3-4D49-B910-9D5F3FE764C7}"/>
              </a:ext>
            </a:extLst>
          </p:cNvPr>
          <p:cNvSpPr/>
          <p:nvPr/>
        </p:nvSpPr>
        <p:spPr bwMode="gray">
          <a:xfrm>
            <a:off x="1287625" y="4476009"/>
            <a:ext cx="7250428" cy="610870"/>
          </a:xfrm>
          <a:prstGeom prst="roundRect">
            <a:avLst>
              <a:gd name="adj" fmla="val 50000"/>
            </a:avLst>
          </a:prstGeom>
          <a:gradFill flip="none" rotWithShape="1">
            <a:gsLst>
              <a:gs pos="0">
                <a:schemeClr val="bg1"/>
              </a:gs>
              <a:gs pos="63000">
                <a:srgbClr val="BDE2DC"/>
              </a:gs>
              <a:gs pos="26000">
                <a:srgbClr val="DDEFE8"/>
              </a:gs>
              <a:gs pos="100000">
                <a:srgbClr val="6FC2B4"/>
              </a:gs>
            </a:gsLst>
            <a:lin ang="18900000" scaled="1"/>
            <a:tileRect/>
          </a:gradFill>
          <a:ln w="12700" algn="ctr">
            <a:noFill/>
            <a:miter lim="800000"/>
            <a:headEnd/>
            <a:tailEnd/>
          </a:ln>
        </p:spPr>
        <p:txBody>
          <a:bodyPr wrap="square" lIns="36000" tIns="36000" rIns="36000" bIns="36000" rtlCol="0" anchor="ctr"/>
          <a:lstStyle/>
          <a:p>
            <a:endParaRPr lang="ja-JP" altLang="en-US">
              <a:latin typeface="Calibri" panose="020F0502020204030204" pitchFamily="34" charset="0"/>
              <a:cs typeface="Calibri" panose="020F0502020204030204" pitchFamily="34" charset="0"/>
            </a:endParaRPr>
          </a:p>
        </p:txBody>
      </p:sp>
      <p:cxnSp>
        <p:nvCxnSpPr>
          <p:cNvPr id="54" name="Straight Connector 40">
            <a:extLst>
              <a:ext uri="{FF2B5EF4-FFF2-40B4-BE49-F238E27FC236}">
                <a16:creationId xmlns:a16="http://schemas.microsoft.com/office/drawing/2014/main" id="{39957137-312C-744A-AE61-E5202E9E77ED}"/>
              </a:ext>
            </a:extLst>
          </p:cNvPr>
          <p:cNvCxnSpPr/>
          <p:nvPr/>
        </p:nvCxnSpPr>
        <p:spPr bwMode="gray">
          <a:xfrm flipV="1">
            <a:off x="1799469" y="3180909"/>
            <a:ext cx="3810" cy="1358900"/>
          </a:xfrm>
          <a:prstGeom prst="line">
            <a:avLst/>
          </a:prstGeom>
          <a:noFill/>
          <a:ln w="19050" cap="flat" cmpd="sng" algn="ctr">
            <a:solidFill>
              <a:srgbClr val="FFC000"/>
            </a:solidFill>
            <a:prstDash val="solid"/>
            <a:miter lim="800000"/>
          </a:ln>
          <a:effectLst/>
        </p:spPr>
      </p:cxnSp>
      <p:cxnSp>
        <p:nvCxnSpPr>
          <p:cNvPr id="58" name="Straight Connector 5">
            <a:extLst>
              <a:ext uri="{FF2B5EF4-FFF2-40B4-BE49-F238E27FC236}">
                <a16:creationId xmlns:a16="http://schemas.microsoft.com/office/drawing/2014/main" id="{7CE420B0-1A5B-A448-B32E-5BA1CC38B735}"/>
              </a:ext>
            </a:extLst>
          </p:cNvPr>
          <p:cNvCxnSpPr>
            <a:cxnSpLocks/>
          </p:cNvCxnSpPr>
          <p:nvPr/>
        </p:nvCxnSpPr>
        <p:spPr bwMode="gray">
          <a:xfrm>
            <a:off x="1504950" y="4755140"/>
            <a:ext cx="6896100" cy="0"/>
          </a:xfrm>
          <a:prstGeom prst="line">
            <a:avLst/>
          </a:prstGeom>
          <a:noFill/>
          <a:ln w="19050" cap="flat" cmpd="sng" algn="ctr">
            <a:solidFill>
              <a:srgbClr val="70AD47"/>
            </a:solidFill>
            <a:prstDash val="solid"/>
            <a:miter lim="800000"/>
          </a:ln>
          <a:effectLst/>
        </p:spPr>
      </p:cxnSp>
      <p:sp>
        <p:nvSpPr>
          <p:cNvPr id="51" name="Oval 39">
            <a:extLst>
              <a:ext uri="{FF2B5EF4-FFF2-40B4-BE49-F238E27FC236}">
                <a16:creationId xmlns:a16="http://schemas.microsoft.com/office/drawing/2014/main" id="{587ACB4B-5D20-3E40-A5A2-B0A8BC681389}"/>
              </a:ext>
            </a:extLst>
          </p:cNvPr>
          <p:cNvSpPr>
            <a:spLocks noChangeAspect="1"/>
          </p:cNvSpPr>
          <p:nvPr/>
        </p:nvSpPr>
        <p:spPr bwMode="gray">
          <a:xfrm>
            <a:off x="1619073" y="4564583"/>
            <a:ext cx="359410" cy="359410"/>
          </a:xfrm>
          <a:prstGeom prst="ellipse">
            <a:avLst/>
          </a:prstGeom>
          <a:solidFill>
            <a:srgbClr val="FFC000"/>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60" name="Oval 48">
            <a:extLst>
              <a:ext uri="{FF2B5EF4-FFF2-40B4-BE49-F238E27FC236}">
                <a16:creationId xmlns:a16="http://schemas.microsoft.com/office/drawing/2014/main" id="{4E78BC58-0E0E-3D4A-8E45-9764329F1715}"/>
              </a:ext>
            </a:extLst>
          </p:cNvPr>
          <p:cNvSpPr>
            <a:spLocks noChangeAspect="1"/>
          </p:cNvSpPr>
          <p:nvPr/>
        </p:nvSpPr>
        <p:spPr bwMode="gray">
          <a:xfrm>
            <a:off x="2197234" y="4686542"/>
            <a:ext cx="139700" cy="139700"/>
          </a:xfrm>
          <a:prstGeom prst="ellipse">
            <a:avLst/>
          </a:prstGeom>
          <a:solidFill>
            <a:srgbClr val="FFC000"/>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cxnSp>
        <p:nvCxnSpPr>
          <p:cNvPr id="62" name="Straight Connector 49">
            <a:extLst>
              <a:ext uri="{FF2B5EF4-FFF2-40B4-BE49-F238E27FC236}">
                <a16:creationId xmlns:a16="http://schemas.microsoft.com/office/drawing/2014/main" id="{C29518E0-F841-9E41-B80E-A2A8D5A740E6}"/>
              </a:ext>
            </a:extLst>
          </p:cNvPr>
          <p:cNvCxnSpPr/>
          <p:nvPr/>
        </p:nvCxnSpPr>
        <p:spPr bwMode="gray">
          <a:xfrm flipV="1">
            <a:off x="2266850" y="4802503"/>
            <a:ext cx="0" cy="1142365"/>
          </a:xfrm>
          <a:prstGeom prst="line">
            <a:avLst/>
          </a:prstGeom>
          <a:noFill/>
          <a:ln w="19050" cap="flat" cmpd="sng" algn="ctr">
            <a:solidFill>
              <a:srgbClr val="FFC000"/>
            </a:solidFill>
            <a:prstDash val="solid"/>
            <a:miter lim="800000"/>
          </a:ln>
          <a:effectLst/>
        </p:spPr>
      </p:cxnSp>
      <p:sp>
        <p:nvSpPr>
          <p:cNvPr id="64" name="Oval 48">
            <a:extLst>
              <a:ext uri="{FF2B5EF4-FFF2-40B4-BE49-F238E27FC236}">
                <a16:creationId xmlns:a16="http://schemas.microsoft.com/office/drawing/2014/main" id="{EDDBB485-368D-8949-BCBB-BFA686D5B572}"/>
              </a:ext>
            </a:extLst>
          </p:cNvPr>
          <p:cNvSpPr>
            <a:spLocks noChangeAspect="1"/>
          </p:cNvSpPr>
          <p:nvPr/>
        </p:nvSpPr>
        <p:spPr bwMode="gray">
          <a:xfrm>
            <a:off x="3566742" y="4656058"/>
            <a:ext cx="139700" cy="139700"/>
          </a:xfrm>
          <a:prstGeom prst="ellipse">
            <a:avLst/>
          </a:prstGeom>
          <a:solidFill>
            <a:srgbClr val="4472C4"/>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66" name="Oval 20">
            <a:extLst>
              <a:ext uri="{FF2B5EF4-FFF2-40B4-BE49-F238E27FC236}">
                <a16:creationId xmlns:a16="http://schemas.microsoft.com/office/drawing/2014/main" id="{00C9F600-DDF2-094B-8DAE-4231262BCE01}"/>
              </a:ext>
            </a:extLst>
          </p:cNvPr>
          <p:cNvSpPr>
            <a:spLocks noChangeAspect="1"/>
          </p:cNvSpPr>
          <p:nvPr/>
        </p:nvSpPr>
        <p:spPr bwMode="gray">
          <a:xfrm flipV="1">
            <a:off x="3891971" y="4688562"/>
            <a:ext cx="144738" cy="144738"/>
          </a:xfrm>
          <a:prstGeom prst="ellipse">
            <a:avLst/>
          </a:prstGeom>
          <a:solidFill>
            <a:srgbClr val="4472C4"/>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cxnSp>
        <p:nvCxnSpPr>
          <p:cNvPr id="68" name="Straight Connector 49">
            <a:extLst>
              <a:ext uri="{FF2B5EF4-FFF2-40B4-BE49-F238E27FC236}">
                <a16:creationId xmlns:a16="http://schemas.microsoft.com/office/drawing/2014/main" id="{72541EDD-C649-E14F-9F83-B516337D2ABB}"/>
              </a:ext>
            </a:extLst>
          </p:cNvPr>
          <p:cNvCxnSpPr/>
          <p:nvPr/>
        </p:nvCxnSpPr>
        <p:spPr bwMode="gray">
          <a:xfrm flipV="1">
            <a:off x="3633430" y="4755140"/>
            <a:ext cx="0" cy="1428750"/>
          </a:xfrm>
          <a:prstGeom prst="line">
            <a:avLst/>
          </a:prstGeom>
          <a:noFill/>
          <a:ln w="19050" cap="flat" cmpd="sng" algn="ctr">
            <a:solidFill>
              <a:srgbClr val="4472C4"/>
            </a:solidFill>
            <a:prstDash val="solid"/>
            <a:miter lim="800000"/>
          </a:ln>
          <a:effectLst/>
        </p:spPr>
      </p:cxnSp>
      <p:cxnSp>
        <p:nvCxnSpPr>
          <p:cNvPr id="70" name="Straight Connector 21">
            <a:extLst>
              <a:ext uri="{FF2B5EF4-FFF2-40B4-BE49-F238E27FC236}">
                <a16:creationId xmlns:a16="http://schemas.microsoft.com/office/drawing/2014/main" id="{BC81F20B-E4E7-1948-ADF2-E024D37DBE2E}"/>
              </a:ext>
            </a:extLst>
          </p:cNvPr>
          <p:cNvCxnSpPr/>
          <p:nvPr/>
        </p:nvCxnSpPr>
        <p:spPr bwMode="gray">
          <a:xfrm flipH="1" flipV="1">
            <a:off x="3964340" y="2980297"/>
            <a:ext cx="0" cy="1725295"/>
          </a:xfrm>
          <a:prstGeom prst="line">
            <a:avLst/>
          </a:prstGeom>
          <a:noFill/>
          <a:ln w="19050" cap="flat" cmpd="sng" algn="ctr">
            <a:solidFill>
              <a:srgbClr val="4472C4"/>
            </a:solidFill>
            <a:prstDash val="solid"/>
            <a:miter lim="800000"/>
          </a:ln>
          <a:effectLst/>
        </p:spPr>
      </p:cxnSp>
      <p:sp>
        <p:nvSpPr>
          <p:cNvPr id="72" name="Oval 42">
            <a:extLst>
              <a:ext uri="{FF2B5EF4-FFF2-40B4-BE49-F238E27FC236}">
                <a16:creationId xmlns:a16="http://schemas.microsoft.com/office/drawing/2014/main" id="{BBE4F7FF-7AB3-8946-B5D9-3D0D7A71BB37}"/>
              </a:ext>
            </a:extLst>
          </p:cNvPr>
          <p:cNvSpPr>
            <a:spLocks noChangeAspect="1"/>
          </p:cNvSpPr>
          <p:nvPr/>
        </p:nvSpPr>
        <p:spPr bwMode="gray">
          <a:xfrm>
            <a:off x="4803706" y="4698589"/>
            <a:ext cx="139700" cy="139700"/>
          </a:xfrm>
          <a:prstGeom prst="ellipse">
            <a:avLst/>
          </a:prstGeom>
          <a:solidFill>
            <a:srgbClr val="4472C4"/>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74" name="Oval 29">
            <a:extLst>
              <a:ext uri="{FF2B5EF4-FFF2-40B4-BE49-F238E27FC236}">
                <a16:creationId xmlns:a16="http://schemas.microsoft.com/office/drawing/2014/main" id="{011E002C-BEA5-8844-BCF0-03F63EA10372}"/>
              </a:ext>
            </a:extLst>
          </p:cNvPr>
          <p:cNvSpPr>
            <a:spLocks noChangeAspect="1"/>
          </p:cNvSpPr>
          <p:nvPr/>
        </p:nvSpPr>
        <p:spPr bwMode="gray">
          <a:xfrm>
            <a:off x="5122865" y="4569009"/>
            <a:ext cx="359410" cy="359410"/>
          </a:xfrm>
          <a:prstGeom prst="ellipse">
            <a:avLst/>
          </a:prstGeom>
          <a:solidFill>
            <a:srgbClr val="5B9BD5">
              <a:lumMod val="75000"/>
            </a:srgbClr>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76" name="Oval 42">
            <a:extLst>
              <a:ext uri="{FF2B5EF4-FFF2-40B4-BE49-F238E27FC236}">
                <a16:creationId xmlns:a16="http://schemas.microsoft.com/office/drawing/2014/main" id="{82392F79-3541-9A4A-B211-BCE5457142F7}"/>
              </a:ext>
            </a:extLst>
          </p:cNvPr>
          <p:cNvSpPr>
            <a:spLocks noChangeAspect="1"/>
          </p:cNvSpPr>
          <p:nvPr/>
        </p:nvSpPr>
        <p:spPr bwMode="gray">
          <a:xfrm>
            <a:off x="6101543" y="4539809"/>
            <a:ext cx="359410" cy="359410"/>
          </a:xfrm>
          <a:prstGeom prst="ellipse">
            <a:avLst/>
          </a:prstGeom>
          <a:solidFill>
            <a:srgbClr val="A5A5A5"/>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sp>
        <p:nvSpPr>
          <p:cNvPr id="78" name="Oval 45">
            <a:extLst>
              <a:ext uri="{FF2B5EF4-FFF2-40B4-BE49-F238E27FC236}">
                <a16:creationId xmlns:a16="http://schemas.microsoft.com/office/drawing/2014/main" id="{5D978FB2-C6EA-1143-91E8-356480F6558E}"/>
              </a:ext>
            </a:extLst>
          </p:cNvPr>
          <p:cNvSpPr>
            <a:spLocks noChangeAspect="1"/>
          </p:cNvSpPr>
          <p:nvPr/>
        </p:nvSpPr>
        <p:spPr bwMode="gray">
          <a:xfrm flipV="1">
            <a:off x="7016367" y="4705592"/>
            <a:ext cx="127707" cy="127707"/>
          </a:xfrm>
          <a:prstGeom prst="ellipse">
            <a:avLst/>
          </a:prstGeom>
          <a:solidFill>
            <a:srgbClr val="5B9BD5">
              <a:lumMod val="75000"/>
            </a:srgbClr>
          </a:solidFill>
          <a:ln w="19050" algn="ctr">
            <a:no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u="none" strike="noStrike" kern="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cxnSp>
        <p:nvCxnSpPr>
          <p:cNvPr id="80" name="Straight Connector 46">
            <a:extLst>
              <a:ext uri="{FF2B5EF4-FFF2-40B4-BE49-F238E27FC236}">
                <a16:creationId xmlns:a16="http://schemas.microsoft.com/office/drawing/2014/main" id="{E866CEBF-14B4-674D-ACB9-6BD04764B41C}"/>
              </a:ext>
            </a:extLst>
          </p:cNvPr>
          <p:cNvCxnSpPr/>
          <p:nvPr/>
        </p:nvCxnSpPr>
        <p:spPr bwMode="gray">
          <a:xfrm flipV="1">
            <a:off x="7080220" y="3319339"/>
            <a:ext cx="0" cy="1400175"/>
          </a:xfrm>
          <a:prstGeom prst="line">
            <a:avLst/>
          </a:prstGeom>
          <a:noFill/>
          <a:ln w="19050" cap="flat" cmpd="sng" algn="ctr">
            <a:solidFill>
              <a:srgbClr val="5B9BD5">
                <a:lumMod val="75000"/>
              </a:srgbClr>
            </a:solidFill>
            <a:prstDash val="solid"/>
            <a:miter lim="800000"/>
          </a:ln>
          <a:effectLst/>
        </p:spPr>
      </p:cxnSp>
      <p:cxnSp>
        <p:nvCxnSpPr>
          <p:cNvPr id="82" name="Straight Connector 54">
            <a:extLst>
              <a:ext uri="{FF2B5EF4-FFF2-40B4-BE49-F238E27FC236}">
                <a16:creationId xmlns:a16="http://schemas.microsoft.com/office/drawing/2014/main" id="{BD298CD6-4A8A-C84F-992F-09F7F92729E7}"/>
              </a:ext>
            </a:extLst>
          </p:cNvPr>
          <p:cNvCxnSpPr/>
          <p:nvPr/>
        </p:nvCxnSpPr>
        <p:spPr bwMode="gray">
          <a:xfrm flipV="1">
            <a:off x="6281248" y="4906248"/>
            <a:ext cx="0" cy="1318260"/>
          </a:xfrm>
          <a:prstGeom prst="line">
            <a:avLst/>
          </a:prstGeom>
          <a:noFill/>
          <a:ln w="19050" cap="flat" cmpd="sng" algn="ctr">
            <a:solidFill>
              <a:srgbClr val="A5A5A5"/>
            </a:solidFill>
            <a:prstDash val="solid"/>
            <a:miter lim="800000"/>
          </a:ln>
          <a:effectLst/>
        </p:spPr>
      </p:cxnSp>
      <p:cxnSp>
        <p:nvCxnSpPr>
          <p:cNvPr id="84" name="Straight Connector 30">
            <a:extLst>
              <a:ext uri="{FF2B5EF4-FFF2-40B4-BE49-F238E27FC236}">
                <a16:creationId xmlns:a16="http://schemas.microsoft.com/office/drawing/2014/main" id="{3E0081B8-38AB-CC45-B6DC-9565D5FD9FCA}"/>
              </a:ext>
            </a:extLst>
          </p:cNvPr>
          <p:cNvCxnSpPr>
            <a:cxnSpLocks/>
          </p:cNvCxnSpPr>
          <p:nvPr/>
        </p:nvCxnSpPr>
        <p:spPr bwMode="gray">
          <a:xfrm flipV="1">
            <a:off x="5302570" y="2890982"/>
            <a:ext cx="0" cy="1674425"/>
          </a:xfrm>
          <a:prstGeom prst="line">
            <a:avLst/>
          </a:prstGeom>
          <a:noFill/>
          <a:ln w="19050" cap="flat" cmpd="sng" algn="ctr">
            <a:solidFill>
              <a:srgbClr val="5B9BD5">
                <a:lumMod val="75000"/>
              </a:srgbClr>
            </a:solidFill>
            <a:prstDash val="solid"/>
            <a:miter lim="800000"/>
          </a:ln>
          <a:effectLst/>
        </p:spPr>
      </p:cxnSp>
      <p:sp>
        <p:nvSpPr>
          <p:cNvPr id="85" name="TextBox 44">
            <a:extLst>
              <a:ext uri="{FF2B5EF4-FFF2-40B4-BE49-F238E27FC236}">
                <a16:creationId xmlns:a16="http://schemas.microsoft.com/office/drawing/2014/main" id="{B3BC49AC-F6BC-CD49-BFB4-76DA37DEF58B}"/>
              </a:ext>
            </a:extLst>
          </p:cNvPr>
          <p:cNvSpPr txBox="1"/>
          <p:nvPr/>
        </p:nvSpPr>
        <p:spPr bwMode="gray">
          <a:xfrm>
            <a:off x="1848145" y="3399202"/>
            <a:ext cx="1120140" cy="461665"/>
          </a:xfrm>
          <a:prstGeom prst="rect">
            <a:avLst/>
          </a:prstGeom>
          <a:noFill/>
        </p:spPr>
        <p:txBody>
          <a:bodyPr wrap="square" lIns="0" tIns="0" rIns="0" bIns="0" rtlCol="0" anchor="t" anchorCtr="0">
            <a:spAutoFit/>
          </a:bodyPr>
          <a:lstStyle/>
          <a:p>
            <a:pPr fontAlgn="base"/>
            <a:r>
              <a:rPr lang="en-US" sz="1000" kern="1200" dirty="0">
                <a:solidFill>
                  <a:srgbClr val="FFC000"/>
                </a:solidFill>
                <a:effectLst/>
                <a:latin typeface="ＭＳ Ｐゴシック" panose="020B0600070205080204" pitchFamily="34" charset="-128"/>
                <a:ea typeface="ＭＳ Ｐゴシック" panose="020B0600070205080204" pitchFamily="34" charset="-128"/>
                <a:cs typeface="Calibri" panose="020F0502020204030204" pitchFamily="34" charset="0"/>
              </a:rPr>
              <a:t>1948</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FFC000"/>
                </a:solidFill>
                <a:effectLst/>
                <a:latin typeface="ＭＳ Ｐゴシック" panose="020B0600070205080204" pitchFamily="34" charset="-128"/>
                <a:ea typeface="ＭＳ Ｐゴシック" panose="020B0600070205080204" pitchFamily="34" charset="-128"/>
                <a:cs typeface="Calibri" panose="020F0502020204030204" pitchFamily="34" charset="0"/>
              </a:rPr>
              <a:t>世界人権宣言</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FFC000"/>
                </a:solidFill>
                <a:effectLst/>
                <a:latin typeface="ＭＳ Ｐゴシック" panose="020B0600070205080204" pitchFamily="34" charset="-128"/>
                <a:ea typeface="ＭＳ Ｐゴシック" panose="020B0600070205080204" pitchFamily="34" charset="-128"/>
                <a:cs typeface="Calibri" panose="020F0502020204030204" pitchFamily="34" charset="0"/>
              </a:rPr>
              <a:t>採択</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86" name="TextBox 44">
            <a:extLst>
              <a:ext uri="{FF2B5EF4-FFF2-40B4-BE49-F238E27FC236}">
                <a16:creationId xmlns:a16="http://schemas.microsoft.com/office/drawing/2014/main" id="{FA9A0F48-14CB-F440-A3CA-97690B621421}"/>
              </a:ext>
            </a:extLst>
          </p:cNvPr>
          <p:cNvSpPr txBox="1"/>
          <p:nvPr/>
        </p:nvSpPr>
        <p:spPr bwMode="gray">
          <a:xfrm>
            <a:off x="2302643" y="5112128"/>
            <a:ext cx="1120140" cy="461665"/>
          </a:xfrm>
          <a:prstGeom prst="rect">
            <a:avLst/>
          </a:prstGeom>
          <a:noFill/>
        </p:spPr>
        <p:txBody>
          <a:bodyPr wrap="square" lIns="0" tIns="0" rIns="0" bIns="0" rtlCol="0" anchor="t" anchorCtr="0">
            <a:spAutoFit/>
          </a:bodyPr>
          <a:lstStyle/>
          <a:p>
            <a:pPr fontAlgn="base"/>
            <a:r>
              <a:rPr lang="en-US" sz="1000" kern="1200" dirty="0">
                <a:solidFill>
                  <a:srgbClr val="525252"/>
                </a:solidFill>
                <a:effectLst/>
                <a:latin typeface="ＭＳ Ｐゴシック" panose="020B0600070205080204" pitchFamily="34" charset="-128"/>
                <a:ea typeface="ＭＳ Ｐゴシック" panose="020B0600070205080204" pitchFamily="34" charset="-128"/>
                <a:cs typeface="Calibri" panose="020F0502020204030204" pitchFamily="34" charset="0"/>
              </a:rPr>
              <a:t>1966</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525252"/>
                </a:solidFill>
                <a:effectLst/>
                <a:latin typeface="ＭＳ Ｐゴシック" panose="020B0600070205080204" pitchFamily="34" charset="-128"/>
                <a:ea typeface="ＭＳ Ｐゴシック" panose="020B0600070205080204" pitchFamily="34" charset="-128"/>
                <a:cs typeface="Calibri" panose="020F0502020204030204" pitchFamily="34" charset="0"/>
              </a:rPr>
              <a:t>国際人権規約</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525252"/>
                </a:solidFill>
                <a:effectLst/>
                <a:latin typeface="ＭＳ Ｐゴシック" panose="020B0600070205080204" pitchFamily="34" charset="-128"/>
                <a:ea typeface="ＭＳ Ｐゴシック" panose="020B0600070205080204" pitchFamily="34" charset="-128"/>
                <a:cs typeface="Calibri" panose="020F0502020204030204" pitchFamily="34" charset="0"/>
              </a:rPr>
              <a:t>採択</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87" name="TextBox 44">
            <a:extLst>
              <a:ext uri="{FF2B5EF4-FFF2-40B4-BE49-F238E27FC236}">
                <a16:creationId xmlns:a16="http://schemas.microsoft.com/office/drawing/2014/main" id="{F57F2876-4ABD-6943-B0F5-D0C9386345E7}"/>
              </a:ext>
            </a:extLst>
          </p:cNvPr>
          <p:cNvSpPr txBox="1"/>
          <p:nvPr/>
        </p:nvSpPr>
        <p:spPr bwMode="gray">
          <a:xfrm>
            <a:off x="3679852" y="5081923"/>
            <a:ext cx="1126697" cy="769441"/>
          </a:xfrm>
          <a:prstGeom prst="rect">
            <a:avLst/>
          </a:prstGeom>
          <a:noFill/>
        </p:spPr>
        <p:txBody>
          <a:bodyPr wrap="square" lIns="0" tIns="0" rIns="0" bIns="0" rtlCol="0" anchor="t" anchorCtr="0">
            <a:spAutoFit/>
          </a:bodyPr>
          <a:lstStyle/>
          <a:p>
            <a:pPr fontAlgn="base"/>
            <a:r>
              <a:rPr lang="en-US" sz="1000" kern="1200" dirty="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1998</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労働における基本的原則及び権利に関する</a:t>
            </a:r>
            <a:r>
              <a:rPr lang="en-US" sz="1000" kern="1200" dirty="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ILO</a:t>
            </a:r>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宣言</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採択</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88" name="TextBox 44">
            <a:extLst>
              <a:ext uri="{FF2B5EF4-FFF2-40B4-BE49-F238E27FC236}">
                <a16:creationId xmlns:a16="http://schemas.microsoft.com/office/drawing/2014/main" id="{B6093573-E0C9-A346-A1E5-EB0971E81678}"/>
              </a:ext>
            </a:extLst>
          </p:cNvPr>
          <p:cNvSpPr txBox="1"/>
          <p:nvPr/>
        </p:nvSpPr>
        <p:spPr bwMode="gray">
          <a:xfrm>
            <a:off x="4002903" y="3331943"/>
            <a:ext cx="1126443" cy="615553"/>
          </a:xfrm>
          <a:prstGeom prst="rect">
            <a:avLst/>
          </a:prstGeom>
          <a:noFill/>
        </p:spPr>
        <p:txBody>
          <a:bodyPr wrap="square" lIns="0" tIns="0" rIns="0" bIns="0" rtlCol="0" anchor="t" anchorCtr="0">
            <a:spAutoFit/>
          </a:bodyPr>
          <a:lstStyle/>
          <a:p>
            <a:pPr fontAlgn="base"/>
            <a:r>
              <a:rPr lang="en-US" sz="1000" kern="1200" dirty="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2000</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国連グローバル・</a:t>
            </a:r>
            <a:br>
              <a:rPr lang="en-US" sz="1000" kern="1200" dirty="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br>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コンパクト</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発足</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cxnSp>
        <p:nvCxnSpPr>
          <p:cNvPr id="89" name="Straight Connector 49">
            <a:extLst>
              <a:ext uri="{FF2B5EF4-FFF2-40B4-BE49-F238E27FC236}">
                <a16:creationId xmlns:a16="http://schemas.microsoft.com/office/drawing/2014/main" id="{BE3ACE33-7FB8-0B4A-88AA-6791A04EC462}"/>
              </a:ext>
            </a:extLst>
          </p:cNvPr>
          <p:cNvCxnSpPr/>
          <p:nvPr/>
        </p:nvCxnSpPr>
        <p:spPr bwMode="gray">
          <a:xfrm flipV="1">
            <a:off x="4873556" y="4795758"/>
            <a:ext cx="0" cy="1428750"/>
          </a:xfrm>
          <a:prstGeom prst="line">
            <a:avLst/>
          </a:prstGeom>
          <a:noFill/>
          <a:ln w="19050" cap="flat" cmpd="sng" algn="ctr">
            <a:solidFill>
              <a:srgbClr val="4472C4"/>
            </a:solidFill>
            <a:prstDash val="solid"/>
            <a:miter lim="800000"/>
          </a:ln>
          <a:effectLst/>
        </p:spPr>
      </p:cxnSp>
      <p:sp>
        <p:nvSpPr>
          <p:cNvPr id="90" name="TextBox 44">
            <a:extLst>
              <a:ext uri="{FF2B5EF4-FFF2-40B4-BE49-F238E27FC236}">
                <a16:creationId xmlns:a16="http://schemas.microsoft.com/office/drawing/2014/main" id="{4DB168FD-0ED1-5442-B74D-35B7268B34E3}"/>
              </a:ext>
            </a:extLst>
          </p:cNvPr>
          <p:cNvSpPr txBox="1"/>
          <p:nvPr/>
        </p:nvSpPr>
        <p:spPr bwMode="gray">
          <a:xfrm>
            <a:off x="4924808" y="5083483"/>
            <a:ext cx="804545" cy="769441"/>
          </a:xfrm>
          <a:prstGeom prst="rect">
            <a:avLst/>
          </a:prstGeom>
          <a:noFill/>
        </p:spPr>
        <p:txBody>
          <a:bodyPr wrap="square" lIns="0" tIns="0" rIns="0" bIns="0" rtlCol="0" anchor="t" anchorCtr="0">
            <a:spAutoFit/>
          </a:bodyPr>
          <a:lstStyle/>
          <a:p>
            <a:pPr fontAlgn="base"/>
            <a:r>
              <a:rPr lang="en-US" sz="1000" kern="1200" dirty="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2010</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en-US" sz="1000" kern="1200" dirty="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ISO26000:</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社会的責任に関する手引</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4472C4"/>
                </a:solidFill>
                <a:effectLst/>
                <a:latin typeface="ＭＳ Ｐゴシック" panose="020B0600070205080204" pitchFamily="34" charset="-128"/>
                <a:ea typeface="ＭＳ Ｐゴシック" panose="020B0600070205080204" pitchFamily="34" charset="-128"/>
                <a:cs typeface="Calibri" panose="020F0502020204030204" pitchFamily="34" charset="0"/>
              </a:rPr>
              <a:t>策定</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91" name="TextBox 44">
            <a:extLst>
              <a:ext uri="{FF2B5EF4-FFF2-40B4-BE49-F238E27FC236}">
                <a16:creationId xmlns:a16="http://schemas.microsoft.com/office/drawing/2014/main" id="{9E905D04-445F-5E43-B984-DF6458A03B39}"/>
              </a:ext>
            </a:extLst>
          </p:cNvPr>
          <p:cNvSpPr txBox="1"/>
          <p:nvPr/>
        </p:nvSpPr>
        <p:spPr bwMode="gray">
          <a:xfrm>
            <a:off x="6329216" y="5096113"/>
            <a:ext cx="1111250" cy="615553"/>
          </a:xfrm>
          <a:prstGeom prst="rect">
            <a:avLst/>
          </a:prstGeom>
          <a:noFill/>
        </p:spPr>
        <p:txBody>
          <a:bodyPr wrap="square" lIns="0" tIns="0" rIns="0" bIns="0" rtlCol="0" anchor="t" anchorCtr="0">
            <a:spAutoFit/>
          </a:bodyPr>
          <a:lstStyle/>
          <a:p>
            <a:pPr fontAlgn="base"/>
            <a:r>
              <a:rPr lang="en-US" sz="1000" kern="1200" dirty="0">
                <a:solidFill>
                  <a:srgbClr val="A5A5A5"/>
                </a:solidFill>
                <a:effectLst/>
                <a:latin typeface="ＭＳ Ｐゴシック" panose="020B0600070205080204" pitchFamily="34" charset="-128"/>
                <a:ea typeface="ＭＳ Ｐゴシック" panose="020B0600070205080204" pitchFamily="34" charset="-128"/>
                <a:cs typeface="Calibri" panose="020F0502020204030204" pitchFamily="34" charset="0"/>
              </a:rPr>
              <a:t>2015</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en-US" sz="1000" kern="1200" dirty="0">
                <a:solidFill>
                  <a:srgbClr val="A5A5A5"/>
                </a:solidFill>
                <a:effectLst/>
                <a:latin typeface="ＭＳ Ｐゴシック" panose="020B0600070205080204" pitchFamily="34" charset="-128"/>
                <a:ea typeface="ＭＳ Ｐゴシック" panose="020B0600070205080204" pitchFamily="34" charset="-128"/>
                <a:cs typeface="Calibri" panose="020F0502020204030204" pitchFamily="34" charset="0"/>
              </a:rPr>
              <a:t>SDGs</a:t>
            </a:r>
            <a:r>
              <a:rPr lang="ja-JP" sz="1000" kern="1200">
                <a:solidFill>
                  <a:srgbClr val="A5A5A5"/>
                </a:solidFill>
                <a:effectLst/>
                <a:latin typeface="ＭＳ Ｐゴシック" panose="020B0600070205080204" pitchFamily="34" charset="-128"/>
                <a:ea typeface="ＭＳ Ｐゴシック" panose="020B0600070205080204" pitchFamily="34" charset="-128"/>
                <a:cs typeface="Calibri" panose="020F0502020204030204" pitchFamily="34" charset="0"/>
              </a:rPr>
              <a:t>（持続可能な開発目標）</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A5A5A5"/>
                </a:solidFill>
                <a:effectLst/>
                <a:latin typeface="ＭＳ Ｐゴシック" panose="020B0600070205080204" pitchFamily="34" charset="-128"/>
                <a:ea typeface="ＭＳ Ｐゴシック" panose="020B0600070205080204" pitchFamily="34" charset="-128"/>
                <a:cs typeface="Calibri" panose="020F0502020204030204" pitchFamily="34" charset="0"/>
              </a:rPr>
              <a:t>採択</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92" name="TextBox 44">
            <a:extLst>
              <a:ext uri="{FF2B5EF4-FFF2-40B4-BE49-F238E27FC236}">
                <a16:creationId xmlns:a16="http://schemas.microsoft.com/office/drawing/2014/main" id="{10E3B72E-D876-644D-A268-7293466CD65E}"/>
              </a:ext>
            </a:extLst>
          </p:cNvPr>
          <p:cNvSpPr txBox="1"/>
          <p:nvPr/>
        </p:nvSpPr>
        <p:spPr bwMode="gray">
          <a:xfrm>
            <a:off x="5345819" y="3106186"/>
            <a:ext cx="1285240" cy="615553"/>
          </a:xfrm>
          <a:prstGeom prst="rect">
            <a:avLst/>
          </a:prstGeom>
          <a:noFill/>
        </p:spPr>
        <p:txBody>
          <a:bodyPr wrap="square" lIns="0" tIns="0" rIns="0" bIns="0" rtlCol="0" anchor="ctr" anchorCtr="0">
            <a:spAutoFit/>
          </a:bodyPr>
          <a:lstStyle/>
          <a:p>
            <a:pPr fontAlgn="base"/>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2011</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国連ビジネスと人権に関する指導原則</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採択</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93" name="TextBox 44">
            <a:extLst>
              <a:ext uri="{FF2B5EF4-FFF2-40B4-BE49-F238E27FC236}">
                <a16:creationId xmlns:a16="http://schemas.microsoft.com/office/drawing/2014/main" id="{80842C77-B723-6247-B97C-90E27B36BD33}"/>
              </a:ext>
            </a:extLst>
          </p:cNvPr>
          <p:cNvSpPr txBox="1"/>
          <p:nvPr/>
        </p:nvSpPr>
        <p:spPr bwMode="gray">
          <a:xfrm>
            <a:off x="5334250" y="3932914"/>
            <a:ext cx="1120140" cy="461665"/>
          </a:xfrm>
          <a:prstGeom prst="rect">
            <a:avLst/>
          </a:prstGeom>
          <a:noFill/>
        </p:spPr>
        <p:txBody>
          <a:bodyPr wrap="square" lIns="0" tIns="0" rIns="0" bIns="0" rtlCol="0" anchor="ctr" anchorCtr="0">
            <a:spAutoFit/>
          </a:bodyPr>
          <a:lstStyle/>
          <a:p>
            <a:pPr fontAlgn="base"/>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2011</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OECD</a:t>
            </a:r>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多国籍企業</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行動指針</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94" name="TextBox 44">
            <a:extLst>
              <a:ext uri="{FF2B5EF4-FFF2-40B4-BE49-F238E27FC236}">
                <a16:creationId xmlns:a16="http://schemas.microsoft.com/office/drawing/2014/main" id="{4A91F8AA-EE85-8C41-91BC-6C43A6B85D9D}"/>
              </a:ext>
            </a:extLst>
          </p:cNvPr>
          <p:cNvSpPr txBox="1"/>
          <p:nvPr/>
        </p:nvSpPr>
        <p:spPr bwMode="gray">
          <a:xfrm>
            <a:off x="7144074" y="3536823"/>
            <a:ext cx="1237615" cy="769441"/>
          </a:xfrm>
          <a:prstGeom prst="rect">
            <a:avLst/>
          </a:prstGeom>
          <a:noFill/>
        </p:spPr>
        <p:txBody>
          <a:bodyPr wrap="square" lIns="0" tIns="0" rIns="0" bIns="0" rtlCol="0" anchor="ctr" anchorCtr="0">
            <a:spAutoFit/>
          </a:bodyPr>
          <a:lstStyle/>
          <a:p>
            <a:pPr fontAlgn="base"/>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2020</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「ビジネスと人権」に</a:t>
            </a:r>
            <a:b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br>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関する行動計画（</a:t>
            </a:r>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NAP</a:t>
            </a:r>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a:t>
            </a:r>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&lt;</a:t>
            </a:r>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日本</a:t>
            </a:r>
            <a:r>
              <a:rPr lang="en-US" sz="1000" kern="1200" dirty="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&gt;</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fontAlgn="base"/>
            <a:r>
              <a:rPr lang="ja-JP" sz="1000" kern="1200">
                <a:solidFill>
                  <a:srgbClr val="2E74B5"/>
                </a:solidFill>
                <a:effectLst/>
                <a:latin typeface="ＭＳ Ｐゴシック" panose="020B0600070205080204" pitchFamily="34" charset="-128"/>
                <a:ea typeface="ＭＳ Ｐゴシック" panose="020B0600070205080204" pitchFamily="34" charset="-128"/>
                <a:cs typeface="Calibri" panose="020F0502020204030204" pitchFamily="34" charset="0"/>
              </a:rPr>
              <a:t>策定</a:t>
            </a:r>
            <a:endParaRPr lang="ja-JP" sz="12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96" name="テキスト ボックス 95">
            <a:extLst>
              <a:ext uri="{FF2B5EF4-FFF2-40B4-BE49-F238E27FC236}">
                <a16:creationId xmlns:a16="http://schemas.microsoft.com/office/drawing/2014/main" id="{D9C3A3C0-E38F-CA47-B039-9BABE0362A56}"/>
              </a:ext>
            </a:extLst>
          </p:cNvPr>
          <p:cNvSpPr txBox="1"/>
          <p:nvPr/>
        </p:nvSpPr>
        <p:spPr>
          <a:xfrm>
            <a:off x="3647658" y="994085"/>
            <a:ext cx="2983401" cy="349702"/>
          </a:xfrm>
          <a:prstGeom prst="rect">
            <a:avLst/>
          </a:prstGeom>
          <a:solidFill>
            <a:srgbClr val="6FC2B4"/>
          </a:solidFill>
        </p:spPr>
        <p:txBody>
          <a:bodyPr wrap="square" lIns="36000" tIns="36000" rIns="36000" bIns="36000" rtlCol="0" anchor="ctr" anchorCtr="0">
            <a:spAutoFit/>
          </a:bodyPr>
          <a:lstStyle/>
          <a:p>
            <a:pPr algn="ctr">
              <a:spcBef>
                <a:spcPts val="0"/>
              </a:spcBef>
              <a:buSzPct val="100000"/>
            </a:pPr>
            <a:r>
              <a:rPr kumimoji="1" lang="ja-JP" altLang="en-US" sz="1800" baseline="0">
                <a:solidFill>
                  <a:schemeClr val="bg1"/>
                </a:solidFill>
                <a:latin typeface="Calibri" panose="020F0502020204030204" pitchFamily="34" charset="0"/>
                <a:cs typeface="Calibri" panose="020F0502020204030204" pitchFamily="34" charset="0"/>
              </a:rPr>
              <a:t>人権とは</a:t>
            </a:r>
            <a:endParaRPr kumimoji="1" lang="ja-JP" altLang="en-US" sz="1800" baseline="0" dirty="0">
              <a:solidFill>
                <a:schemeClr val="bg1"/>
              </a:solidFill>
              <a:latin typeface="Calibri" panose="020F0502020204030204" pitchFamily="34" charset="0"/>
              <a:cs typeface="Calibri" panose="020F0502020204030204" pitchFamily="34" charset="0"/>
            </a:endParaRPr>
          </a:p>
        </p:txBody>
      </p:sp>
      <p:sp>
        <p:nvSpPr>
          <p:cNvPr id="97" name="テキスト ボックス 96">
            <a:extLst>
              <a:ext uri="{FF2B5EF4-FFF2-40B4-BE49-F238E27FC236}">
                <a16:creationId xmlns:a16="http://schemas.microsoft.com/office/drawing/2014/main" id="{274BB6EF-4F34-644F-AECB-5654AB1612DB}"/>
              </a:ext>
            </a:extLst>
          </p:cNvPr>
          <p:cNvSpPr txBox="1"/>
          <p:nvPr/>
        </p:nvSpPr>
        <p:spPr>
          <a:xfrm>
            <a:off x="345066" y="1399029"/>
            <a:ext cx="9215868" cy="903700"/>
          </a:xfrm>
          <a:prstGeom prst="rect">
            <a:avLst/>
          </a:prstGeom>
          <a:noFill/>
        </p:spPr>
        <p:txBody>
          <a:bodyPr wrap="square" lIns="36000" tIns="36000" rIns="36000" bIns="36000" rtlCol="0" anchor="ctr" anchorCtr="0">
            <a:spAutoFit/>
          </a:bodyPr>
          <a:lstStyle/>
          <a:p>
            <a:pPr algn="ctr">
              <a:spcBef>
                <a:spcPts val="0"/>
              </a:spcBef>
              <a:buSzPct val="100000"/>
            </a:pPr>
            <a:r>
              <a:rPr kumimoji="1" lang="ja-JP" altLang="en-US" sz="1800" baseline="0">
                <a:latin typeface="Calibri" panose="020F0502020204030204" pitchFamily="34" charset="0"/>
                <a:cs typeface="Calibri" panose="020F0502020204030204" pitchFamily="34" charset="0"/>
              </a:rPr>
              <a:t>全ての人が生まれながらにして、人間らしく尊厳を持って幸せに生きる権利です。</a:t>
            </a:r>
            <a:endParaRPr kumimoji="1" lang="en-US" altLang="ja-JP" sz="1800" dirty="0">
              <a:latin typeface="Calibri" panose="020F0502020204030204" pitchFamily="34" charset="0"/>
              <a:cs typeface="Calibri" panose="020F0502020204030204" pitchFamily="34" charset="0"/>
            </a:endParaRPr>
          </a:p>
          <a:p>
            <a:pPr algn="ctr">
              <a:spcBef>
                <a:spcPts val="0"/>
              </a:spcBef>
              <a:buSzPct val="100000"/>
            </a:pPr>
            <a:r>
              <a:rPr kumimoji="1" lang="ja-JP" altLang="en-US" sz="1800">
                <a:latin typeface="Calibri" panose="020F0502020204030204" pitchFamily="34" charset="0"/>
                <a:cs typeface="Calibri" panose="020F0502020204030204" pitchFamily="34" charset="0"/>
              </a:rPr>
              <a:t>昭和</a:t>
            </a:r>
            <a:r>
              <a:rPr kumimoji="1" lang="en-US" altLang="ja-JP" sz="1800" dirty="0">
                <a:latin typeface="Calibri" panose="020F0502020204030204" pitchFamily="34" charset="0"/>
                <a:cs typeface="Calibri" panose="020F0502020204030204" pitchFamily="34" charset="0"/>
              </a:rPr>
              <a:t>23(1948)</a:t>
            </a:r>
            <a:r>
              <a:rPr kumimoji="1" lang="ja-JP" altLang="en-US" sz="1800">
                <a:latin typeface="Calibri" panose="020F0502020204030204" pitchFamily="34" charset="0"/>
                <a:cs typeface="Calibri" panose="020F0502020204030204" pitchFamily="34" charset="0"/>
              </a:rPr>
              <a:t>年に国連総会にて採択された「世界人権宣言」は、国際社会共通の人権基準です。</a:t>
            </a:r>
            <a:endParaRPr kumimoji="1" lang="en-US" altLang="ja-JP" sz="1800" dirty="0">
              <a:latin typeface="Calibri" panose="020F0502020204030204" pitchFamily="34" charset="0"/>
              <a:cs typeface="Calibri" panose="020F0502020204030204" pitchFamily="34" charset="0"/>
            </a:endParaRPr>
          </a:p>
          <a:p>
            <a:pPr algn="ctr">
              <a:spcBef>
                <a:spcPts val="0"/>
              </a:spcBef>
              <a:buSzPct val="100000"/>
            </a:pPr>
            <a:r>
              <a:rPr lang="en-US" altLang="ja-JP" sz="1800" dirty="0">
                <a:latin typeface="Calibri" panose="020F0502020204030204" pitchFamily="34" charset="0"/>
                <a:cs typeface="Calibri" panose="020F0502020204030204" pitchFamily="34" charset="0"/>
              </a:rPr>
              <a:t>1990</a:t>
            </a:r>
            <a:r>
              <a:rPr lang="ja-JP" altLang="en-US" sz="1800">
                <a:latin typeface="Calibri" panose="020F0502020204030204" pitchFamily="34" charset="0"/>
                <a:cs typeface="Calibri" panose="020F0502020204030204" pitchFamily="34" charset="0"/>
              </a:rPr>
              <a:t>年代以降、企業活動のあらゆる側面に人権的視点を取り入れることが求められています。</a:t>
            </a:r>
          </a:p>
        </p:txBody>
      </p:sp>
    </p:spTree>
    <p:extLst>
      <p:ext uri="{BB962C8B-B14F-4D97-AF65-F5344CB8AC3E}">
        <p14:creationId xmlns:p14="http://schemas.microsoft.com/office/powerpoint/2010/main" val="218091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円/楕円 16">
            <a:extLst>
              <a:ext uri="{FF2B5EF4-FFF2-40B4-BE49-F238E27FC236}">
                <a16:creationId xmlns:a16="http://schemas.microsoft.com/office/drawing/2014/main" id="{9E8D1C04-D1AE-4545-BB91-9C2454CCBA04}"/>
              </a:ext>
            </a:extLst>
          </p:cNvPr>
          <p:cNvSpPr/>
          <p:nvPr/>
        </p:nvSpPr>
        <p:spPr bwMode="gray">
          <a:xfrm>
            <a:off x="1571847" y="3037950"/>
            <a:ext cx="6762306" cy="1652650"/>
          </a:xfrm>
          <a:prstGeom prst="ellipse">
            <a:avLst/>
          </a:prstGeom>
          <a:gradFill flip="none" rotWithShape="1">
            <a:gsLst>
              <a:gs pos="0">
                <a:srgbClr val="6FC2B4">
                  <a:tint val="66000"/>
                  <a:satMod val="160000"/>
                </a:srgbClr>
              </a:gs>
              <a:gs pos="50000">
                <a:srgbClr val="6FC2B4">
                  <a:tint val="44500"/>
                  <a:satMod val="160000"/>
                </a:srgbClr>
              </a:gs>
              <a:gs pos="100000">
                <a:srgbClr val="6FC2B4">
                  <a:tint val="23500"/>
                  <a:satMod val="160000"/>
                </a:srgbClr>
              </a:gs>
            </a:gsLst>
            <a:lin ang="16200000" scaled="1"/>
            <a:tileRect/>
          </a:gradFill>
          <a:ln w="12700" algn="ctr">
            <a:noFill/>
            <a:miter lim="800000"/>
            <a:headEnd/>
            <a:tailEnd/>
          </a:ln>
        </p:spPr>
        <p:txBody>
          <a:bodyPr wrap="square" lIns="36000" tIns="36000" rIns="36000" bIns="36000" rtlCol="0" anchor="ctr"/>
          <a:lstStyle/>
          <a:p>
            <a:pPr algn="ctr">
              <a:buFont typeface="Wingdings 2" pitchFamily="18" charset="2"/>
              <a:buNone/>
            </a:pPr>
            <a:endParaRPr kumimoji="1" lang="en-US" altLang="ja-JP" sz="1600" baseline="0" dirty="0">
              <a:latin typeface="Calibri" panose="020F0502020204030204" pitchFamily="34" charset="0"/>
              <a:cs typeface="Calibri" panose="020F0502020204030204" pitchFamily="34" charset="0"/>
            </a:endParaRPr>
          </a:p>
          <a:p>
            <a:pPr algn="ctr">
              <a:buFont typeface="Wingdings 2" pitchFamily="18" charset="2"/>
              <a:buNone/>
            </a:pPr>
            <a:r>
              <a:rPr kumimoji="1" lang="en-US" altLang="ja-JP" sz="1600" baseline="0" dirty="0">
                <a:latin typeface="Calibri" panose="020F0502020204030204" pitchFamily="34" charset="0"/>
                <a:cs typeface="Calibri" panose="020F0502020204030204" pitchFamily="34" charset="0"/>
              </a:rPr>
              <a:t>3</a:t>
            </a:r>
            <a:r>
              <a:rPr kumimoji="1" lang="ja-JP" altLang="en-US" sz="1600" baseline="0">
                <a:latin typeface="Calibri" panose="020F0502020204030204" pitchFamily="34" charset="0"/>
                <a:cs typeface="Calibri" panose="020F0502020204030204" pitchFamily="34" charset="0"/>
              </a:rPr>
              <a:t>つの柱を</a:t>
            </a:r>
            <a:r>
              <a:rPr kumimoji="1" lang="ja-JP" altLang="en-US" sz="1600">
                <a:latin typeface="Calibri" panose="020F0502020204030204" pitchFamily="34" charset="0"/>
                <a:cs typeface="Calibri" panose="020F0502020204030204" pitchFamily="34" charset="0"/>
              </a:rPr>
              <a:t>基</a:t>
            </a:r>
            <a:r>
              <a:rPr kumimoji="1" lang="ja-JP" altLang="en-US" sz="1600" baseline="0">
                <a:latin typeface="Calibri" panose="020F0502020204030204" pitchFamily="34" charset="0"/>
                <a:cs typeface="Calibri" panose="020F0502020204030204" pitchFamily="34" charset="0"/>
              </a:rPr>
              <a:t>に、あらゆる国家及び企業に、</a:t>
            </a:r>
            <a:endParaRPr kumimoji="1" lang="en-US" altLang="ja-JP" sz="1600" baseline="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600">
                <a:latin typeface="Calibri" panose="020F0502020204030204" pitchFamily="34" charset="0"/>
                <a:cs typeface="Calibri" panose="020F0502020204030204" pitchFamily="34" charset="0"/>
              </a:rPr>
              <a:t>その規模や組織構造にかかわらず、人権の保護・尊重への取組を促す</a:t>
            </a:r>
            <a:endParaRPr kumimoji="1" lang="en-US" altLang="ja-JP" sz="1600" baseline="0" dirty="0">
              <a:latin typeface="Calibri" panose="020F0502020204030204" pitchFamily="34" charset="0"/>
              <a:cs typeface="Calibri" panose="020F0502020204030204" pitchFamily="34" charset="0"/>
            </a:endParaRPr>
          </a:p>
        </p:txBody>
      </p:sp>
      <p:sp>
        <p:nvSpPr>
          <p:cNvPr id="4" name="スライド番号プレースホルダー 3">
            <a:extLst>
              <a:ext uri="{FF2B5EF4-FFF2-40B4-BE49-F238E27FC236}">
                <a16:creationId xmlns:a16="http://schemas.microsoft.com/office/drawing/2014/main" id="{410CCCBB-56AC-984B-9699-F72506FBC428}"/>
              </a:ext>
            </a:extLst>
          </p:cNvPr>
          <p:cNvSpPr>
            <a:spLocks noGrp="1"/>
          </p:cNvSpPr>
          <p:nvPr>
            <p:ph type="sldNum" sz="quarter" idx="13"/>
          </p:nvPr>
        </p:nvSpPr>
        <p:spPr/>
        <p:txBody>
          <a:bodyPr/>
          <a:lstStyle/>
          <a:p>
            <a:fld id="{A3EB1B23-9AF8-425B-BAD7-B9FA00F18833}" type="slidenum">
              <a:rPr lang="ja-JP" altLang="en-US" smtClean="0"/>
              <a:pPr/>
              <a:t>5</a:t>
            </a:fld>
            <a:endParaRPr lang="ja-JP" altLang="en-US" dirty="0"/>
          </a:p>
        </p:txBody>
      </p:sp>
      <p:sp>
        <p:nvSpPr>
          <p:cNvPr id="8" name="タイトル 7">
            <a:extLst>
              <a:ext uri="{FF2B5EF4-FFF2-40B4-BE49-F238E27FC236}">
                <a16:creationId xmlns:a16="http://schemas.microsoft.com/office/drawing/2014/main" id="{CD3A3EB0-CD67-9743-AEAA-2AD9909B7531}"/>
              </a:ext>
            </a:extLst>
          </p:cNvPr>
          <p:cNvSpPr>
            <a:spLocks noGrp="1"/>
          </p:cNvSpPr>
          <p:nvPr>
            <p:ph type="title"/>
          </p:nvPr>
        </p:nvSpPr>
        <p:spPr>
          <a:xfrm>
            <a:off x="417000" y="20557"/>
            <a:ext cx="9072000" cy="651600"/>
          </a:xfrm>
        </p:spPr>
        <p:txBody>
          <a:bodyPr/>
          <a:lstStyle/>
          <a:p>
            <a:r>
              <a:rPr lang="ja-JP" altLang="en-US"/>
              <a:t>ビジネスと人権に関する指導原則（「指導原則」）と国別行動計画（</a:t>
            </a:r>
            <a:r>
              <a:rPr lang="en-US" altLang="ja-JP" dirty="0"/>
              <a:t>NAP</a:t>
            </a:r>
            <a:r>
              <a:rPr lang="ja-JP" altLang="en-US"/>
              <a:t>）の策定</a:t>
            </a:r>
            <a:endParaRPr kumimoji="1" lang="ja-JP" altLang="en-US"/>
          </a:p>
        </p:txBody>
      </p:sp>
      <p:sp>
        <p:nvSpPr>
          <p:cNvPr id="10" name="ホームベース 9">
            <a:extLst>
              <a:ext uri="{FF2B5EF4-FFF2-40B4-BE49-F238E27FC236}">
                <a16:creationId xmlns:a16="http://schemas.microsoft.com/office/drawing/2014/main" id="{BAFC5CB1-A2E3-6B40-9A91-0A5BA360AE25}"/>
              </a:ext>
            </a:extLst>
          </p:cNvPr>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a:t>
            </a:r>
            <a:r>
              <a:rPr kumimoji="1" lang="ja-JP" altLang="en-US" sz="1200">
                <a:solidFill>
                  <a:schemeClr val="bg1"/>
                </a:solidFill>
                <a:latin typeface="Calibri" panose="020F0502020204030204" pitchFamily="34" charset="0"/>
                <a:cs typeface="Calibri" panose="020F0502020204030204" pitchFamily="34" charset="0"/>
              </a:rPr>
              <a:t>しうる人権に関するリスク</a:t>
            </a:r>
            <a:endParaRPr kumimoji="1" lang="ja-JP" altLang="en-US" sz="1200" dirty="0">
              <a:solidFill>
                <a:schemeClr val="bg1"/>
              </a:solidFill>
              <a:latin typeface="Calibri" panose="020F0502020204030204" pitchFamily="34" charset="0"/>
              <a:cs typeface="Calibri" panose="020F0502020204030204" pitchFamily="34" charset="0"/>
            </a:endParaRPr>
          </a:p>
        </p:txBody>
      </p:sp>
      <p:cxnSp>
        <p:nvCxnSpPr>
          <p:cNvPr id="11" name="直線コネクタ 10">
            <a:extLst>
              <a:ext uri="{FF2B5EF4-FFF2-40B4-BE49-F238E27FC236}">
                <a16:creationId xmlns:a16="http://schemas.microsoft.com/office/drawing/2014/main" id="{B48C67C0-C91B-D940-B93D-069EC88E7DDB}"/>
              </a:ext>
            </a:extLst>
          </p:cNvPr>
          <p:cNvCxnSpPr/>
          <p:nvPr/>
        </p:nvCxnSpPr>
        <p:spPr>
          <a:xfrm>
            <a:off x="417000" y="672157"/>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8C2B3C35-8217-384E-929A-3878C1EF2930}"/>
              </a:ext>
            </a:extLst>
          </p:cNvPr>
          <p:cNvSpPr/>
          <p:nvPr/>
        </p:nvSpPr>
        <p:spPr bwMode="gray">
          <a:xfrm>
            <a:off x="2227114" y="2044341"/>
            <a:ext cx="1332612" cy="1466799"/>
          </a:xfrm>
          <a:prstGeom prst="rect">
            <a:avLst/>
          </a:prstGeom>
          <a:gradFill flip="none" rotWithShape="1">
            <a:gsLst>
              <a:gs pos="0">
                <a:srgbClr val="9DD4CF">
                  <a:tint val="66000"/>
                  <a:satMod val="160000"/>
                </a:srgbClr>
              </a:gs>
              <a:gs pos="50000">
                <a:srgbClr val="9DD4CF">
                  <a:tint val="44500"/>
                  <a:satMod val="160000"/>
                </a:srgbClr>
              </a:gs>
              <a:gs pos="100000">
                <a:srgbClr val="9DD4CF">
                  <a:tint val="23500"/>
                  <a:satMod val="160000"/>
                </a:srgbClr>
              </a:gs>
            </a:gsLst>
            <a:lin ang="2700000" scaled="1"/>
            <a:tileRect/>
          </a:gra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r>
              <a:rPr kumimoji="1" lang="en-US" altLang="ja-JP" sz="1400" dirty="0">
                <a:latin typeface="Calibri" panose="020F0502020204030204" pitchFamily="34" charset="0"/>
                <a:cs typeface="Calibri" panose="020F0502020204030204" pitchFamily="34" charset="0"/>
              </a:rPr>
              <a:t>(a)</a:t>
            </a:r>
          </a:p>
          <a:p>
            <a:pPr algn="ctr">
              <a:buFont typeface="Wingdings 2" pitchFamily="18" charset="2"/>
              <a:buNone/>
            </a:pPr>
            <a:r>
              <a:rPr kumimoji="1" lang="ja-JP" altLang="en-US" sz="1400">
                <a:latin typeface="Calibri" panose="020F0502020204030204" pitchFamily="34" charset="0"/>
                <a:cs typeface="Calibri" panose="020F0502020204030204" pitchFamily="34" charset="0"/>
              </a:rPr>
              <a:t>人権を保護する</a:t>
            </a: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a:latin typeface="Calibri" panose="020F0502020204030204" pitchFamily="34" charset="0"/>
                <a:cs typeface="Calibri" panose="020F0502020204030204" pitchFamily="34" charset="0"/>
              </a:rPr>
              <a:t>国家の義務</a:t>
            </a: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endParaRPr kumimoji="1" lang="ja-JP" altLang="en-US" sz="1400" baseline="0" dirty="0">
              <a:latin typeface="Calibri" panose="020F0502020204030204" pitchFamily="34" charset="0"/>
              <a:cs typeface="Calibri" panose="020F0502020204030204" pitchFamily="34" charset="0"/>
            </a:endParaRPr>
          </a:p>
        </p:txBody>
      </p:sp>
      <p:sp>
        <p:nvSpPr>
          <p:cNvPr id="14" name="正方形/長方形 13">
            <a:extLst>
              <a:ext uri="{FF2B5EF4-FFF2-40B4-BE49-F238E27FC236}">
                <a16:creationId xmlns:a16="http://schemas.microsoft.com/office/drawing/2014/main" id="{9444AEFD-D92F-EA41-8B35-D6896D176009}"/>
              </a:ext>
            </a:extLst>
          </p:cNvPr>
          <p:cNvSpPr/>
          <p:nvPr/>
        </p:nvSpPr>
        <p:spPr bwMode="gray">
          <a:xfrm>
            <a:off x="4317082" y="2027342"/>
            <a:ext cx="1332613" cy="1452683"/>
          </a:xfrm>
          <a:prstGeom prst="rect">
            <a:avLst/>
          </a:prstGeom>
          <a:gradFill flip="none" rotWithShape="1">
            <a:gsLst>
              <a:gs pos="0">
                <a:srgbClr val="9DD4CF">
                  <a:tint val="66000"/>
                  <a:satMod val="160000"/>
                </a:srgbClr>
              </a:gs>
              <a:gs pos="50000">
                <a:srgbClr val="9DD4CF">
                  <a:tint val="44500"/>
                  <a:satMod val="160000"/>
                </a:srgbClr>
              </a:gs>
              <a:gs pos="100000">
                <a:srgbClr val="9DD4CF">
                  <a:tint val="23500"/>
                  <a:satMod val="160000"/>
                </a:srgbClr>
              </a:gs>
            </a:gsLst>
            <a:lin ang="2700000" scaled="1"/>
            <a:tileRect/>
          </a:gra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en-US" altLang="ja-JP" sz="1400" baseline="0" dirty="0">
                <a:latin typeface="Calibri" panose="020F0502020204030204" pitchFamily="34" charset="0"/>
                <a:cs typeface="Calibri" panose="020F0502020204030204" pitchFamily="34" charset="0"/>
              </a:rPr>
              <a:t>(b)</a:t>
            </a:r>
          </a:p>
          <a:p>
            <a:pPr algn="ctr">
              <a:buFont typeface="Wingdings 2" pitchFamily="18" charset="2"/>
              <a:buNone/>
            </a:pPr>
            <a:r>
              <a:rPr kumimoji="1" lang="ja-JP" altLang="en-US" sz="1400" baseline="0">
                <a:latin typeface="Calibri" panose="020F0502020204030204" pitchFamily="34" charset="0"/>
                <a:cs typeface="Calibri" panose="020F0502020204030204" pitchFamily="34" charset="0"/>
              </a:rPr>
              <a:t>人権を尊重する</a:t>
            </a:r>
            <a:endParaRPr kumimoji="1" lang="en-US" altLang="ja-JP" sz="1400" baseline="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a:latin typeface="Calibri" panose="020F0502020204030204" pitchFamily="34" charset="0"/>
                <a:cs typeface="Calibri" panose="020F0502020204030204" pitchFamily="34" charset="0"/>
              </a:rPr>
              <a:t>企業の責任</a:t>
            </a:r>
            <a:endParaRPr kumimoji="1" lang="ja-JP" altLang="en-US" sz="1400" baseline="0" dirty="0">
              <a:latin typeface="Calibri" panose="020F0502020204030204" pitchFamily="34" charset="0"/>
              <a:cs typeface="Calibri" panose="020F0502020204030204" pitchFamily="34" charset="0"/>
            </a:endParaRPr>
          </a:p>
        </p:txBody>
      </p:sp>
      <p:sp>
        <p:nvSpPr>
          <p:cNvPr id="15" name="正方形/長方形 14">
            <a:extLst>
              <a:ext uri="{FF2B5EF4-FFF2-40B4-BE49-F238E27FC236}">
                <a16:creationId xmlns:a16="http://schemas.microsoft.com/office/drawing/2014/main" id="{332B8742-8427-3542-98A5-CAF53DCCE315}"/>
              </a:ext>
            </a:extLst>
          </p:cNvPr>
          <p:cNvSpPr/>
          <p:nvPr/>
        </p:nvSpPr>
        <p:spPr bwMode="gray">
          <a:xfrm>
            <a:off x="6407051" y="1988050"/>
            <a:ext cx="1332614" cy="1495972"/>
          </a:xfrm>
          <a:prstGeom prst="rect">
            <a:avLst/>
          </a:prstGeom>
          <a:gradFill flip="none" rotWithShape="1">
            <a:gsLst>
              <a:gs pos="0">
                <a:srgbClr val="9DD4CF">
                  <a:tint val="66000"/>
                  <a:satMod val="160000"/>
                </a:srgbClr>
              </a:gs>
              <a:gs pos="50000">
                <a:srgbClr val="9DD4CF">
                  <a:tint val="44500"/>
                  <a:satMod val="160000"/>
                </a:srgbClr>
              </a:gs>
              <a:gs pos="100000">
                <a:srgbClr val="9DD4CF">
                  <a:tint val="23500"/>
                  <a:satMod val="160000"/>
                </a:srgbClr>
              </a:gs>
            </a:gsLst>
            <a:lin ang="8100000" scaled="1"/>
            <a:tileRect/>
          </a:gra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en-US" altLang="ja-JP" sz="1400" dirty="0">
                <a:latin typeface="Calibri" panose="020F0502020204030204" pitchFamily="34" charset="0"/>
                <a:cs typeface="Calibri" panose="020F0502020204030204" pitchFamily="34" charset="0"/>
              </a:rPr>
              <a:t>(c)</a:t>
            </a:r>
          </a:p>
          <a:p>
            <a:pPr algn="ctr">
              <a:buFont typeface="Wingdings 2" pitchFamily="18" charset="2"/>
              <a:buNone/>
            </a:pPr>
            <a:r>
              <a:rPr kumimoji="1" lang="ja-JP" altLang="en-US" sz="1400">
                <a:latin typeface="Calibri" panose="020F0502020204030204" pitchFamily="34" charset="0"/>
                <a:cs typeface="Calibri" panose="020F0502020204030204" pitchFamily="34" charset="0"/>
              </a:rPr>
              <a:t>救済への</a:t>
            </a:r>
            <a:endParaRPr kumimoji="1" lang="en-US" altLang="ja-JP" sz="1400" dirty="0">
              <a:latin typeface="Calibri" panose="020F0502020204030204" pitchFamily="34" charset="0"/>
              <a:cs typeface="Calibri" panose="020F0502020204030204" pitchFamily="34" charset="0"/>
            </a:endParaRPr>
          </a:p>
          <a:p>
            <a:pPr algn="ctr">
              <a:buFont typeface="Wingdings 2" pitchFamily="18" charset="2"/>
              <a:buNone/>
            </a:pPr>
            <a:r>
              <a:rPr kumimoji="1" lang="ja-JP" altLang="en-US" sz="1400" baseline="0">
                <a:latin typeface="Calibri" panose="020F0502020204030204" pitchFamily="34" charset="0"/>
                <a:cs typeface="Calibri" panose="020F0502020204030204" pitchFamily="34" charset="0"/>
              </a:rPr>
              <a:t>アクセス</a:t>
            </a:r>
            <a:endParaRPr kumimoji="1" lang="ja-JP" altLang="en-US" sz="1400" baseline="0" dirty="0">
              <a:latin typeface="Calibri" panose="020F0502020204030204" pitchFamily="34" charset="0"/>
              <a:cs typeface="Calibri" panose="020F0502020204030204" pitchFamily="34" charset="0"/>
            </a:endParaRPr>
          </a:p>
        </p:txBody>
      </p:sp>
      <p:sp>
        <p:nvSpPr>
          <p:cNvPr id="16" name="円/楕円 15">
            <a:extLst>
              <a:ext uri="{FF2B5EF4-FFF2-40B4-BE49-F238E27FC236}">
                <a16:creationId xmlns:a16="http://schemas.microsoft.com/office/drawing/2014/main" id="{3BDF67D1-735B-2E45-818A-4C4C0CCEA990}"/>
              </a:ext>
            </a:extLst>
          </p:cNvPr>
          <p:cNvSpPr/>
          <p:nvPr/>
        </p:nvSpPr>
        <p:spPr bwMode="gray">
          <a:xfrm>
            <a:off x="1603711" y="1204003"/>
            <a:ext cx="6762306" cy="1071991"/>
          </a:xfrm>
          <a:prstGeom prst="ellipse">
            <a:avLst/>
          </a:prstGeom>
          <a:gradFill flip="none" rotWithShape="1">
            <a:gsLst>
              <a:gs pos="0">
                <a:srgbClr val="9DD4CF">
                  <a:tint val="66000"/>
                  <a:satMod val="160000"/>
                </a:srgbClr>
              </a:gs>
              <a:gs pos="50000">
                <a:srgbClr val="9DD4CF">
                  <a:tint val="44500"/>
                  <a:satMod val="160000"/>
                </a:srgbClr>
              </a:gs>
              <a:gs pos="100000">
                <a:srgbClr val="9DD4CF">
                  <a:tint val="23500"/>
                  <a:satMod val="160000"/>
                </a:srgbClr>
              </a:gs>
            </a:gsLst>
            <a:lin ang="5400000" scaled="1"/>
            <a:tileRect/>
          </a:gradFill>
          <a:ln w="12700" algn="ctr">
            <a:noFill/>
            <a:miter lim="800000"/>
            <a:headEnd/>
            <a:tailEnd/>
          </a:ln>
        </p:spPr>
        <p:txBody>
          <a:bodyPr wrap="square" lIns="36000" tIns="36000" rIns="36000" bIns="36000" rtlCol="0" anchor="ctr"/>
          <a:lstStyle/>
          <a:p>
            <a:pPr algn="ctr">
              <a:buFont typeface="Wingdings 2" pitchFamily="18" charset="2"/>
              <a:buNone/>
            </a:pPr>
            <a:r>
              <a:rPr kumimoji="1" lang="ja-JP" altLang="en-US" sz="1600" baseline="0">
                <a:latin typeface="Calibri" panose="020F0502020204030204" pitchFamily="34" charset="0"/>
                <a:cs typeface="Calibri" panose="020F0502020204030204" pitchFamily="34" charset="0"/>
              </a:rPr>
              <a:t>ビジネスと人権に関する</a:t>
            </a:r>
            <a:r>
              <a:rPr kumimoji="1" lang="ja-JP" altLang="en-US" sz="1600">
                <a:latin typeface="Calibri" panose="020F0502020204030204" pitchFamily="34" charset="0"/>
                <a:cs typeface="Calibri" panose="020F0502020204030204" pitchFamily="34" charset="0"/>
              </a:rPr>
              <a:t>指導</a:t>
            </a:r>
            <a:r>
              <a:rPr kumimoji="1" lang="ja-JP" altLang="en-US" sz="1600" baseline="0">
                <a:latin typeface="Calibri" panose="020F0502020204030204" pitchFamily="34" charset="0"/>
                <a:cs typeface="Calibri" panose="020F0502020204030204" pitchFamily="34" charset="0"/>
              </a:rPr>
              <a:t>原則（</a:t>
            </a:r>
            <a:r>
              <a:rPr kumimoji="1" lang="en-US" altLang="ja-JP" sz="1600" baseline="0" dirty="0">
                <a:latin typeface="Calibri" panose="020F0502020204030204" pitchFamily="34" charset="0"/>
                <a:cs typeface="Calibri" panose="020F0502020204030204" pitchFamily="34" charset="0"/>
              </a:rPr>
              <a:t>2011</a:t>
            </a:r>
            <a:r>
              <a:rPr kumimoji="1" lang="ja-JP" altLang="en-US" sz="1600" baseline="0">
                <a:latin typeface="Calibri" panose="020F0502020204030204" pitchFamily="34" charset="0"/>
                <a:cs typeface="Calibri" panose="020F0502020204030204" pitchFamily="34" charset="0"/>
              </a:rPr>
              <a:t>年）</a:t>
            </a:r>
            <a:endParaRPr kumimoji="1" lang="en-US" altLang="ja-JP" sz="1600" baseline="0" dirty="0">
              <a:latin typeface="Calibri" panose="020F0502020204030204" pitchFamily="34" charset="0"/>
              <a:cs typeface="Calibri" panose="020F0502020204030204" pitchFamily="34" charset="0"/>
            </a:endParaRPr>
          </a:p>
        </p:txBody>
      </p:sp>
      <p:sp>
        <p:nvSpPr>
          <p:cNvPr id="22" name="正方形/長方形 21">
            <a:extLst>
              <a:ext uri="{FF2B5EF4-FFF2-40B4-BE49-F238E27FC236}">
                <a16:creationId xmlns:a16="http://schemas.microsoft.com/office/drawing/2014/main" id="{55F3F2A6-C62D-4F48-938E-525AF7EBAD23}"/>
              </a:ext>
            </a:extLst>
          </p:cNvPr>
          <p:cNvSpPr/>
          <p:nvPr/>
        </p:nvSpPr>
        <p:spPr>
          <a:xfrm>
            <a:off x="309836" y="722783"/>
            <a:ext cx="9179163" cy="384721"/>
          </a:xfrm>
          <a:prstGeom prst="rect">
            <a:avLst/>
          </a:prstGeom>
        </p:spPr>
        <p:txBody>
          <a:bodyPr wrap="square">
            <a:spAutoFit/>
          </a:bodyPr>
          <a:lstStyle/>
          <a:p>
            <a:r>
              <a:rPr lang="ja-JP" altLang="en-US">
                <a:latin typeface="Calibri" panose="020F0502020204030204" pitchFamily="34" charset="0"/>
                <a:cs typeface="Calibri" panose="020F0502020204030204" pitchFamily="34" charset="0"/>
              </a:rPr>
              <a:t>指導原則については、普及・実施に関する各国での行動計画の策定が推奨されています</a:t>
            </a:r>
            <a:endParaRPr lang="ja-JP" altLang="en-US" dirty="0">
              <a:latin typeface="Calibri" panose="020F0502020204030204" pitchFamily="34" charset="0"/>
              <a:cs typeface="Calibri" panose="020F0502020204030204" pitchFamily="34" charset="0"/>
            </a:endParaRPr>
          </a:p>
        </p:txBody>
      </p:sp>
      <p:pic>
        <p:nvPicPr>
          <p:cNvPr id="24" name="図 23" descr="背景パターン&#10;&#10;自動的に生成された説明">
            <a:extLst>
              <a:ext uri="{FF2B5EF4-FFF2-40B4-BE49-F238E27FC236}">
                <a16:creationId xmlns:a16="http://schemas.microsoft.com/office/drawing/2014/main" id="{36E737C8-9320-BF42-A6FB-420695BE288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7000" y="3937803"/>
            <a:ext cx="1798320" cy="2545715"/>
          </a:xfrm>
          <a:prstGeom prst="rect">
            <a:avLst/>
          </a:prstGeom>
        </p:spPr>
      </p:pic>
      <p:sp>
        <p:nvSpPr>
          <p:cNvPr id="25" name="下矢印 24">
            <a:extLst>
              <a:ext uri="{FF2B5EF4-FFF2-40B4-BE49-F238E27FC236}">
                <a16:creationId xmlns:a16="http://schemas.microsoft.com/office/drawing/2014/main" id="{837E939F-56D1-3349-B9B4-DACC569780AB}"/>
              </a:ext>
            </a:extLst>
          </p:cNvPr>
          <p:cNvSpPr/>
          <p:nvPr/>
        </p:nvSpPr>
        <p:spPr bwMode="gray">
          <a:xfrm>
            <a:off x="4563632" y="4515983"/>
            <a:ext cx="839511" cy="349233"/>
          </a:xfrm>
          <a:prstGeom prst="downArrow">
            <a:avLst/>
          </a:prstGeom>
          <a:solidFill>
            <a:srgbClr val="007680"/>
          </a:solidFill>
          <a:ln w="12700" algn="ctr">
            <a:solidFill>
              <a:srgbClr val="007680"/>
            </a:solidFill>
            <a:miter lim="800000"/>
            <a:headEnd/>
            <a:tailEnd/>
          </a:ln>
        </p:spPr>
        <p:txBody>
          <a:bodyPr wrap="square" lIns="36000" tIns="36000" rIns="36000" bIns="36000" rtlCol="0" anchor="ctr"/>
          <a:lstStyle/>
          <a:p>
            <a:pPr algn="ctr">
              <a:buFont typeface="Wingdings 2" pitchFamily="18" charset="2"/>
              <a:buNone/>
            </a:pPr>
            <a:endParaRPr kumimoji="1" lang="ja-JP" altLang="en-US" sz="1200" baseline="0" dirty="0">
              <a:latin typeface="Calibri" panose="020F0502020204030204" pitchFamily="34" charset="0"/>
              <a:cs typeface="Calibri" panose="020F0502020204030204" pitchFamily="34" charset="0"/>
            </a:endParaRPr>
          </a:p>
        </p:txBody>
      </p:sp>
      <p:sp>
        <p:nvSpPr>
          <p:cNvPr id="26" name="正方形/長方形 25">
            <a:extLst>
              <a:ext uri="{FF2B5EF4-FFF2-40B4-BE49-F238E27FC236}">
                <a16:creationId xmlns:a16="http://schemas.microsoft.com/office/drawing/2014/main" id="{F9B4F89D-9BC9-A34D-BB54-58FFF949F0AC}"/>
              </a:ext>
            </a:extLst>
          </p:cNvPr>
          <p:cNvSpPr/>
          <p:nvPr/>
        </p:nvSpPr>
        <p:spPr bwMode="gray">
          <a:xfrm>
            <a:off x="2265258" y="4948446"/>
            <a:ext cx="7021245" cy="1532548"/>
          </a:xfrm>
          <a:prstGeom prst="rect">
            <a:avLst/>
          </a:prstGeom>
          <a:noFill/>
          <a:ln w="19050" algn="ctr">
            <a:solidFill>
              <a:srgbClr val="007680"/>
            </a:solidFill>
            <a:miter lim="800000"/>
            <a:headEnd/>
            <a:tailEnd/>
          </a:ln>
        </p:spPr>
        <p:txBody>
          <a:bodyPr wrap="square" lIns="36000" tIns="36000" rIns="36000" bIns="36000" rtlCol="0" anchor="ctr"/>
          <a:lstStyle/>
          <a:p>
            <a:pPr algn="ctr">
              <a:buFont typeface="Wingdings 2" pitchFamily="18" charset="2"/>
              <a:buNone/>
            </a:pPr>
            <a:endParaRPr kumimoji="1" lang="ja-JP" altLang="en-US" sz="1200" baseline="0" dirty="0">
              <a:latin typeface="Calibri" panose="020F0502020204030204" pitchFamily="34" charset="0"/>
              <a:cs typeface="Calibri" panose="020F0502020204030204" pitchFamily="34" charset="0"/>
            </a:endParaRPr>
          </a:p>
        </p:txBody>
      </p:sp>
      <p:sp>
        <p:nvSpPr>
          <p:cNvPr id="27" name="テキスト ボックス 26">
            <a:extLst>
              <a:ext uri="{FF2B5EF4-FFF2-40B4-BE49-F238E27FC236}">
                <a16:creationId xmlns:a16="http://schemas.microsoft.com/office/drawing/2014/main" id="{46E8E54A-AD3C-CB41-9F30-EBE466B149E9}"/>
              </a:ext>
            </a:extLst>
          </p:cNvPr>
          <p:cNvSpPr txBox="1"/>
          <p:nvPr/>
        </p:nvSpPr>
        <p:spPr>
          <a:xfrm>
            <a:off x="3251827" y="5013149"/>
            <a:ext cx="3501269" cy="257369"/>
          </a:xfrm>
          <a:prstGeom prst="rect">
            <a:avLst/>
          </a:prstGeom>
          <a:solidFill>
            <a:srgbClr val="6FC2B4"/>
          </a:solidFill>
          <a:ln>
            <a:solidFill>
              <a:srgbClr val="007680"/>
            </a:solidFill>
          </a:ln>
        </p:spPr>
        <p:txBody>
          <a:bodyPr wrap="square" lIns="36000" tIns="36000" rIns="36000" bIns="36000" rtlCol="0" anchor="ctr" anchorCtr="0">
            <a:spAutoFit/>
          </a:bodyPr>
          <a:lstStyle/>
          <a:p>
            <a:pPr algn="ctr">
              <a:spcBef>
                <a:spcPts val="0"/>
              </a:spcBef>
              <a:buSzPct val="100000"/>
            </a:pPr>
            <a:r>
              <a:rPr kumimoji="1" lang="en-US" altLang="ja-JP" sz="1200" baseline="0" dirty="0">
                <a:solidFill>
                  <a:schemeClr val="bg1"/>
                </a:solidFill>
                <a:latin typeface="Calibri" panose="020F0502020204030204" pitchFamily="34" charset="0"/>
                <a:cs typeface="Calibri" panose="020F0502020204030204" pitchFamily="34" charset="0"/>
              </a:rPr>
              <a:t>『</a:t>
            </a:r>
            <a:r>
              <a:rPr kumimoji="1" lang="ja-JP" altLang="en-US" sz="1200" baseline="0">
                <a:solidFill>
                  <a:schemeClr val="bg1"/>
                </a:solidFill>
                <a:latin typeface="Calibri" panose="020F0502020204030204" pitchFamily="34" charset="0"/>
                <a:cs typeface="Calibri" panose="020F0502020204030204" pitchFamily="34" charset="0"/>
              </a:rPr>
              <a:t>ビジネスと人権</a:t>
            </a:r>
            <a:r>
              <a:rPr kumimoji="1" lang="en-US" altLang="ja-JP" sz="1200" baseline="0" dirty="0">
                <a:solidFill>
                  <a:schemeClr val="bg1"/>
                </a:solidFill>
                <a:latin typeface="Calibri" panose="020F0502020204030204" pitchFamily="34" charset="0"/>
                <a:cs typeface="Calibri" panose="020F0502020204030204" pitchFamily="34" charset="0"/>
              </a:rPr>
              <a:t>』</a:t>
            </a:r>
            <a:r>
              <a:rPr kumimoji="1" lang="ja-JP" altLang="en-US" sz="1200" baseline="0">
                <a:solidFill>
                  <a:schemeClr val="bg1"/>
                </a:solidFill>
                <a:latin typeface="Calibri" panose="020F0502020204030204" pitchFamily="34" charset="0"/>
                <a:cs typeface="Calibri" panose="020F0502020204030204" pitchFamily="34" charset="0"/>
              </a:rPr>
              <a:t>に関する行動計画（</a:t>
            </a:r>
            <a:r>
              <a:rPr kumimoji="1" lang="en-US" altLang="ja-JP" sz="1200" baseline="0" dirty="0">
                <a:solidFill>
                  <a:schemeClr val="bg1"/>
                </a:solidFill>
                <a:latin typeface="Calibri" panose="020F0502020204030204" pitchFamily="34" charset="0"/>
                <a:cs typeface="Calibri" panose="020F0502020204030204" pitchFamily="34" charset="0"/>
              </a:rPr>
              <a:t>2020-2025)</a:t>
            </a:r>
            <a:endParaRPr kumimoji="1" lang="ja-JP" altLang="en-US" sz="1200" baseline="0" dirty="0">
              <a:solidFill>
                <a:schemeClr val="bg1"/>
              </a:solidFill>
              <a:latin typeface="Calibri" panose="020F0502020204030204" pitchFamily="34" charset="0"/>
              <a:cs typeface="Calibri" panose="020F0502020204030204" pitchFamily="34" charset="0"/>
            </a:endParaRPr>
          </a:p>
        </p:txBody>
      </p:sp>
      <p:sp>
        <p:nvSpPr>
          <p:cNvPr id="29" name="テキスト ボックス 28">
            <a:extLst>
              <a:ext uri="{FF2B5EF4-FFF2-40B4-BE49-F238E27FC236}">
                <a16:creationId xmlns:a16="http://schemas.microsoft.com/office/drawing/2014/main" id="{E8E43386-930A-ED45-A26A-E8E1AC24489F}"/>
              </a:ext>
            </a:extLst>
          </p:cNvPr>
          <p:cNvSpPr txBox="1"/>
          <p:nvPr/>
        </p:nvSpPr>
        <p:spPr>
          <a:xfrm>
            <a:off x="2319713" y="5270518"/>
            <a:ext cx="6848037" cy="1149921"/>
          </a:xfrm>
          <a:prstGeom prst="rect">
            <a:avLst/>
          </a:prstGeom>
          <a:noFill/>
        </p:spPr>
        <p:txBody>
          <a:bodyPr wrap="square" lIns="36000" tIns="36000" rIns="36000" bIns="36000" rtlCol="0" anchor="ctr" anchorCtr="0">
            <a:spAutoFit/>
          </a:bodyPr>
          <a:lstStyle/>
          <a:p>
            <a:pPr>
              <a:spcBef>
                <a:spcPts val="0"/>
              </a:spcBef>
              <a:buSzPct val="100000"/>
            </a:pPr>
            <a:r>
              <a:rPr kumimoji="1" lang="ja-JP" altLang="en-US" sz="1400" baseline="0">
                <a:latin typeface="Calibri" panose="020F0502020204030204" pitchFamily="34" charset="0"/>
                <a:cs typeface="Calibri" panose="020F0502020204030204" pitchFamily="34" charset="0"/>
              </a:rPr>
              <a:t>日本の</a:t>
            </a:r>
            <a:r>
              <a:rPr kumimoji="1" lang="en-US" altLang="ja-JP" sz="1400" baseline="0" dirty="0">
                <a:latin typeface="Calibri" panose="020F0502020204030204" pitchFamily="34" charset="0"/>
                <a:cs typeface="Calibri" panose="020F0502020204030204" pitchFamily="34" charset="0"/>
              </a:rPr>
              <a:t>NAP</a:t>
            </a:r>
            <a:r>
              <a:rPr kumimoji="1" lang="ja-JP" altLang="en-US" sz="1400" baseline="0">
                <a:latin typeface="Calibri" panose="020F0502020204030204" pitchFamily="34" charset="0"/>
                <a:cs typeface="Calibri" panose="020F0502020204030204" pitchFamily="34" charset="0"/>
              </a:rPr>
              <a:t>では、企業が、人権への影響の特定や予防・軽減、対処、情報共有を行い、人権デュー・ディリジェンスを導入することへの期待が表明されている。</a:t>
            </a:r>
            <a:endParaRPr kumimoji="1" lang="en-US" altLang="ja-JP" sz="1400" baseline="0" dirty="0">
              <a:latin typeface="Calibri" panose="020F0502020204030204" pitchFamily="34" charset="0"/>
              <a:cs typeface="Calibri" panose="020F0502020204030204" pitchFamily="34" charset="0"/>
            </a:endParaRPr>
          </a:p>
          <a:p>
            <a:pPr>
              <a:spcBef>
                <a:spcPts val="0"/>
              </a:spcBef>
              <a:buSzPct val="100000"/>
            </a:pPr>
            <a:r>
              <a:rPr kumimoji="1" lang="ja-JP" altLang="en-US" sz="1400">
                <a:latin typeface="Calibri" panose="020F0502020204030204" pitchFamily="34" charset="0"/>
                <a:cs typeface="Calibri" panose="020F0502020204030204" pitchFamily="34" charset="0"/>
              </a:rPr>
              <a:t>政府・地方公共団体、企業、社会全体によるビジネスと人権に関する理解促進と意識向上、サプライチェーンにおける人権尊重を促進する仕組みの整備、救済メカニズムの整備及び改善を基本的な考え方としている。</a:t>
            </a:r>
            <a:endParaRPr kumimoji="1" lang="ja-JP" altLang="en-US" sz="1400" baseline="0" dirty="0">
              <a:latin typeface="Calibri" panose="020F0502020204030204" pitchFamily="34" charset="0"/>
              <a:cs typeface="Calibri" panose="020F0502020204030204" pitchFamily="34" charset="0"/>
            </a:endParaRPr>
          </a:p>
        </p:txBody>
      </p:sp>
      <p:sp>
        <p:nvSpPr>
          <p:cNvPr id="23" name="角丸四角形 22">
            <a:extLst>
              <a:ext uri="{FF2B5EF4-FFF2-40B4-BE49-F238E27FC236}">
                <a16:creationId xmlns:a16="http://schemas.microsoft.com/office/drawing/2014/main" id="{C15652E0-408B-724F-B170-0346B88C0F94}"/>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a:solidFill>
                  <a:schemeClr val="bg1"/>
                </a:solidFill>
                <a:latin typeface="+mn-ea"/>
                <a:cs typeface="Calibri" panose="020F0502020204030204" pitchFamily="34" charset="0"/>
              </a:rPr>
              <a:t> 企業の人権尊重責任</a:t>
            </a:r>
          </a:p>
        </p:txBody>
      </p:sp>
    </p:spTree>
    <p:extLst>
      <p:ext uri="{BB962C8B-B14F-4D97-AF65-F5344CB8AC3E}">
        <p14:creationId xmlns:p14="http://schemas.microsoft.com/office/powerpoint/2010/main" val="77034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1688743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60" imgH="360" progId="TCLayout.ActiveDocument.1">
                  <p:embed/>
                </p:oleObj>
              </mc:Choice>
              <mc:Fallback>
                <p:oleObj name="think-cell スライド" r:id="rId4" imgW="360" imgH="360" progId="TCLayout.ActiveDocument.1">
                  <p:embed/>
                  <p:pic>
                    <p:nvPicPr>
                      <p:cNvPr id="3" name="オブジェクト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スライド番号プレースホルダー 3"/>
          <p:cNvSpPr>
            <a:spLocks noGrp="1"/>
          </p:cNvSpPr>
          <p:nvPr>
            <p:ph type="sldNum" sz="quarter" idx="13"/>
          </p:nvPr>
        </p:nvSpPr>
        <p:spPr/>
        <p:txBody>
          <a:bodyPr/>
          <a:lstStyle/>
          <a:p>
            <a:pPr fontAlgn="base">
              <a:spcBef>
                <a:spcPct val="0"/>
              </a:spcBef>
              <a:spcAft>
                <a:spcPct val="0"/>
              </a:spcAft>
            </a:pPr>
            <a:fld id="{A3EB1B23-9AF8-425B-BAD7-B9FA00F18833}" type="slidenum">
              <a:rPr kumimoji="0" lang="ja-JP" altLang="en-US">
                <a:solidFill>
                  <a:prstClr val="black"/>
                </a:solidFill>
                <a:ea typeface="ＭＳ Ｐゴシック"/>
              </a:rPr>
              <a:pPr fontAlgn="base">
                <a:spcBef>
                  <a:spcPct val="0"/>
                </a:spcBef>
                <a:spcAft>
                  <a:spcPct val="0"/>
                </a:spcAft>
              </a:pPr>
              <a:t>6</a:t>
            </a:fld>
            <a:endParaRPr kumimoji="0" lang="ja-JP" altLang="en-US" dirty="0">
              <a:solidFill>
                <a:prstClr val="black"/>
              </a:solidFill>
              <a:ea typeface="ＭＳ Ｐゴシック"/>
            </a:endParaRPr>
          </a:p>
        </p:txBody>
      </p:sp>
      <p:sp>
        <p:nvSpPr>
          <p:cNvPr id="6" name="テキスト プレースホルダー 5"/>
          <p:cNvSpPr>
            <a:spLocks noGrp="1"/>
          </p:cNvSpPr>
          <p:nvPr>
            <p:ph type="body" sz="quarter" idx="15"/>
          </p:nvPr>
        </p:nvSpPr>
        <p:spPr>
          <a:xfrm>
            <a:off x="634979" y="1484313"/>
            <a:ext cx="8636041" cy="364139"/>
          </a:xfrm>
          <a:ln>
            <a:solidFill>
              <a:schemeClr val="bg1">
                <a:lumMod val="65000"/>
              </a:schemeClr>
            </a:solidFill>
          </a:ln>
        </p:spPr>
        <p:txBody>
          <a:bodyPr/>
          <a:lstStyle/>
          <a:p>
            <a:pPr algn="ctr"/>
            <a:r>
              <a:rPr lang="ja-JP" altLang="en-US" dirty="0">
                <a:solidFill>
                  <a:schemeClr val="accent5">
                    <a:lumMod val="75000"/>
                  </a:schemeClr>
                </a:solidFill>
              </a:rPr>
              <a:t>企業が人権への影響を考慮すべき対象</a:t>
            </a:r>
            <a:endParaRPr kumimoji="1" lang="ja-JP" altLang="en-US" dirty="0">
              <a:solidFill>
                <a:schemeClr val="accent5">
                  <a:lumMod val="75000"/>
                </a:schemeClr>
              </a:solidFill>
            </a:endParaRPr>
          </a:p>
        </p:txBody>
      </p:sp>
      <p:sp>
        <p:nvSpPr>
          <p:cNvPr id="8" name="タイトル 7"/>
          <p:cNvSpPr>
            <a:spLocks noGrp="1"/>
          </p:cNvSpPr>
          <p:nvPr>
            <p:ph type="title"/>
          </p:nvPr>
        </p:nvSpPr>
        <p:spPr>
          <a:xfrm>
            <a:off x="417000" y="304404"/>
            <a:ext cx="9072000" cy="354599"/>
          </a:xfrm>
        </p:spPr>
        <p:txBody>
          <a:bodyPr/>
          <a:lstStyle/>
          <a:p>
            <a:r>
              <a:rPr kumimoji="1" lang="ja-JP" altLang="en-US"/>
              <a:t>企業が尊重すべき人権の主体（ライツホルダー）</a:t>
            </a:r>
            <a:endParaRPr kumimoji="1" lang="ja-JP" altLang="en-US" dirty="0"/>
          </a:p>
        </p:txBody>
      </p:sp>
      <p:sp>
        <p:nvSpPr>
          <p:cNvPr id="48" name="正方形/長方形 47"/>
          <p:cNvSpPr/>
          <p:nvPr/>
        </p:nvSpPr>
        <p:spPr>
          <a:xfrm>
            <a:off x="634979" y="788400"/>
            <a:ext cx="8855095" cy="677108"/>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企業は、従業員はもちろんのこと、取引先従業員や</a:t>
            </a:r>
            <a:r>
              <a:rPr lang="ja-JP" altLang="en-US">
                <a:latin typeface="Calibri" panose="020F0502020204030204" pitchFamily="34" charset="0"/>
                <a:cs typeface="Calibri" panose="020F0502020204030204" pitchFamily="34" charset="0"/>
              </a:rPr>
              <a:t>顧客、消費者等</a:t>
            </a:r>
            <a:r>
              <a:rPr lang="ja-JP" altLang="en-US" dirty="0">
                <a:latin typeface="Calibri" panose="020F0502020204030204" pitchFamily="34" charset="0"/>
                <a:cs typeface="Calibri" panose="020F0502020204030204" pitchFamily="34" charset="0"/>
              </a:rPr>
              <a:t>の人権についても配慮する必要があります</a:t>
            </a:r>
          </a:p>
        </p:txBody>
      </p:sp>
      <p:cxnSp>
        <p:nvCxnSpPr>
          <p:cNvPr id="53" name="直線コネクタ 52"/>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747632" y="2647197"/>
            <a:ext cx="8209635" cy="2763055"/>
            <a:chOff x="747632" y="2647198"/>
            <a:chExt cx="8209635" cy="2189234"/>
          </a:xfrm>
        </p:grpSpPr>
        <p:sp>
          <p:nvSpPr>
            <p:cNvPr id="16" name="楕円 15"/>
            <p:cNvSpPr/>
            <p:nvPr/>
          </p:nvSpPr>
          <p:spPr bwMode="gray">
            <a:xfrm>
              <a:off x="747632" y="2647198"/>
              <a:ext cx="8209635" cy="2189234"/>
            </a:xfrm>
            <a:prstGeom prst="ellipse">
              <a:avLst/>
            </a:prstGeom>
            <a:solidFill>
              <a:srgbClr val="DDEFE8"/>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200" baseline="0" dirty="0">
                <a:latin typeface="Calibri" panose="020F0502020204030204" pitchFamily="34" charset="0"/>
                <a:cs typeface="Calibri" panose="020F0502020204030204" pitchFamily="34" charset="0"/>
              </a:endParaRPr>
            </a:p>
          </p:txBody>
        </p:sp>
        <p:sp>
          <p:nvSpPr>
            <p:cNvPr id="17" name="楕円 16"/>
            <p:cNvSpPr/>
            <p:nvPr/>
          </p:nvSpPr>
          <p:spPr bwMode="gray">
            <a:xfrm>
              <a:off x="747634" y="2740665"/>
              <a:ext cx="5757690" cy="2002299"/>
            </a:xfrm>
            <a:prstGeom prst="ellipse">
              <a:avLst/>
            </a:prstGeom>
            <a:solidFill>
              <a:srgbClr val="B2D4D8"/>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200" baseline="0" dirty="0">
                <a:latin typeface="Calibri" panose="020F0502020204030204" pitchFamily="34" charset="0"/>
                <a:cs typeface="Calibri" panose="020F0502020204030204" pitchFamily="34" charset="0"/>
              </a:endParaRPr>
            </a:p>
          </p:txBody>
        </p:sp>
        <p:sp>
          <p:nvSpPr>
            <p:cNvPr id="18" name="楕円 17"/>
            <p:cNvSpPr/>
            <p:nvPr/>
          </p:nvSpPr>
          <p:spPr bwMode="gray">
            <a:xfrm>
              <a:off x="747632" y="2947183"/>
              <a:ext cx="3021144" cy="1589264"/>
            </a:xfrm>
            <a:prstGeom prst="ellipse">
              <a:avLst/>
            </a:prstGeom>
            <a:solidFill>
              <a:srgbClr val="0076A8"/>
            </a:solidFill>
            <a:ln w="12700" algn="ctr">
              <a:noFill/>
              <a:miter lim="800000"/>
              <a:headEnd/>
              <a:tailEnd/>
            </a:ln>
          </p:spPr>
          <p:txBody>
            <a:bodyPr wrap="square" lIns="36000" tIns="36000" rIns="36000" bIns="36000" rtlCol="0" anchor="ctr"/>
            <a:lstStyle/>
            <a:p>
              <a:pPr algn="ctr">
                <a:buFont typeface="Wingdings 2" pitchFamily="18" charset="2"/>
                <a:buNone/>
              </a:pPr>
              <a:endParaRPr kumimoji="1" lang="ja-JP" altLang="en-US" sz="1200" baseline="0" dirty="0">
                <a:latin typeface="Calibri" panose="020F0502020204030204" pitchFamily="34" charset="0"/>
                <a:cs typeface="Calibri" panose="020F0502020204030204" pitchFamily="34" charset="0"/>
              </a:endParaRPr>
            </a:p>
          </p:txBody>
        </p:sp>
        <p:sp>
          <p:nvSpPr>
            <p:cNvPr id="19" name="テキスト ボックス 18"/>
            <p:cNvSpPr txBox="1"/>
            <p:nvPr/>
          </p:nvSpPr>
          <p:spPr bwMode="gray">
            <a:xfrm>
              <a:off x="1855036" y="3242724"/>
              <a:ext cx="1797534" cy="935496"/>
            </a:xfrm>
            <a:prstGeom prst="rect">
              <a:avLst/>
            </a:prstGeom>
            <a:noFill/>
            <a:ln w="12700" algn="ctr">
              <a:no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p>
              <a:r>
                <a:rPr kumimoji="1" lang="ja-JP" altLang="en-US" sz="1800" b="1" dirty="0">
                  <a:solidFill>
                    <a:schemeClr val="bg1"/>
                  </a:solidFill>
                  <a:latin typeface="Calibri" panose="020F0502020204030204" pitchFamily="34" charset="0"/>
                  <a:cs typeface="Calibri" panose="020F0502020204030204" pitchFamily="34" charset="0"/>
                </a:rPr>
                <a:t>正社員</a:t>
              </a:r>
              <a:endParaRPr kumimoji="1" lang="en-US" altLang="ja-JP" sz="1800" b="1" dirty="0">
                <a:solidFill>
                  <a:schemeClr val="bg1"/>
                </a:solidFill>
                <a:latin typeface="Calibri" panose="020F0502020204030204" pitchFamily="34" charset="0"/>
                <a:cs typeface="Calibri" panose="020F0502020204030204" pitchFamily="34" charset="0"/>
              </a:endParaRPr>
            </a:p>
            <a:p>
              <a:r>
                <a:rPr kumimoji="1" lang="ja-JP" altLang="en-US" sz="1800" b="1" dirty="0">
                  <a:solidFill>
                    <a:schemeClr val="bg1"/>
                  </a:solidFill>
                  <a:latin typeface="Calibri" panose="020F0502020204030204" pitchFamily="34" charset="0"/>
                  <a:cs typeface="Calibri" panose="020F0502020204030204" pitchFamily="34" charset="0"/>
                </a:rPr>
                <a:t>契約社員</a:t>
              </a:r>
              <a:endParaRPr kumimoji="1" lang="en-US" altLang="ja-JP" sz="1800" b="1" dirty="0">
                <a:solidFill>
                  <a:schemeClr val="bg1"/>
                </a:solidFill>
                <a:latin typeface="Calibri" panose="020F0502020204030204" pitchFamily="34" charset="0"/>
                <a:cs typeface="Calibri" panose="020F0502020204030204" pitchFamily="34" charset="0"/>
              </a:endParaRPr>
            </a:p>
            <a:p>
              <a:r>
                <a:rPr kumimoji="1" lang="ja-JP" altLang="en-US" sz="1800" b="1" dirty="0">
                  <a:solidFill>
                    <a:schemeClr val="bg1"/>
                  </a:solidFill>
                  <a:latin typeface="Calibri" panose="020F0502020204030204" pitchFamily="34" charset="0"/>
                  <a:cs typeface="Calibri" panose="020F0502020204030204" pitchFamily="34" charset="0"/>
                </a:rPr>
                <a:t>派遣社員</a:t>
              </a:r>
              <a:endParaRPr kumimoji="1" lang="en-US" altLang="ja-JP" sz="1800" b="1" dirty="0">
                <a:solidFill>
                  <a:schemeClr val="bg1"/>
                </a:solidFill>
                <a:latin typeface="Calibri" panose="020F0502020204030204" pitchFamily="34" charset="0"/>
                <a:cs typeface="Calibri" panose="020F0502020204030204" pitchFamily="34" charset="0"/>
              </a:endParaRPr>
            </a:p>
            <a:p>
              <a:r>
                <a:rPr kumimoji="1" lang="ja-JP" altLang="en-US" sz="1800" b="1" dirty="0">
                  <a:solidFill>
                    <a:schemeClr val="bg1"/>
                  </a:solidFill>
                  <a:latin typeface="Calibri" panose="020F0502020204030204" pitchFamily="34" charset="0"/>
                  <a:cs typeface="Calibri" panose="020F0502020204030204" pitchFamily="34" charset="0"/>
                </a:rPr>
                <a:t>アルバイト・パート</a:t>
              </a:r>
            </a:p>
          </p:txBody>
        </p:sp>
        <p:sp>
          <p:nvSpPr>
            <p:cNvPr id="20" name="テキスト ボックス 19"/>
            <p:cNvSpPr txBox="1"/>
            <p:nvPr/>
          </p:nvSpPr>
          <p:spPr bwMode="gray">
            <a:xfrm>
              <a:off x="4229363" y="3571932"/>
              <a:ext cx="1457698" cy="277077"/>
            </a:xfrm>
            <a:prstGeom prst="rect">
              <a:avLst/>
            </a:prstGeom>
            <a:noFill/>
            <a:ln w="12700" algn="ctr">
              <a:no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p>
              <a:r>
                <a:rPr kumimoji="1" lang="ja-JP" altLang="en-US" sz="1800" dirty="0">
                  <a:latin typeface="Calibri" panose="020F0502020204030204" pitchFamily="34" charset="0"/>
                  <a:cs typeface="Calibri" panose="020F0502020204030204" pitchFamily="34" charset="0"/>
                </a:rPr>
                <a:t>取引先従業員</a:t>
              </a:r>
            </a:p>
          </p:txBody>
        </p:sp>
        <p:sp>
          <p:nvSpPr>
            <p:cNvPr id="21" name="テキスト ボックス 20"/>
            <p:cNvSpPr txBox="1"/>
            <p:nvPr/>
          </p:nvSpPr>
          <p:spPr bwMode="gray">
            <a:xfrm>
              <a:off x="6965907" y="3462196"/>
              <a:ext cx="1342281" cy="496550"/>
            </a:xfrm>
            <a:prstGeom prst="rect">
              <a:avLst/>
            </a:prstGeom>
            <a:noFill/>
            <a:ln w="12700" algn="ctr">
              <a:noFill/>
              <a:miter lim="800000"/>
              <a:headEnd/>
              <a:tailEnd/>
            </a:ln>
          </p:spPr>
          <p:txBody>
            <a:bodyPr rot="0" spcFirstLastPara="0" vertOverflow="overflow" horzOverflow="overflow" vert="horz" wrap="none" lIns="36000" tIns="36000" rIns="36000" bIns="36000" numCol="1" spcCol="0" rtlCol="0" fromWordArt="0" anchor="ctr" anchorCtr="0" forceAA="0" compatLnSpc="1">
              <a:prstTxWarp prst="textNoShape">
                <a:avLst/>
              </a:prstTxWarp>
              <a:spAutoFit/>
            </a:bodyPr>
            <a:lstStyle/>
            <a:p>
              <a:r>
                <a:rPr kumimoji="1" lang="ja-JP" altLang="en-US" sz="1800">
                  <a:latin typeface="Calibri" panose="020F0502020204030204" pitchFamily="34" charset="0"/>
                  <a:cs typeface="Calibri" panose="020F0502020204030204" pitchFamily="34" charset="0"/>
                </a:rPr>
                <a:t>顧客・消費者</a:t>
              </a:r>
              <a:endParaRPr kumimoji="1" lang="en-US" altLang="ja-JP" sz="1800" dirty="0">
                <a:latin typeface="Calibri" panose="020F0502020204030204" pitchFamily="34" charset="0"/>
                <a:cs typeface="Calibri" panose="020F0502020204030204" pitchFamily="34" charset="0"/>
              </a:endParaRPr>
            </a:p>
            <a:p>
              <a:r>
                <a:rPr kumimoji="1" lang="ja-JP" altLang="en-US" sz="1800">
                  <a:latin typeface="Calibri" panose="020F0502020204030204" pitchFamily="34" charset="0"/>
                  <a:cs typeface="Calibri" panose="020F0502020204030204" pitchFamily="34" charset="0"/>
                </a:rPr>
                <a:t>地域住民</a:t>
              </a:r>
              <a:endParaRPr kumimoji="1" lang="ja-JP" altLang="en-US" sz="1800" dirty="0">
                <a:latin typeface="Calibri" panose="020F0502020204030204" pitchFamily="34" charset="0"/>
                <a:cs typeface="Calibri" panose="020F0502020204030204" pitchFamily="34" charset="0"/>
              </a:endParaRPr>
            </a:p>
          </p:txBody>
        </p:sp>
      </p:grpSp>
      <p:sp>
        <p:nvSpPr>
          <p:cNvPr id="22" name="Freeform 324"/>
          <p:cNvSpPr>
            <a:spLocks noEditPoints="1"/>
          </p:cNvSpPr>
          <p:nvPr/>
        </p:nvSpPr>
        <p:spPr bwMode="gray">
          <a:xfrm>
            <a:off x="1068309" y="3591756"/>
            <a:ext cx="568149" cy="772102"/>
          </a:xfrm>
          <a:custGeom>
            <a:avLst/>
            <a:gdLst>
              <a:gd name="T0" fmla="*/ 90 w 235"/>
              <a:gd name="T1" fmla="*/ 215 h 320"/>
              <a:gd name="T2" fmla="*/ 107 w 235"/>
              <a:gd name="T3" fmla="*/ 224 h 320"/>
              <a:gd name="T4" fmla="*/ 96 w 235"/>
              <a:gd name="T5" fmla="*/ 234 h 320"/>
              <a:gd name="T6" fmla="*/ 92 w 235"/>
              <a:gd name="T7" fmla="*/ 276 h 320"/>
              <a:gd name="T8" fmla="*/ 106 w 235"/>
              <a:gd name="T9" fmla="*/ 270 h 320"/>
              <a:gd name="T10" fmla="*/ 92 w 235"/>
              <a:gd name="T11" fmla="*/ 257 h 320"/>
              <a:gd name="T12" fmla="*/ 87 w 235"/>
              <a:gd name="T13" fmla="*/ 270 h 320"/>
              <a:gd name="T14" fmla="*/ 58 w 235"/>
              <a:gd name="T15" fmla="*/ 233 h 320"/>
              <a:gd name="T16" fmla="*/ 61 w 235"/>
              <a:gd name="T17" fmla="*/ 216 h 320"/>
              <a:gd name="T18" fmla="*/ 44 w 235"/>
              <a:gd name="T19" fmla="*/ 228 h 320"/>
              <a:gd name="T20" fmla="*/ 63 w 235"/>
              <a:gd name="T21" fmla="*/ 185 h 320"/>
              <a:gd name="T22" fmla="*/ 58 w 235"/>
              <a:gd name="T23" fmla="*/ 171 h 320"/>
              <a:gd name="T24" fmla="*/ 43 w 235"/>
              <a:gd name="T25" fmla="*/ 181 h 320"/>
              <a:gd name="T26" fmla="*/ 96 w 235"/>
              <a:gd name="T27" fmla="*/ 192 h 320"/>
              <a:gd name="T28" fmla="*/ 106 w 235"/>
              <a:gd name="T29" fmla="*/ 177 h 320"/>
              <a:gd name="T30" fmla="*/ 86 w 235"/>
              <a:gd name="T31" fmla="*/ 181 h 320"/>
              <a:gd name="T32" fmla="*/ 92 w 235"/>
              <a:gd name="T33" fmla="*/ 148 h 320"/>
              <a:gd name="T34" fmla="*/ 107 w 235"/>
              <a:gd name="T35" fmla="*/ 138 h 320"/>
              <a:gd name="T36" fmla="*/ 98 w 235"/>
              <a:gd name="T37" fmla="*/ 128 h 320"/>
              <a:gd name="T38" fmla="*/ 87 w 235"/>
              <a:gd name="T39" fmla="*/ 142 h 320"/>
              <a:gd name="T40" fmla="*/ 58 w 235"/>
              <a:gd name="T41" fmla="*/ 148 h 320"/>
              <a:gd name="T42" fmla="*/ 61 w 235"/>
              <a:gd name="T43" fmla="*/ 131 h 320"/>
              <a:gd name="T44" fmla="*/ 52 w 235"/>
              <a:gd name="T45" fmla="*/ 128 h 320"/>
              <a:gd name="T46" fmla="*/ 43 w 235"/>
              <a:gd name="T47" fmla="*/ 138 h 320"/>
              <a:gd name="T48" fmla="*/ 54 w 235"/>
              <a:gd name="T49" fmla="*/ 106 h 320"/>
              <a:gd name="T50" fmla="*/ 61 w 235"/>
              <a:gd name="T51" fmla="*/ 88 h 320"/>
              <a:gd name="T52" fmla="*/ 48 w 235"/>
              <a:gd name="T53" fmla="*/ 87 h 320"/>
              <a:gd name="T54" fmla="*/ 46 w 235"/>
              <a:gd name="T55" fmla="*/ 103 h 320"/>
              <a:gd name="T56" fmla="*/ 100 w 235"/>
              <a:gd name="T57" fmla="*/ 105 h 320"/>
              <a:gd name="T58" fmla="*/ 104 w 235"/>
              <a:gd name="T59" fmla="*/ 88 h 320"/>
              <a:gd name="T60" fmla="*/ 86 w 235"/>
              <a:gd name="T61" fmla="*/ 96 h 320"/>
              <a:gd name="T62" fmla="*/ 100 w 235"/>
              <a:gd name="T63" fmla="*/ 63 h 320"/>
              <a:gd name="T64" fmla="*/ 106 w 235"/>
              <a:gd name="T65" fmla="*/ 49 h 320"/>
              <a:gd name="T66" fmla="*/ 87 w 235"/>
              <a:gd name="T67" fmla="*/ 49 h 320"/>
              <a:gd name="T68" fmla="*/ 50 w 235"/>
              <a:gd name="T69" fmla="*/ 63 h 320"/>
              <a:gd name="T70" fmla="*/ 63 w 235"/>
              <a:gd name="T71" fmla="*/ 49 h 320"/>
              <a:gd name="T72" fmla="*/ 43 w 235"/>
              <a:gd name="T73" fmla="*/ 53 h 320"/>
              <a:gd name="T74" fmla="*/ 182 w 235"/>
              <a:gd name="T75" fmla="*/ 234 h 320"/>
              <a:gd name="T76" fmla="*/ 191 w 235"/>
              <a:gd name="T77" fmla="*/ 220 h 320"/>
              <a:gd name="T78" fmla="*/ 184 w 235"/>
              <a:gd name="T79" fmla="*/ 213 h 320"/>
              <a:gd name="T80" fmla="*/ 174 w 235"/>
              <a:gd name="T81" fmla="*/ 216 h 320"/>
              <a:gd name="T82" fmla="*/ 174 w 235"/>
              <a:gd name="T83" fmla="*/ 231 h 320"/>
              <a:gd name="T84" fmla="*/ 186 w 235"/>
              <a:gd name="T85" fmla="*/ 191 h 320"/>
              <a:gd name="T86" fmla="*/ 191 w 235"/>
              <a:gd name="T87" fmla="*/ 177 h 320"/>
              <a:gd name="T88" fmla="*/ 174 w 235"/>
              <a:gd name="T89" fmla="*/ 173 h 320"/>
              <a:gd name="T90" fmla="*/ 174 w 235"/>
              <a:gd name="T91" fmla="*/ 189 h 320"/>
              <a:gd name="T92" fmla="*/ 186 w 235"/>
              <a:gd name="T93" fmla="*/ 148 h 320"/>
              <a:gd name="T94" fmla="*/ 189 w 235"/>
              <a:gd name="T95" fmla="*/ 131 h 320"/>
              <a:gd name="T96" fmla="*/ 174 w 235"/>
              <a:gd name="T97" fmla="*/ 131 h 320"/>
              <a:gd name="T98" fmla="*/ 235 w 235"/>
              <a:gd name="T99" fmla="*/ 96 h 320"/>
              <a:gd name="T100" fmla="*/ 0 w 235"/>
              <a:gd name="T101" fmla="*/ 309 h 320"/>
              <a:gd name="T102" fmla="*/ 150 w 235"/>
              <a:gd name="T103" fmla="*/ 10 h 320"/>
              <a:gd name="T104" fmla="*/ 22 w 235"/>
              <a:gd name="T105" fmla="*/ 298 h 320"/>
              <a:gd name="T106" fmla="*/ 64 w 235"/>
              <a:gd name="T107" fmla="*/ 266 h 320"/>
              <a:gd name="T108" fmla="*/ 22 w 235"/>
              <a:gd name="T109" fmla="*/ 21 h 320"/>
              <a:gd name="T110" fmla="*/ 150 w 235"/>
              <a:gd name="T111" fmla="*/ 298 h 320"/>
              <a:gd name="T112" fmla="*/ 192 w 235"/>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320">
                <a:moveTo>
                  <a:pt x="87" y="228"/>
                </a:moveTo>
                <a:cubicBezTo>
                  <a:pt x="86" y="226"/>
                  <a:pt x="86" y="225"/>
                  <a:pt x="86" y="224"/>
                </a:cubicBezTo>
                <a:cubicBezTo>
                  <a:pt x="86" y="221"/>
                  <a:pt x="87" y="218"/>
                  <a:pt x="89" y="216"/>
                </a:cubicBezTo>
                <a:cubicBezTo>
                  <a:pt x="89" y="216"/>
                  <a:pt x="90" y="215"/>
                  <a:pt x="90" y="215"/>
                </a:cubicBezTo>
                <a:cubicBezTo>
                  <a:pt x="91" y="214"/>
                  <a:pt x="92" y="214"/>
                  <a:pt x="92" y="214"/>
                </a:cubicBezTo>
                <a:cubicBezTo>
                  <a:pt x="93" y="214"/>
                  <a:pt x="94" y="213"/>
                  <a:pt x="94" y="213"/>
                </a:cubicBezTo>
                <a:cubicBezTo>
                  <a:pt x="98" y="212"/>
                  <a:pt x="101" y="214"/>
                  <a:pt x="104" y="216"/>
                </a:cubicBezTo>
                <a:cubicBezTo>
                  <a:pt x="106" y="218"/>
                  <a:pt x="107" y="221"/>
                  <a:pt x="107" y="224"/>
                </a:cubicBezTo>
                <a:cubicBezTo>
                  <a:pt x="107" y="225"/>
                  <a:pt x="107" y="226"/>
                  <a:pt x="106" y="228"/>
                </a:cubicBezTo>
                <a:cubicBezTo>
                  <a:pt x="106" y="229"/>
                  <a:pt x="105" y="230"/>
                  <a:pt x="104" y="231"/>
                </a:cubicBezTo>
                <a:cubicBezTo>
                  <a:pt x="103" y="232"/>
                  <a:pt x="102" y="233"/>
                  <a:pt x="100" y="233"/>
                </a:cubicBezTo>
                <a:cubicBezTo>
                  <a:pt x="99" y="234"/>
                  <a:pt x="98" y="234"/>
                  <a:pt x="96" y="234"/>
                </a:cubicBezTo>
                <a:cubicBezTo>
                  <a:pt x="93" y="234"/>
                  <a:pt x="91" y="233"/>
                  <a:pt x="89" y="231"/>
                </a:cubicBezTo>
                <a:cubicBezTo>
                  <a:pt x="88" y="230"/>
                  <a:pt x="87" y="229"/>
                  <a:pt x="87" y="228"/>
                </a:cubicBezTo>
                <a:close/>
                <a:moveTo>
                  <a:pt x="89" y="274"/>
                </a:moveTo>
                <a:cubicBezTo>
                  <a:pt x="90" y="275"/>
                  <a:pt x="91" y="276"/>
                  <a:pt x="92" y="276"/>
                </a:cubicBezTo>
                <a:cubicBezTo>
                  <a:pt x="94" y="277"/>
                  <a:pt x="95" y="277"/>
                  <a:pt x="96" y="277"/>
                </a:cubicBezTo>
                <a:cubicBezTo>
                  <a:pt x="98" y="277"/>
                  <a:pt x="99" y="277"/>
                  <a:pt x="100" y="276"/>
                </a:cubicBezTo>
                <a:cubicBezTo>
                  <a:pt x="102" y="276"/>
                  <a:pt x="103" y="275"/>
                  <a:pt x="104" y="274"/>
                </a:cubicBezTo>
                <a:cubicBezTo>
                  <a:pt x="105" y="273"/>
                  <a:pt x="106" y="272"/>
                  <a:pt x="106" y="270"/>
                </a:cubicBezTo>
                <a:cubicBezTo>
                  <a:pt x="107" y="269"/>
                  <a:pt x="107" y="268"/>
                  <a:pt x="107" y="266"/>
                </a:cubicBezTo>
                <a:cubicBezTo>
                  <a:pt x="107" y="265"/>
                  <a:pt x="107" y="264"/>
                  <a:pt x="106" y="262"/>
                </a:cubicBezTo>
                <a:cubicBezTo>
                  <a:pt x="106" y="261"/>
                  <a:pt x="105" y="260"/>
                  <a:pt x="104" y="259"/>
                </a:cubicBezTo>
                <a:cubicBezTo>
                  <a:pt x="101" y="256"/>
                  <a:pt x="96" y="255"/>
                  <a:pt x="92" y="257"/>
                </a:cubicBezTo>
                <a:cubicBezTo>
                  <a:pt x="91" y="257"/>
                  <a:pt x="90" y="258"/>
                  <a:pt x="89" y="259"/>
                </a:cubicBezTo>
                <a:cubicBezTo>
                  <a:pt x="88" y="260"/>
                  <a:pt x="87" y="261"/>
                  <a:pt x="87" y="262"/>
                </a:cubicBezTo>
                <a:cubicBezTo>
                  <a:pt x="86" y="264"/>
                  <a:pt x="86" y="265"/>
                  <a:pt x="86" y="266"/>
                </a:cubicBezTo>
                <a:cubicBezTo>
                  <a:pt x="86" y="268"/>
                  <a:pt x="86" y="269"/>
                  <a:pt x="87" y="270"/>
                </a:cubicBezTo>
                <a:cubicBezTo>
                  <a:pt x="87" y="272"/>
                  <a:pt x="88" y="273"/>
                  <a:pt x="89" y="274"/>
                </a:cubicBezTo>
                <a:close/>
                <a:moveTo>
                  <a:pt x="46" y="231"/>
                </a:moveTo>
                <a:cubicBezTo>
                  <a:pt x="48" y="233"/>
                  <a:pt x="51" y="234"/>
                  <a:pt x="54" y="234"/>
                </a:cubicBezTo>
                <a:cubicBezTo>
                  <a:pt x="55" y="234"/>
                  <a:pt x="56" y="234"/>
                  <a:pt x="58" y="233"/>
                </a:cubicBezTo>
                <a:cubicBezTo>
                  <a:pt x="59" y="233"/>
                  <a:pt x="60" y="232"/>
                  <a:pt x="61" y="231"/>
                </a:cubicBezTo>
                <a:cubicBezTo>
                  <a:pt x="62" y="230"/>
                  <a:pt x="63" y="229"/>
                  <a:pt x="63" y="228"/>
                </a:cubicBezTo>
                <a:cubicBezTo>
                  <a:pt x="64" y="226"/>
                  <a:pt x="64" y="225"/>
                  <a:pt x="64" y="224"/>
                </a:cubicBezTo>
                <a:cubicBezTo>
                  <a:pt x="64" y="221"/>
                  <a:pt x="63" y="218"/>
                  <a:pt x="61" y="216"/>
                </a:cubicBezTo>
                <a:cubicBezTo>
                  <a:pt x="60" y="215"/>
                  <a:pt x="59" y="214"/>
                  <a:pt x="58" y="214"/>
                </a:cubicBezTo>
                <a:cubicBezTo>
                  <a:pt x="54" y="212"/>
                  <a:pt x="49" y="213"/>
                  <a:pt x="46" y="216"/>
                </a:cubicBezTo>
                <a:cubicBezTo>
                  <a:pt x="44" y="218"/>
                  <a:pt x="43" y="221"/>
                  <a:pt x="43" y="224"/>
                </a:cubicBezTo>
                <a:cubicBezTo>
                  <a:pt x="43" y="225"/>
                  <a:pt x="43" y="226"/>
                  <a:pt x="44" y="228"/>
                </a:cubicBezTo>
                <a:cubicBezTo>
                  <a:pt x="44" y="229"/>
                  <a:pt x="45" y="230"/>
                  <a:pt x="46" y="231"/>
                </a:cubicBezTo>
                <a:close/>
                <a:moveTo>
                  <a:pt x="54" y="192"/>
                </a:moveTo>
                <a:cubicBezTo>
                  <a:pt x="57" y="192"/>
                  <a:pt x="59" y="191"/>
                  <a:pt x="61" y="189"/>
                </a:cubicBezTo>
                <a:cubicBezTo>
                  <a:pt x="62" y="188"/>
                  <a:pt x="63" y="186"/>
                  <a:pt x="63" y="185"/>
                </a:cubicBezTo>
                <a:cubicBezTo>
                  <a:pt x="64" y="184"/>
                  <a:pt x="64" y="182"/>
                  <a:pt x="64" y="181"/>
                </a:cubicBezTo>
                <a:cubicBezTo>
                  <a:pt x="64" y="180"/>
                  <a:pt x="64" y="178"/>
                  <a:pt x="63" y="177"/>
                </a:cubicBezTo>
                <a:cubicBezTo>
                  <a:pt x="63" y="176"/>
                  <a:pt x="62" y="174"/>
                  <a:pt x="61" y="173"/>
                </a:cubicBezTo>
                <a:cubicBezTo>
                  <a:pt x="60" y="172"/>
                  <a:pt x="59" y="172"/>
                  <a:pt x="58" y="171"/>
                </a:cubicBezTo>
                <a:cubicBezTo>
                  <a:pt x="55" y="170"/>
                  <a:pt x="52" y="170"/>
                  <a:pt x="50" y="171"/>
                </a:cubicBezTo>
                <a:cubicBezTo>
                  <a:pt x="48" y="172"/>
                  <a:pt x="47" y="172"/>
                  <a:pt x="46" y="173"/>
                </a:cubicBezTo>
                <a:cubicBezTo>
                  <a:pt x="45" y="174"/>
                  <a:pt x="44" y="176"/>
                  <a:pt x="44" y="177"/>
                </a:cubicBezTo>
                <a:cubicBezTo>
                  <a:pt x="43" y="178"/>
                  <a:pt x="43" y="180"/>
                  <a:pt x="43" y="181"/>
                </a:cubicBezTo>
                <a:cubicBezTo>
                  <a:pt x="43" y="184"/>
                  <a:pt x="44" y="187"/>
                  <a:pt x="46" y="189"/>
                </a:cubicBezTo>
                <a:cubicBezTo>
                  <a:pt x="48" y="191"/>
                  <a:pt x="51" y="192"/>
                  <a:pt x="54" y="192"/>
                </a:cubicBezTo>
                <a:close/>
                <a:moveTo>
                  <a:pt x="92" y="191"/>
                </a:moveTo>
                <a:cubicBezTo>
                  <a:pt x="94" y="191"/>
                  <a:pt x="95" y="192"/>
                  <a:pt x="96" y="192"/>
                </a:cubicBezTo>
                <a:cubicBezTo>
                  <a:pt x="99" y="192"/>
                  <a:pt x="102" y="191"/>
                  <a:pt x="104" y="189"/>
                </a:cubicBezTo>
                <a:cubicBezTo>
                  <a:pt x="105" y="188"/>
                  <a:pt x="106" y="186"/>
                  <a:pt x="106" y="185"/>
                </a:cubicBezTo>
                <a:cubicBezTo>
                  <a:pt x="107" y="184"/>
                  <a:pt x="107" y="182"/>
                  <a:pt x="107" y="181"/>
                </a:cubicBezTo>
                <a:cubicBezTo>
                  <a:pt x="107" y="180"/>
                  <a:pt x="107" y="178"/>
                  <a:pt x="106" y="177"/>
                </a:cubicBezTo>
                <a:cubicBezTo>
                  <a:pt x="106" y="176"/>
                  <a:pt x="105" y="174"/>
                  <a:pt x="104" y="173"/>
                </a:cubicBezTo>
                <a:cubicBezTo>
                  <a:pt x="100" y="169"/>
                  <a:pt x="93" y="169"/>
                  <a:pt x="89" y="173"/>
                </a:cubicBezTo>
                <a:cubicBezTo>
                  <a:pt x="88" y="174"/>
                  <a:pt x="87" y="176"/>
                  <a:pt x="87" y="177"/>
                </a:cubicBezTo>
                <a:cubicBezTo>
                  <a:pt x="86" y="178"/>
                  <a:pt x="86" y="180"/>
                  <a:pt x="86" y="181"/>
                </a:cubicBezTo>
                <a:cubicBezTo>
                  <a:pt x="86" y="184"/>
                  <a:pt x="87" y="187"/>
                  <a:pt x="89" y="189"/>
                </a:cubicBezTo>
                <a:cubicBezTo>
                  <a:pt x="90" y="190"/>
                  <a:pt x="91" y="190"/>
                  <a:pt x="92" y="191"/>
                </a:cubicBezTo>
                <a:close/>
                <a:moveTo>
                  <a:pt x="89" y="146"/>
                </a:moveTo>
                <a:cubicBezTo>
                  <a:pt x="90" y="147"/>
                  <a:pt x="91" y="148"/>
                  <a:pt x="92" y="148"/>
                </a:cubicBezTo>
                <a:cubicBezTo>
                  <a:pt x="94" y="149"/>
                  <a:pt x="95" y="149"/>
                  <a:pt x="96" y="149"/>
                </a:cubicBezTo>
                <a:cubicBezTo>
                  <a:pt x="98" y="149"/>
                  <a:pt x="99" y="149"/>
                  <a:pt x="100" y="148"/>
                </a:cubicBezTo>
                <a:cubicBezTo>
                  <a:pt x="102" y="148"/>
                  <a:pt x="103" y="147"/>
                  <a:pt x="104" y="146"/>
                </a:cubicBezTo>
                <a:cubicBezTo>
                  <a:pt x="106" y="144"/>
                  <a:pt x="107" y="141"/>
                  <a:pt x="107" y="138"/>
                </a:cubicBezTo>
                <a:cubicBezTo>
                  <a:pt x="107" y="136"/>
                  <a:pt x="106" y="133"/>
                  <a:pt x="104" y="131"/>
                </a:cubicBezTo>
                <a:cubicBezTo>
                  <a:pt x="103" y="130"/>
                  <a:pt x="103" y="130"/>
                  <a:pt x="102" y="129"/>
                </a:cubicBezTo>
                <a:cubicBezTo>
                  <a:pt x="102" y="129"/>
                  <a:pt x="101" y="129"/>
                  <a:pt x="100" y="129"/>
                </a:cubicBezTo>
                <a:cubicBezTo>
                  <a:pt x="100" y="128"/>
                  <a:pt x="99" y="128"/>
                  <a:pt x="98" y="128"/>
                </a:cubicBezTo>
                <a:cubicBezTo>
                  <a:pt x="96" y="127"/>
                  <a:pt x="94" y="128"/>
                  <a:pt x="92" y="129"/>
                </a:cubicBezTo>
                <a:cubicBezTo>
                  <a:pt x="91" y="129"/>
                  <a:pt x="90" y="130"/>
                  <a:pt x="89" y="131"/>
                </a:cubicBezTo>
                <a:cubicBezTo>
                  <a:pt x="87" y="133"/>
                  <a:pt x="86" y="136"/>
                  <a:pt x="86" y="138"/>
                </a:cubicBezTo>
                <a:cubicBezTo>
                  <a:pt x="86" y="140"/>
                  <a:pt x="86" y="141"/>
                  <a:pt x="87" y="142"/>
                </a:cubicBezTo>
                <a:cubicBezTo>
                  <a:pt x="87" y="144"/>
                  <a:pt x="88" y="145"/>
                  <a:pt x="89" y="146"/>
                </a:cubicBezTo>
                <a:close/>
                <a:moveTo>
                  <a:pt x="50" y="148"/>
                </a:moveTo>
                <a:cubicBezTo>
                  <a:pt x="51" y="149"/>
                  <a:pt x="52" y="149"/>
                  <a:pt x="54" y="149"/>
                </a:cubicBezTo>
                <a:cubicBezTo>
                  <a:pt x="55" y="149"/>
                  <a:pt x="56" y="149"/>
                  <a:pt x="58" y="148"/>
                </a:cubicBezTo>
                <a:cubicBezTo>
                  <a:pt x="59" y="148"/>
                  <a:pt x="60" y="147"/>
                  <a:pt x="61" y="146"/>
                </a:cubicBezTo>
                <a:cubicBezTo>
                  <a:pt x="62" y="145"/>
                  <a:pt x="63" y="144"/>
                  <a:pt x="63" y="142"/>
                </a:cubicBezTo>
                <a:cubicBezTo>
                  <a:pt x="64" y="141"/>
                  <a:pt x="64" y="140"/>
                  <a:pt x="64" y="138"/>
                </a:cubicBezTo>
                <a:cubicBezTo>
                  <a:pt x="64" y="136"/>
                  <a:pt x="63" y="133"/>
                  <a:pt x="61" y="131"/>
                </a:cubicBezTo>
                <a:cubicBezTo>
                  <a:pt x="61" y="130"/>
                  <a:pt x="60" y="130"/>
                  <a:pt x="60" y="129"/>
                </a:cubicBezTo>
                <a:cubicBezTo>
                  <a:pt x="59" y="129"/>
                  <a:pt x="58" y="129"/>
                  <a:pt x="58" y="129"/>
                </a:cubicBezTo>
                <a:cubicBezTo>
                  <a:pt x="57" y="128"/>
                  <a:pt x="56" y="128"/>
                  <a:pt x="56" y="128"/>
                </a:cubicBezTo>
                <a:cubicBezTo>
                  <a:pt x="54" y="128"/>
                  <a:pt x="53" y="128"/>
                  <a:pt x="52" y="128"/>
                </a:cubicBezTo>
                <a:cubicBezTo>
                  <a:pt x="51" y="128"/>
                  <a:pt x="50" y="128"/>
                  <a:pt x="50" y="129"/>
                </a:cubicBezTo>
                <a:cubicBezTo>
                  <a:pt x="49" y="129"/>
                  <a:pt x="48" y="129"/>
                  <a:pt x="48" y="129"/>
                </a:cubicBezTo>
                <a:cubicBezTo>
                  <a:pt x="47" y="130"/>
                  <a:pt x="47" y="130"/>
                  <a:pt x="46" y="131"/>
                </a:cubicBezTo>
                <a:cubicBezTo>
                  <a:pt x="44" y="133"/>
                  <a:pt x="43" y="136"/>
                  <a:pt x="43" y="138"/>
                </a:cubicBezTo>
                <a:cubicBezTo>
                  <a:pt x="43" y="141"/>
                  <a:pt x="44" y="144"/>
                  <a:pt x="46" y="146"/>
                </a:cubicBezTo>
                <a:cubicBezTo>
                  <a:pt x="47" y="147"/>
                  <a:pt x="48" y="148"/>
                  <a:pt x="50" y="148"/>
                </a:cubicBezTo>
                <a:close/>
                <a:moveTo>
                  <a:pt x="50" y="105"/>
                </a:moveTo>
                <a:cubicBezTo>
                  <a:pt x="51" y="106"/>
                  <a:pt x="52" y="106"/>
                  <a:pt x="54" y="106"/>
                </a:cubicBezTo>
                <a:cubicBezTo>
                  <a:pt x="57" y="106"/>
                  <a:pt x="59" y="105"/>
                  <a:pt x="61" y="103"/>
                </a:cubicBezTo>
                <a:cubicBezTo>
                  <a:pt x="63" y="101"/>
                  <a:pt x="64" y="99"/>
                  <a:pt x="64" y="96"/>
                </a:cubicBezTo>
                <a:cubicBezTo>
                  <a:pt x="64" y="94"/>
                  <a:pt x="64" y="93"/>
                  <a:pt x="63" y="92"/>
                </a:cubicBezTo>
                <a:cubicBezTo>
                  <a:pt x="63" y="90"/>
                  <a:pt x="62" y="89"/>
                  <a:pt x="61" y="88"/>
                </a:cubicBezTo>
                <a:cubicBezTo>
                  <a:pt x="60" y="87"/>
                  <a:pt x="59" y="86"/>
                  <a:pt x="58" y="86"/>
                </a:cubicBezTo>
                <a:cubicBezTo>
                  <a:pt x="56" y="85"/>
                  <a:pt x="54" y="85"/>
                  <a:pt x="52" y="85"/>
                </a:cubicBezTo>
                <a:cubicBezTo>
                  <a:pt x="51" y="85"/>
                  <a:pt x="50" y="86"/>
                  <a:pt x="50" y="86"/>
                </a:cubicBezTo>
                <a:cubicBezTo>
                  <a:pt x="49" y="86"/>
                  <a:pt x="48" y="86"/>
                  <a:pt x="48" y="87"/>
                </a:cubicBezTo>
                <a:cubicBezTo>
                  <a:pt x="47" y="87"/>
                  <a:pt x="47" y="88"/>
                  <a:pt x="46" y="88"/>
                </a:cubicBezTo>
                <a:cubicBezTo>
                  <a:pt x="45" y="89"/>
                  <a:pt x="44" y="90"/>
                  <a:pt x="44" y="92"/>
                </a:cubicBezTo>
                <a:cubicBezTo>
                  <a:pt x="43" y="93"/>
                  <a:pt x="43" y="94"/>
                  <a:pt x="43" y="96"/>
                </a:cubicBezTo>
                <a:cubicBezTo>
                  <a:pt x="43" y="99"/>
                  <a:pt x="44" y="101"/>
                  <a:pt x="46" y="103"/>
                </a:cubicBezTo>
                <a:cubicBezTo>
                  <a:pt x="47" y="104"/>
                  <a:pt x="48" y="105"/>
                  <a:pt x="50" y="105"/>
                </a:cubicBezTo>
                <a:close/>
                <a:moveTo>
                  <a:pt x="92" y="105"/>
                </a:moveTo>
                <a:cubicBezTo>
                  <a:pt x="94" y="106"/>
                  <a:pt x="95" y="106"/>
                  <a:pt x="96" y="106"/>
                </a:cubicBezTo>
                <a:cubicBezTo>
                  <a:pt x="98" y="106"/>
                  <a:pt x="99" y="106"/>
                  <a:pt x="100" y="105"/>
                </a:cubicBezTo>
                <a:cubicBezTo>
                  <a:pt x="102" y="105"/>
                  <a:pt x="103" y="104"/>
                  <a:pt x="104" y="103"/>
                </a:cubicBezTo>
                <a:cubicBezTo>
                  <a:pt x="106" y="101"/>
                  <a:pt x="107" y="99"/>
                  <a:pt x="107" y="96"/>
                </a:cubicBezTo>
                <a:cubicBezTo>
                  <a:pt x="107" y="94"/>
                  <a:pt x="107" y="93"/>
                  <a:pt x="106" y="92"/>
                </a:cubicBezTo>
                <a:cubicBezTo>
                  <a:pt x="106" y="90"/>
                  <a:pt x="105" y="89"/>
                  <a:pt x="104" y="88"/>
                </a:cubicBezTo>
                <a:cubicBezTo>
                  <a:pt x="101" y="85"/>
                  <a:pt x="96" y="84"/>
                  <a:pt x="92" y="86"/>
                </a:cubicBezTo>
                <a:cubicBezTo>
                  <a:pt x="91" y="86"/>
                  <a:pt x="90" y="87"/>
                  <a:pt x="89" y="88"/>
                </a:cubicBezTo>
                <a:cubicBezTo>
                  <a:pt x="88" y="89"/>
                  <a:pt x="87" y="90"/>
                  <a:pt x="87" y="92"/>
                </a:cubicBezTo>
                <a:cubicBezTo>
                  <a:pt x="86" y="93"/>
                  <a:pt x="86" y="94"/>
                  <a:pt x="86" y="96"/>
                </a:cubicBezTo>
                <a:cubicBezTo>
                  <a:pt x="86" y="99"/>
                  <a:pt x="87" y="101"/>
                  <a:pt x="89" y="103"/>
                </a:cubicBezTo>
                <a:cubicBezTo>
                  <a:pt x="90" y="104"/>
                  <a:pt x="91" y="105"/>
                  <a:pt x="92" y="105"/>
                </a:cubicBezTo>
                <a:close/>
                <a:moveTo>
                  <a:pt x="96" y="64"/>
                </a:moveTo>
                <a:cubicBezTo>
                  <a:pt x="98" y="64"/>
                  <a:pt x="99" y="63"/>
                  <a:pt x="100" y="63"/>
                </a:cubicBezTo>
                <a:cubicBezTo>
                  <a:pt x="102" y="62"/>
                  <a:pt x="103" y="62"/>
                  <a:pt x="104" y="61"/>
                </a:cubicBezTo>
                <a:cubicBezTo>
                  <a:pt x="105" y="59"/>
                  <a:pt x="106" y="58"/>
                  <a:pt x="106" y="57"/>
                </a:cubicBezTo>
                <a:cubicBezTo>
                  <a:pt x="107" y="56"/>
                  <a:pt x="107" y="54"/>
                  <a:pt x="107" y="53"/>
                </a:cubicBezTo>
                <a:cubicBezTo>
                  <a:pt x="107" y="52"/>
                  <a:pt x="107" y="50"/>
                  <a:pt x="106" y="49"/>
                </a:cubicBezTo>
                <a:cubicBezTo>
                  <a:pt x="106" y="48"/>
                  <a:pt x="105" y="46"/>
                  <a:pt x="104" y="45"/>
                </a:cubicBezTo>
                <a:cubicBezTo>
                  <a:pt x="103" y="44"/>
                  <a:pt x="102" y="44"/>
                  <a:pt x="100" y="43"/>
                </a:cubicBezTo>
                <a:cubicBezTo>
                  <a:pt x="97" y="41"/>
                  <a:pt x="92" y="42"/>
                  <a:pt x="89" y="45"/>
                </a:cubicBezTo>
                <a:cubicBezTo>
                  <a:pt x="88" y="46"/>
                  <a:pt x="87" y="48"/>
                  <a:pt x="87" y="49"/>
                </a:cubicBezTo>
                <a:cubicBezTo>
                  <a:pt x="86" y="50"/>
                  <a:pt x="86" y="52"/>
                  <a:pt x="86" y="53"/>
                </a:cubicBezTo>
                <a:cubicBezTo>
                  <a:pt x="86" y="56"/>
                  <a:pt x="87" y="59"/>
                  <a:pt x="89" y="61"/>
                </a:cubicBezTo>
                <a:cubicBezTo>
                  <a:pt x="91" y="63"/>
                  <a:pt x="93" y="64"/>
                  <a:pt x="96" y="64"/>
                </a:cubicBezTo>
                <a:close/>
                <a:moveTo>
                  <a:pt x="50" y="63"/>
                </a:moveTo>
                <a:cubicBezTo>
                  <a:pt x="51" y="63"/>
                  <a:pt x="52" y="64"/>
                  <a:pt x="54" y="64"/>
                </a:cubicBezTo>
                <a:cubicBezTo>
                  <a:pt x="57" y="64"/>
                  <a:pt x="59" y="63"/>
                  <a:pt x="61" y="61"/>
                </a:cubicBezTo>
                <a:cubicBezTo>
                  <a:pt x="63" y="59"/>
                  <a:pt x="64" y="56"/>
                  <a:pt x="64" y="53"/>
                </a:cubicBezTo>
                <a:cubicBezTo>
                  <a:pt x="64" y="52"/>
                  <a:pt x="64" y="50"/>
                  <a:pt x="63" y="49"/>
                </a:cubicBezTo>
                <a:cubicBezTo>
                  <a:pt x="63" y="48"/>
                  <a:pt x="62" y="46"/>
                  <a:pt x="61" y="45"/>
                </a:cubicBezTo>
                <a:cubicBezTo>
                  <a:pt x="57" y="41"/>
                  <a:pt x="50" y="41"/>
                  <a:pt x="46" y="45"/>
                </a:cubicBezTo>
                <a:cubicBezTo>
                  <a:pt x="45" y="46"/>
                  <a:pt x="44" y="48"/>
                  <a:pt x="44" y="49"/>
                </a:cubicBezTo>
                <a:cubicBezTo>
                  <a:pt x="43" y="50"/>
                  <a:pt x="43" y="52"/>
                  <a:pt x="43" y="53"/>
                </a:cubicBezTo>
                <a:cubicBezTo>
                  <a:pt x="43" y="56"/>
                  <a:pt x="44" y="59"/>
                  <a:pt x="46" y="61"/>
                </a:cubicBezTo>
                <a:cubicBezTo>
                  <a:pt x="47" y="62"/>
                  <a:pt x="48" y="62"/>
                  <a:pt x="50" y="63"/>
                </a:cubicBezTo>
                <a:close/>
                <a:moveTo>
                  <a:pt x="174" y="231"/>
                </a:moveTo>
                <a:cubicBezTo>
                  <a:pt x="176" y="233"/>
                  <a:pt x="179" y="234"/>
                  <a:pt x="182" y="234"/>
                </a:cubicBezTo>
                <a:cubicBezTo>
                  <a:pt x="184" y="234"/>
                  <a:pt x="187" y="233"/>
                  <a:pt x="189" y="231"/>
                </a:cubicBezTo>
                <a:cubicBezTo>
                  <a:pt x="190" y="230"/>
                  <a:pt x="191" y="229"/>
                  <a:pt x="191" y="228"/>
                </a:cubicBezTo>
                <a:cubicBezTo>
                  <a:pt x="192" y="226"/>
                  <a:pt x="192" y="225"/>
                  <a:pt x="192" y="224"/>
                </a:cubicBezTo>
                <a:cubicBezTo>
                  <a:pt x="192" y="222"/>
                  <a:pt x="192" y="221"/>
                  <a:pt x="191" y="220"/>
                </a:cubicBezTo>
                <a:cubicBezTo>
                  <a:pt x="191" y="218"/>
                  <a:pt x="190" y="217"/>
                  <a:pt x="189" y="216"/>
                </a:cubicBezTo>
                <a:cubicBezTo>
                  <a:pt x="189" y="216"/>
                  <a:pt x="188" y="215"/>
                  <a:pt x="188" y="215"/>
                </a:cubicBezTo>
                <a:cubicBezTo>
                  <a:pt x="187" y="214"/>
                  <a:pt x="186" y="214"/>
                  <a:pt x="186" y="214"/>
                </a:cubicBezTo>
                <a:cubicBezTo>
                  <a:pt x="185" y="214"/>
                  <a:pt x="184" y="213"/>
                  <a:pt x="184" y="213"/>
                </a:cubicBezTo>
                <a:cubicBezTo>
                  <a:pt x="182" y="213"/>
                  <a:pt x="181" y="213"/>
                  <a:pt x="180" y="213"/>
                </a:cubicBezTo>
                <a:cubicBezTo>
                  <a:pt x="179" y="213"/>
                  <a:pt x="178" y="214"/>
                  <a:pt x="178" y="214"/>
                </a:cubicBezTo>
                <a:cubicBezTo>
                  <a:pt x="177" y="214"/>
                  <a:pt x="176" y="214"/>
                  <a:pt x="176" y="215"/>
                </a:cubicBezTo>
                <a:cubicBezTo>
                  <a:pt x="175" y="215"/>
                  <a:pt x="175" y="216"/>
                  <a:pt x="174" y="216"/>
                </a:cubicBezTo>
                <a:cubicBezTo>
                  <a:pt x="173" y="217"/>
                  <a:pt x="172" y="218"/>
                  <a:pt x="172" y="220"/>
                </a:cubicBezTo>
                <a:cubicBezTo>
                  <a:pt x="171" y="221"/>
                  <a:pt x="171" y="222"/>
                  <a:pt x="171" y="224"/>
                </a:cubicBezTo>
                <a:cubicBezTo>
                  <a:pt x="171" y="225"/>
                  <a:pt x="171" y="226"/>
                  <a:pt x="172" y="228"/>
                </a:cubicBezTo>
                <a:cubicBezTo>
                  <a:pt x="172" y="229"/>
                  <a:pt x="173" y="230"/>
                  <a:pt x="174" y="231"/>
                </a:cubicBezTo>
                <a:close/>
                <a:moveTo>
                  <a:pt x="174" y="189"/>
                </a:moveTo>
                <a:cubicBezTo>
                  <a:pt x="175" y="190"/>
                  <a:pt x="176" y="190"/>
                  <a:pt x="178" y="191"/>
                </a:cubicBezTo>
                <a:cubicBezTo>
                  <a:pt x="179" y="191"/>
                  <a:pt x="180" y="192"/>
                  <a:pt x="182" y="192"/>
                </a:cubicBezTo>
                <a:cubicBezTo>
                  <a:pt x="183" y="192"/>
                  <a:pt x="184" y="191"/>
                  <a:pt x="186" y="191"/>
                </a:cubicBezTo>
                <a:cubicBezTo>
                  <a:pt x="187" y="190"/>
                  <a:pt x="188" y="190"/>
                  <a:pt x="189" y="189"/>
                </a:cubicBezTo>
                <a:cubicBezTo>
                  <a:pt x="190" y="188"/>
                  <a:pt x="191" y="186"/>
                  <a:pt x="191" y="185"/>
                </a:cubicBezTo>
                <a:cubicBezTo>
                  <a:pt x="192" y="184"/>
                  <a:pt x="192" y="182"/>
                  <a:pt x="192" y="181"/>
                </a:cubicBezTo>
                <a:cubicBezTo>
                  <a:pt x="192" y="180"/>
                  <a:pt x="192" y="178"/>
                  <a:pt x="191" y="177"/>
                </a:cubicBezTo>
                <a:cubicBezTo>
                  <a:pt x="191" y="176"/>
                  <a:pt x="190" y="174"/>
                  <a:pt x="189" y="173"/>
                </a:cubicBezTo>
                <a:cubicBezTo>
                  <a:pt x="188" y="172"/>
                  <a:pt x="187" y="172"/>
                  <a:pt x="186" y="171"/>
                </a:cubicBezTo>
                <a:cubicBezTo>
                  <a:pt x="183" y="170"/>
                  <a:pt x="180" y="170"/>
                  <a:pt x="178" y="171"/>
                </a:cubicBezTo>
                <a:cubicBezTo>
                  <a:pt x="176" y="172"/>
                  <a:pt x="175" y="172"/>
                  <a:pt x="174" y="173"/>
                </a:cubicBezTo>
                <a:cubicBezTo>
                  <a:pt x="173" y="174"/>
                  <a:pt x="172" y="176"/>
                  <a:pt x="172" y="177"/>
                </a:cubicBezTo>
                <a:cubicBezTo>
                  <a:pt x="171" y="178"/>
                  <a:pt x="171" y="180"/>
                  <a:pt x="171" y="181"/>
                </a:cubicBezTo>
                <a:cubicBezTo>
                  <a:pt x="171" y="182"/>
                  <a:pt x="171" y="184"/>
                  <a:pt x="172" y="185"/>
                </a:cubicBezTo>
                <a:cubicBezTo>
                  <a:pt x="172" y="186"/>
                  <a:pt x="173" y="188"/>
                  <a:pt x="174" y="189"/>
                </a:cubicBezTo>
                <a:close/>
                <a:moveTo>
                  <a:pt x="174" y="146"/>
                </a:moveTo>
                <a:cubicBezTo>
                  <a:pt x="175" y="147"/>
                  <a:pt x="176" y="148"/>
                  <a:pt x="178" y="148"/>
                </a:cubicBezTo>
                <a:cubicBezTo>
                  <a:pt x="179" y="149"/>
                  <a:pt x="180" y="149"/>
                  <a:pt x="182" y="149"/>
                </a:cubicBezTo>
                <a:cubicBezTo>
                  <a:pt x="183" y="149"/>
                  <a:pt x="184" y="149"/>
                  <a:pt x="186" y="148"/>
                </a:cubicBezTo>
                <a:cubicBezTo>
                  <a:pt x="187" y="148"/>
                  <a:pt x="188" y="147"/>
                  <a:pt x="189" y="146"/>
                </a:cubicBezTo>
                <a:cubicBezTo>
                  <a:pt x="190" y="145"/>
                  <a:pt x="191" y="144"/>
                  <a:pt x="191" y="142"/>
                </a:cubicBezTo>
                <a:cubicBezTo>
                  <a:pt x="192" y="141"/>
                  <a:pt x="192" y="140"/>
                  <a:pt x="192" y="138"/>
                </a:cubicBezTo>
                <a:cubicBezTo>
                  <a:pt x="192" y="136"/>
                  <a:pt x="191" y="133"/>
                  <a:pt x="189" y="131"/>
                </a:cubicBezTo>
                <a:cubicBezTo>
                  <a:pt x="187" y="128"/>
                  <a:pt x="183" y="127"/>
                  <a:pt x="180" y="128"/>
                </a:cubicBezTo>
                <a:cubicBezTo>
                  <a:pt x="179" y="128"/>
                  <a:pt x="178" y="128"/>
                  <a:pt x="178" y="129"/>
                </a:cubicBezTo>
                <a:cubicBezTo>
                  <a:pt x="177" y="129"/>
                  <a:pt x="176" y="129"/>
                  <a:pt x="176" y="129"/>
                </a:cubicBezTo>
                <a:cubicBezTo>
                  <a:pt x="175" y="130"/>
                  <a:pt x="175" y="130"/>
                  <a:pt x="174" y="131"/>
                </a:cubicBezTo>
                <a:cubicBezTo>
                  <a:pt x="172" y="133"/>
                  <a:pt x="171" y="136"/>
                  <a:pt x="171" y="138"/>
                </a:cubicBezTo>
                <a:cubicBezTo>
                  <a:pt x="171" y="140"/>
                  <a:pt x="171" y="141"/>
                  <a:pt x="172" y="142"/>
                </a:cubicBezTo>
                <a:cubicBezTo>
                  <a:pt x="172" y="144"/>
                  <a:pt x="173" y="145"/>
                  <a:pt x="174" y="146"/>
                </a:cubicBezTo>
                <a:close/>
                <a:moveTo>
                  <a:pt x="235" y="96"/>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139" y="0"/>
                  <a:pt x="139" y="0"/>
                  <a:pt x="139" y="0"/>
                </a:cubicBezTo>
                <a:cubicBezTo>
                  <a:pt x="145" y="0"/>
                  <a:pt x="150" y="4"/>
                  <a:pt x="150" y="10"/>
                </a:cubicBezTo>
                <a:cubicBezTo>
                  <a:pt x="150" y="85"/>
                  <a:pt x="150" y="85"/>
                  <a:pt x="150" y="85"/>
                </a:cubicBezTo>
                <a:cubicBezTo>
                  <a:pt x="224" y="85"/>
                  <a:pt x="224" y="85"/>
                  <a:pt x="224" y="85"/>
                </a:cubicBezTo>
                <a:cubicBezTo>
                  <a:pt x="230" y="85"/>
                  <a:pt x="235" y="90"/>
                  <a:pt x="235" y="96"/>
                </a:cubicBezTo>
                <a:close/>
                <a:moveTo>
                  <a:pt x="22" y="298"/>
                </a:moveTo>
                <a:cubicBezTo>
                  <a:pt x="43" y="298"/>
                  <a:pt x="43" y="298"/>
                  <a:pt x="43" y="298"/>
                </a:cubicBezTo>
                <a:cubicBezTo>
                  <a:pt x="43" y="266"/>
                  <a:pt x="43" y="266"/>
                  <a:pt x="43" y="266"/>
                </a:cubicBezTo>
                <a:cubicBezTo>
                  <a:pt x="43" y="260"/>
                  <a:pt x="48" y="256"/>
                  <a:pt x="54" y="256"/>
                </a:cubicBezTo>
                <a:cubicBezTo>
                  <a:pt x="60" y="256"/>
                  <a:pt x="64" y="260"/>
                  <a:pt x="64" y="266"/>
                </a:cubicBezTo>
                <a:cubicBezTo>
                  <a:pt x="64" y="298"/>
                  <a:pt x="64" y="298"/>
                  <a:pt x="64" y="298"/>
                </a:cubicBezTo>
                <a:cubicBezTo>
                  <a:pt x="128" y="298"/>
                  <a:pt x="128" y="298"/>
                  <a:pt x="128" y="298"/>
                </a:cubicBezTo>
                <a:cubicBezTo>
                  <a:pt x="128" y="21"/>
                  <a:pt x="128" y="21"/>
                  <a:pt x="128" y="21"/>
                </a:cubicBezTo>
                <a:cubicBezTo>
                  <a:pt x="22" y="21"/>
                  <a:pt x="22" y="21"/>
                  <a:pt x="22" y="21"/>
                </a:cubicBezTo>
                <a:lnTo>
                  <a:pt x="22" y="298"/>
                </a:lnTo>
                <a:close/>
                <a:moveTo>
                  <a:pt x="214" y="106"/>
                </a:moveTo>
                <a:cubicBezTo>
                  <a:pt x="150" y="106"/>
                  <a:pt x="150" y="106"/>
                  <a:pt x="150" y="106"/>
                </a:cubicBezTo>
                <a:cubicBezTo>
                  <a:pt x="150" y="298"/>
                  <a:pt x="150" y="298"/>
                  <a:pt x="150" y="298"/>
                </a:cubicBezTo>
                <a:cubicBezTo>
                  <a:pt x="171" y="298"/>
                  <a:pt x="171" y="298"/>
                  <a:pt x="171" y="298"/>
                </a:cubicBezTo>
                <a:cubicBezTo>
                  <a:pt x="171" y="266"/>
                  <a:pt x="171" y="266"/>
                  <a:pt x="171" y="266"/>
                </a:cubicBezTo>
                <a:cubicBezTo>
                  <a:pt x="171" y="260"/>
                  <a:pt x="176" y="256"/>
                  <a:pt x="182" y="256"/>
                </a:cubicBezTo>
                <a:cubicBezTo>
                  <a:pt x="188" y="256"/>
                  <a:pt x="192" y="260"/>
                  <a:pt x="192" y="266"/>
                </a:cubicBezTo>
                <a:cubicBezTo>
                  <a:pt x="192" y="298"/>
                  <a:pt x="192" y="298"/>
                  <a:pt x="192" y="298"/>
                </a:cubicBezTo>
                <a:cubicBezTo>
                  <a:pt x="214" y="298"/>
                  <a:pt x="214" y="298"/>
                  <a:pt x="214" y="298"/>
                </a:cubicBezTo>
                <a:lnTo>
                  <a:pt x="214" y="10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5400" dirty="0">
              <a:solidFill>
                <a:prstClr val="black"/>
              </a:solidFill>
              <a:latin typeface="Calibri" panose="020F0502020204030204" pitchFamily="34" charset="0"/>
              <a:ea typeface="ＭＳ Ｐゴシック"/>
              <a:cs typeface="Calibri" panose="020F0502020204030204" pitchFamily="34" charset="0"/>
            </a:endParaRPr>
          </a:p>
        </p:txBody>
      </p:sp>
      <p:sp>
        <p:nvSpPr>
          <p:cNvPr id="26" name="ホームベース 25"/>
          <p:cNvSpPr/>
          <p:nvPr/>
        </p:nvSpPr>
        <p:spPr bwMode="gray">
          <a:xfrm>
            <a:off x="0" y="18983"/>
            <a:ext cx="3207422" cy="252454"/>
          </a:xfrm>
          <a:prstGeom prst="homePlate">
            <a:avLst>
              <a:gd name="adj" fmla="val 45455"/>
            </a:avLst>
          </a:prstGeom>
          <a:noFill/>
          <a:ln w="12700" algn="ctr">
            <a:noFill/>
            <a:miter lim="800000"/>
            <a:headEnd/>
            <a:tailEnd/>
          </a:ln>
          <a:effectLst/>
        </p:spPr>
        <p:txBody>
          <a:bodyPr wrap="square" lIns="36000" tIns="36000" rIns="36000" bIns="36000" rtlCol="0" anchor="ctr"/>
          <a:lstStyle/>
          <a:p>
            <a:pPr indent="179388">
              <a:buFont typeface="Wingdings 2" pitchFamily="18" charset="2"/>
              <a:buNone/>
            </a:pPr>
            <a:r>
              <a:rPr kumimoji="1" lang="en-US" altLang="ja-JP" sz="1400" dirty="0">
                <a:solidFill>
                  <a:schemeClr val="bg1"/>
                </a:solidFill>
                <a:latin typeface="Calibri" panose="020F0502020204030204" pitchFamily="34" charset="0"/>
                <a:cs typeface="Calibri" panose="020F0502020204030204" pitchFamily="34" charset="0"/>
              </a:rPr>
              <a:t>1</a:t>
            </a:r>
            <a:r>
              <a:rPr kumimoji="1" lang="en-US" altLang="ja-JP" sz="1200" dirty="0">
                <a:solidFill>
                  <a:schemeClr val="bg1"/>
                </a:solidFill>
                <a:latin typeface="Calibri" panose="020F0502020204030204" pitchFamily="34" charset="0"/>
                <a:cs typeface="Calibri" panose="020F0502020204030204" pitchFamily="34" charset="0"/>
              </a:rPr>
              <a:t>.</a:t>
            </a:r>
            <a:r>
              <a:rPr kumimoji="1" lang="ja-JP" altLang="en-US" sz="1200" dirty="0">
                <a:solidFill>
                  <a:schemeClr val="bg1"/>
                </a:solidFill>
                <a:latin typeface="Calibri" panose="020F0502020204030204" pitchFamily="34" charset="0"/>
                <a:cs typeface="Calibri" panose="020F0502020204030204" pitchFamily="34" charset="0"/>
              </a:rPr>
              <a:t> 企業が直面</a:t>
            </a:r>
            <a:r>
              <a:rPr kumimoji="1" lang="ja-JP" altLang="en-US" sz="1200">
                <a:solidFill>
                  <a:schemeClr val="bg1"/>
                </a:solidFill>
                <a:latin typeface="Calibri" panose="020F0502020204030204" pitchFamily="34" charset="0"/>
                <a:cs typeface="Calibri" panose="020F0502020204030204" pitchFamily="34" charset="0"/>
              </a:rPr>
              <a:t>しうる人権に関するリスク</a:t>
            </a:r>
            <a:endParaRPr kumimoji="1" lang="ja-JP" altLang="en-US" sz="1200" dirty="0">
              <a:solidFill>
                <a:schemeClr val="bg1"/>
              </a:solidFill>
              <a:latin typeface="Calibri" panose="020F0502020204030204" pitchFamily="34" charset="0"/>
              <a:cs typeface="Calibri" panose="020F0502020204030204" pitchFamily="34" charset="0"/>
            </a:endParaRPr>
          </a:p>
        </p:txBody>
      </p:sp>
      <p:sp>
        <p:nvSpPr>
          <p:cNvPr id="24" name="角丸四角形 23">
            <a:extLst>
              <a:ext uri="{FF2B5EF4-FFF2-40B4-BE49-F238E27FC236}">
                <a16:creationId xmlns:a16="http://schemas.microsoft.com/office/drawing/2014/main" id="{B2339B66-8E52-9943-AD8F-41AA321CA835}"/>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a:solidFill>
                  <a:schemeClr val="bg1"/>
                </a:solidFill>
                <a:latin typeface="+mn-ea"/>
                <a:cs typeface="Calibri" panose="020F0502020204030204" pitchFamily="34" charset="0"/>
              </a:rPr>
              <a:t> 企業の人権尊重責任</a:t>
            </a:r>
          </a:p>
        </p:txBody>
      </p:sp>
    </p:spTree>
    <p:extLst>
      <p:ext uri="{BB962C8B-B14F-4D97-AF65-F5344CB8AC3E}">
        <p14:creationId xmlns:p14="http://schemas.microsoft.com/office/powerpoint/2010/main" val="282067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3883517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60" imgH="360" progId="TCLayout.ActiveDocument.1">
                  <p:embed/>
                </p:oleObj>
              </mc:Choice>
              <mc:Fallback>
                <p:oleObj name="think-cell スライド"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スライド番号プレースホルダー 3"/>
          <p:cNvSpPr>
            <a:spLocks noGrp="1"/>
          </p:cNvSpPr>
          <p:nvPr>
            <p:ph type="sldNum" sz="quarter" idx="13"/>
          </p:nvPr>
        </p:nvSpPr>
        <p:spPr/>
        <p:txBody>
          <a:bodyPr/>
          <a:lstStyle/>
          <a:p>
            <a:pPr fontAlgn="base">
              <a:spcBef>
                <a:spcPct val="0"/>
              </a:spcBef>
              <a:spcAft>
                <a:spcPct val="0"/>
              </a:spcAft>
            </a:pPr>
            <a:fld id="{A3EB1B23-9AF8-425B-BAD7-B9FA00F18833}" type="slidenum">
              <a:rPr kumimoji="0" lang="ja-JP" altLang="en-US">
                <a:solidFill>
                  <a:prstClr val="black"/>
                </a:solidFill>
                <a:ea typeface="ＭＳ Ｐゴシック"/>
              </a:rPr>
              <a:pPr fontAlgn="base">
                <a:spcBef>
                  <a:spcPct val="0"/>
                </a:spcBef>
                <a:spcAft>
                  <a:spcPct val="0"/>
                </a:spcAft>
              </a:pPr>
              <a:t>7</a:t>
            </a:fld>
            <a:endParaRPr kumimoji="0" lang="ja-JP" altLang="en-US" dirty="0">
              <a:solidFill>
                <a:prstClr val="black"/>
              </a:solidFill>
              <a:ea typeface="ＭＳ Ｐゴシック"/>
            </a:endParaRPr>
          </a:p>
        </p:txBody>
      </p:sp>
      <p:sp>
        <p:nvSpPr>
          <p:cNvPr id="6" name="テキスト プレースホルダー 5"/>
          <p:cNvSpPr>
            <a:spLocks noGrp="1"/>
          </p:cNvSpPr>
          <p:nvPr>
            <p:ph type="body" sz="quarter" idx="15"/>
          </p:nvPr>
        </p:nvSpPr>
        <p:spPr>
          <a:xfrm>
            <a:off x="634979" y="1484313"/>
            <a:ext cx="8636041" cy="364139"/>
          </a:xfrm>
          <a:ln>
            <a:solidFill>
              <a:schemeClr val="bg1">
                <a:lumMod val="65000"/>
              </a:schemeClr>
            </a:solidFill>
          </a:ln>
        </p:spPr>
        <p:txBody>
          <a:bodyPr/>
          <a:lstStyle/>
          <a:p>
            <a:pPr algn="ctr"/>
            <a:r>
              <a:rPr lang="ja-JP" altLang="en-US">
                <a:solidFill>
                  <a:schemeClr val="accent5">
                    <a:lumMod val="75000"/>
                  </a:schemeClr>
                </a:solidFill>
              </a:rPr>
              <a:t>企業が人権への影響を配慮すべき状況</a:t>
            </a:r>
            <a:endParaRPr kumimoji="1" lang="ja-JP" altLang="en-US" dirty="0">
              <a:solidFill>
                <a:schemeClr val="accent5">
                  <a:lumMod val="75000"/>
                </a:schemeClr>
              </a:solidFill>
            </a:endParaRPr>
          </a:p>
        </p:txBody>
      </p:sp>
      <p:sp>
        <p:nvSpPr>
          <p:cNvPr id="8" name="タイトル 7"/>
          <p:cNvSpPr>
            <a:spLocks noGrp="1"/>
          </p:cNvSpPr>
          <p:nvPr>
            <p:ph type="title"/>
          </p:nvPr>
        </p:nvSpPr>
        <p:spPr>
          <a:xfrm>
            <a:off x="417000" y="304404"/>
            <a:ext cx="9072000" cy="354599"/>
          </a:xfrm>
        </p:spPr>
        <p:txBody>
          <a:bodyPr/>
          <a:lstStyle/>
          <a:p>
            <a:r>
              <a:rPr lang="ja-JP" altLang="en-US"/>
              <a:t>企業が人権に負の影響を及ぼす形態</a:t>
            </a:r>
            <a:endParaRPr kumimoji="1" lang="ja-JP" altLang="en-US" dirty="0"/>
          </a:p>
        </p:txBody>
      </p:sp>
      <p:sp>
        <p:nvSpPr>
          <p:cNvPr id="48" name="正方形/長方形 47"/>
          <p:cNvSpPr/>
          <p:nvPr/>
        </p:nvSpPr>
        <p:spPr>
          <a:xfrm>
            <a:off x="634979" y="788400"/>
            <a:ext cx="8855095" cy="677108"/>
          </a:xfrm>
          <a:prstGeom prst="rect">
            <a:avLst/>
          </a:prstGeom>
        </p:spPr>
        <p:txBody>
          <a:bodyPr wrap="square">
            <a:spAutoFit/>
          </a:bodyPr>
          <a:lstStyle/>
          <a:p>
            <a:r>
              <a:rPr lang="ja-JP" altLang="en-US" dirty="0">
                <a:latin typeface="Calibri" panose="020F0502020204030204" pitchFamily="34" charset="0"/>
                <a:cs typeface="Calibri" panose="020F0502020204030204" pitchFamily="34" charset="0"/>
              </a:rPr>
              <a:t>企業は、自社が直接的に引き起こして</a:t>
            </a:r>
            <a:r>
              <a:rPr lang="ja-JP" altLang="en-US">
                <a:latin typeface="Calibri" panose="020F0502020204030204" pitchFamily="34" charset="0"/>
                <a:cs typeface="Calibri" panose="020F0502020204030204" pitchFamily="34" charset="0"/>
              </a:rPr>
              <a:t>いる人権侵害だけで</a:t>
            </a:r>
            <a:r>
              <a:rPr lang="ja-JP" altLang="en-US" dirty="0">
                <a:latin typeface="Calibri" panose="020F0502020204030204" pitchFamily="34" charset="0"/>
                <a:cs typeface="Calibri" panose="020F0502020204030204" pitchFamily="34" charset="0"/>
              </a:rPr>
              <a:t>なく、</a:t>
            </a:r>
            <a:r>
              <a:rPr lang="ja-JP" altLang="en-US">
                <a:latin typeface="Calibri" panose="020F0502020204030204" pitchFamily="34" charset="0"/>
                <a:cs typeface="Calibri" panose="020F0502020204030204" pitchFamily="34" charset="0"/>
              </a:rPr>
              <a:t>間接的に</a:t>
            </a:r>
            <a:endParaRPr lang="en-US" altLang="ja-JP" dirty="0">
              <a:latin typeface="Calibri" panose="020F0502020204030204" pitchFamily="34" charset="0"/>
              <a:cs typeface="Calibri" panose="020F0502020204030204" pitchFamily="34" charset="0"/>
            </a:endParaRPr>
          </a:p>
          <a:p>
            <a:r>
              <a:rPr lang="ja-JP" altLang="en-US">
                <a:latin typeface="Calibri" panose="020F0502020204030204" pitchFamily="34" charset="0"/>
                <a:cs typeface="Calibri" panose="020F0502020204030204" pitchFamily="34" charset="0"/>
              </a:rPr>
              <a:t>助長</a:t>
            </a:r>
            <a:r>
              <a:rPr lang="ja-JP" altLang="en-US" dirty="0">
                <a:latin typeface="Calibri" panose="020F0502020204030204" pitchFamily="34" charset="0"/>
                <a:cs typeface="Calibri" panose="020F0502020204030204" pitchFamily="34" charset="0"/>
              </a:rPr>
              <a:t>していたり、関与している人権侵害についても、対応する必要があります</a:t>
            </a:r>
          </a:p>
        </p:txBody>
      </p:sp>
      <p:cxnSp>
        <p:nvCxnSpPr>
          <p:cNvPr id="53" name="直線コネクタ 52"/>
          <p:cNvCxnSpPr/>
          <p:nvPr/>
        </p:nvCxnSpPr>
        <p:spPr>
          <a:xfrm>
            <a:off x="129396" y="670704"/>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2" name="二等辺三角形 61"/>
          <p:cNvSpPr/>
          <p:nvPr/>
        </p:nvSpPr>
        <p:spPr bwMode="gray">
          <a:xfrm>
            <a:off x="1083382" y="3289873"/>
            <a:ext cx="1627306" cy="1402850"/>
          </a:xfrm>
          <a:prstGeom prst="triangle">
            <a:avLst/>
          </a:prstGeom>
          <a:solidFill>
            <a:schemeClr val="bg1"/>
          </a:solidFill>
          <a:ln w="12700" algn="ctr">
            <a:solidFill>
              <a:srgbClr val="BBBCBC"/>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63" name="Freeform 324"/>
          <p:cNvSpPr>
            <a:spLocks noEditPoints="1"/>
          </p:cNvSpPr>
          <p:nvPr/>
        </p:nvSpPr>
        <p:spPr bwMode="gray">
          <a:xfrm>
            <a:off x="1772572" y="3683236"/>
            <a:ext cx="271621" cy="369127"/>
          </a:xfrm>
          <a:custGeom>
            <a:avLst/>
            <a:gdLst>
              <a:gd name="T0" fmla="*/ 90 w 235"/>
              <a:gd name="T1" fmla="*/ 215 h 320"/>
              <a:gd name="T2" fmla="*/ 107 w 235"/>
              <a:gd name="T3" fmla="*/ 224 h 320"/>
              <a:gd name="T4" fmla="*/ 96 w 235"/>
              <a:gd name="T5" fmla="*/ 234 h 320"/>
              <a:gd name="T6" fmla="*/ 92 w 235"/>
              <a:gd name="T7" fmla="*/ 276 h 320"/>
              <a:gd name="T8" fmla="*/ 106 w 235"/>
              <a:gd name="T9" fmla="*/ 270 h 320"/>
              <a:gd name="T10" fmla="*/ 92 w 235"/>
              <a:gd name="T11" fmla="*/ 257 h 320"/>
              <a:gd name="T12" fmla="*/ 87 w 235"/>
              <a:gd name="T13" fmla="*/ 270 h 320"/>
              <a:gd name="T14" fmla="*/ 58 w 235"/>
              <a:gd name="T15" fmla="*/ 233 h 320"/>
              <a:gd name="T16" fmla="*/ 61 w 235"/>
              <a:gd name="T17" fmla="*/ 216 h 320"/>
              <a:gd name="T18" fmla="*/ 44 w 235"/>
              <a:gd name="T19" fmla="*/ 228 h 320"/>
              <a:gd name="T20" fmla="*/ 63 w 235"/>
              <a:gd name="T21" fmla="*/ 185 h 320"/>
              <a:gd name="T22" fmla="*/ 58 w 235"/>
              <a:gd name="T23" fmla="*/ 171 h 320"/>
              <a:gd name="T24" fmla="*/ 43 w 235"/>
              <a:gd name="T25" fmla="*/ 181 h 320"/>
              <a:gd name="T26" fmla="*/ 96 w 235"/>
              <a:gd name="T27" fmla="*/ 192 h 320"/>
              <a:gd name="T28" fmla="*/ 106 w 235"/>
              <a:gd name="T29" fmla="*/ 177 h 320"/>
              <a:gd name="T30" fmla="*/ 86 w 235"/>
              <a:gd name="T31" fmla="*/ 181 h 320"/>
              <a:gd name="T32" fmla="*/ 92 w 235"/>
              <a:gd name="T33" fmla="*/ 148 h 320"/>
              <a:gd name="T34" fmla="*/ 107 w 235"/>
              <a:gd name="T35" fmla="*/ 138 h 320"/>
              <a:gd name="T36" fmla="*/ 98 w 235"/>
              <a:gd name="T37" fmla="*/ 128 h 320"/>
              <a:gd name="T38" fmla="*/ 87 w 235"/>
              <a:gd name="T39" fmla="*/ 142 h 320"/>
              <a:gd name="T40" fmla="*/ 58 w 235"/>
              <a:gd name="T41" fmla="*/ 148 h 320"/>
              <a:gd name="T42" fmla="*/ 61 w 235"/>
              <a:gd name="T43" fmla="*/ 131 h 320"/>
              <a:gd name="T44" fmla="*/ 52 w 235"/>
              <a:gd name="T45" fmla="*/ 128 h 320"/>
              <a:gd name="T46" fmla="*/ 43 w 235"/>
              <a:gd name="T47" fmla="*/ 138 h 320"/>
              <a:gd name="T48" fmla="*/ 54 w 235"/>
              <a:gd name="T49" fmla="*/ 106 h 320"/>
              <a:gd name="T50" fmla="*/ 61 w 235"/>
              <a:gd name="T51" fmla="*/ 88 h 320"/>
              <a:gd name="T52" fmla="*/ 48 w 235"/>
              <a:gd name="T53" fmla="*/ 87 h 320"/>
              <a:gd name="T54" fmla="*/ 46 w 235"/>
              <a:gd name="T55" fmla="*/ 103 h 320"/>
              <a:gd name="T56" fmla="*/ 100 w 235"/>
              <a:gd name="T57" fmla="*/ 105 h 320"/>
              <a:gd name="T58" fmla="*/ 104 w 235"/>
              <a:gd name="T59" fmla="*/ 88 h 320"/>
              <a:gd name="T60" fmla="*/ 86 w 235"/>
              <a:gd name="T61" fmla="*/ 96 h 320"/>
              <a:gd name="T62" fmla="*/ 100 w 235"/>
              <a:gd name="T63" fmla="*/ 63 h 320"/>
              <a:gd name="T64" fmla="*/ 106 w 235"/>
              <a:gd name="T65" fmla="*/ 49 h 320"/>
              <a:gd name="T66" fmla="*/ 87 w 235"/>
              <a:gd name="T67" fmla="*/ 49 h 320"/>
              <a:gd name="T68" fmla="*/ 50 w 235"/>
              <a:gd name="T69" fmla="*/ 63 h 320"/>
              <a:gd name="T70" fmla="*/ 63 w 235"/>
              <a:gd name="T71" fmla="*/ 49 h 320"/>
              <a:gd name="T72" fmla="*/ 43 w 235"/>
              <a:gd name="T73" fmla="*/ 53 h 320"/>
              <a:gd name="T74" fmla="*/ 182 w 235"/>
              <a:gd name="T75" fmla="*/ 234 h 320"/>
              <a:gd name="T76" fmla="*/ 191 w 235"/>
              <a:gd name="T77" fmla="*/ 220 h 320"/>
              <a:gd name="T78" fmla="*/ 184 w 235"/>
              <a:gd name="T79" fmla="*/ 213 h 320"/>
              <a:gd name="T80" fmla="*/ 174 w 235"/>
              <a:gd name="T81" fmla="*/ 216 h 320"/>
              <a:gd name="T82" fmla="*/ 174 w 235"/>
              <a:gd name="T83" fmla="*/ 231 h 320"/>
              <a:gd name="T84" fmla="*/ 186 w 235"/>
              <a:gd name="T85" fmla="*/ 191 h 320"/>
              <a:gd name="T86" fmla="*/ 191 w 235"/>
              <a:gd name="T87" fmla="*/ 177 h 320"/>
              <a:gd name="T88" fmla="*/ 174 w 235"/>
              <a:gd name="T89" fmla="*/ 173 h 320"/>
              <a:gd name="T90" fmla="*/ 174 w 235"/>
              <a:gd name="T91" fmla="*/ 189 h 320"/>
              <a:gd name="T92" fmla="*/ 186 w 235"/>
              <a:gd name="T93" fmla="*/ 148 h 320"/>
              <a:gd name="T94" fmla="*/ 189 w 235"/>
              <a:gd name="T95" fmla="*/ 131 h 320"/>
              <a:gd name="T96" fmla="*/ 174 w 235"/>
              <a:gd name="T97" fmla="*/ 131 h 320"/>
              <a:gd name="T98" fmla="*/ 235 w 235"/>
              <a:gd name="T99" fmla="*/ 96 h 320"/>
              <a:gd name="T100" fmla="*/ 0 w 235"/>
              <a:gd name="T101" fmla="*/ 309 h 320"/>
              <a:gd name="T102" fmla="*/ 150 w 235"/>
              <a:gd name="T103" fmla="*/ 10 h 320"/>
              <a:gd name="T104" fmla="*/ 22 w 235"/>
              <a:gd name="T105" fmla="*/ 298 h 320"/>
              <a:gd name="T106" fmla="*/ 64 w 235"/>
              <a:gd name="T107" fmla="*/ 266 h 320"/>
              <a:gd name="T108" fmla="*/ 22 w 235"/>
              <a:gd name="T109" fmla="*/ 21 h 320"/>
              <a:gd name="T110" fmla="*/ 150 w 235"/>
              <a:gd name="T111" fmla="*/ 298 h 320"/>
              <a:gd name="T112" fmla="*/ 192 w 235"/>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320">
                <a:moveTo>
                  <a:pt x="87" y="228"/>
                </a:moveTo>
                <a:cubicBezTo>
                  <a:pt x="86" y="226"/>
                  <a:pt x="86" y="225"/>
                  <a:pt x="86" y="224"/>
                </a:cubicBezTo>
                <a:cubicBezTo>
                  <a:pt x="86" y="221"/>
                  <a:pt x="87" y="218"/>
                  <a:pt x="89" y="216"/>
                </a:cubicBezTo>
                <a:cubicBezTo>
                  <a:pt x="89" y="216"/>
                  <a:pt x="90" y="215"/>
                  <a:pt x="90" y="215"/>
                </a:cubicBezTo>
                <a:cubicBezTo>
                  <a:pt x="91" y="214"/>
                  <a:pt x="92" y="214"/>
                  <a:pt x="92" y="214"/>
                </a:cubicBezTo>
                <a:cubicBezTo>
                  <a:pt x="93" y="214"/>
                  <a:pt x="94" y="213"/>
                  <a:pt x="94" y="213"/>
                </a:cubicBezTo>
                <a:cubicBezTo>
                  <a:pt x="98" y="212"/>
                  <a:pt x="101" y="214"/>
                  <a:pt x="104" y="216"/>
                </a:cubicBezTo>
                <a:cubicBezTo>
                  <a:pt x="106" y="218"/>
                  <a:pt x="107" y="221"/>
                  <a:pt x="107" y="224"/>
                </a:cubicBezTo>
                <a:cubicBezTo>
                  <a:pt x="107" y="225"/>
                  <a:pt x="107" y="226"/>
                  <a:pt x="106" y="228"/>
                </a:cubicBezTo>
                <a:cubicBezTo>
                  <a:pt x="106" y="229"/>
                  <a:pt x="105" y="230"/>
                  <a:pt x="104" y="231"/>
                </a:cubicBezTo>
                <a:cubicBezTo>
                  <a:pt x="103" y="232"/>
                  <a:pt x="102" y="233"/>
                  <a:pt x="100" y="233"/>
                </a:cubicBezTo>
                <a:cubicBezTo>
                  <a:pt x="99" y="234"/>
                  <a:pt x="98" y="234"/>
                  <a:pt x="96" y="234"/>
                </a:cubicBezTo>
                <a:cubicBezTo>
                  <a:pt x="93" y="234"/>
                  <a:pt x="91" y="233"/>
                  <a:pt x="89" y="231"/>
                </a:cubicBezTo>
                <a:cubicBezTo>
                  <a:pt x="88" y="230"/>
                  <a:pt x="87" y="229"/>
                  <a:pt x="87" y="228"/>
                </a:cubicBezTo>
                <a:close/>
                <a:moveTo>
                  <a:pt x="89" y="274"/>
                </a:moveTo>
                <a:cubicBezTo>
                  <a:pt x="90" y="275"/>
                  <a:pt x="91" y="276"/>
                  <a:pt x="92" y="276"/>
                </a:cubicBezTo>
                <a:cubicBezTo>
                  <a:pt x="94" y="277"/>
                  <a:pt x="95" y="277"/>
                  <a:pt x="96" y="277"/>
                </a:cubicBezTo>
                <a:cubicBezTo>
                  <a:pt x="98" y="277"/>
                  <a:pt x="99" y="277"/>
                  <a:pt x="100" y="276"/>
                </a:cubicBezTo>
                <a:cubicBezTo>
                  <a:pt x="102" y="276"/>
                  <a:pt x="103" y="275"/>
                  <a:pt x="104" y="274"/>
                </a:cubicBezTo>
                <a:cubicBezTo>
                  <a:pt x="105" y="273"/>
                  <a:pt x="106" y="272"/>
                  <a:pt x="106" y="270"/>
                </a:cubicBezTo>
                <a:cubicBezTo>
                  <a:pt x="107" y="269"/>
                  <a:pt x="107" y="268"/>
                  <a:pt x="107" y="266"/>
                </a:cubicBezTo>
                <a:cubicBezTo>
                  <a:pt x="107" y="265"/>
                  <a:pt x="107" y="264"/>
                  <a:pt x="106" y="262"/>
                </a:cubicBezTo>
                <a:cubicBezTo>
                  <a:pt x="106" y="261"/>
                  <a:pt x="105" y="260"/>
                  <a:pt x="104" y="259"/>
                </a:cubicBezTo>
                <a:cubicBezTo>
                  <a:pt x="101" y="256"/>
                  <a:pt x="96" y="255"/>
                  <a:pt x="92" y="257"/>
                </a:cubicBezTo>
                <a:cubicBezTo>
                  <a:pt x="91" y="257"/>
                  <a:pt x="90" y="258"/>
                  <a:pt x="89" y="259"/>
                </a:cubicBezTo>
                <a:cubicBezTo>
                  <a:pt x="88" y="260"/>
                  <a:pt x="87" y="261"/>
                  <a:pt x="87" y="262"/>
                </a:cubicBezTo>
                <a:cubicBezTo>
                  <a:pt x="86" y="264"/>
                  <a:pt x="86" y="265"/>
                  <a:pt x="86" y="266"/>
                </a:cubicBezTo>
                <a:cubicBezTo>
                  <a:pt x="86" y="268"/>
                  <a:pt x="86" y="269"/>
                  <a:pt x="87" y="270"/>
                </a:cubicBezTo>
                <a:cubicBezTo>
                  <a:pt x="87" y="272"/>
                  <a:pt x="88" y="273"/>
                  <a:pt x="89" y="274"/>
                </a:cubicBezTo>
                <a:close/>
                <a:moveTo>
                  <a:pt x="46" y="231"/>
                </a:moveTo>
                <a:cubicBezTo>
                  <a:pt x="48" y="233"/>
                  <a:pt x="51" y="234"/>
                  <a:pt x="54" y="234"/>
                </a:cubicBezTo>
                <a:cubicBezTo>
                  <a:pt x="55" y="234"/>
                  <a:pt x="56" y="234"/>
                  <a:pt x="58" y="233"/>
                </a:cubicBezTo>
                <a:cubicBezTo>
                  <a:pt x="59" y="233"/>
                  <a:pt x="60" y="232"/>
                  <a:pt x="61" y="231"/>
                </a:cubicBezTo>
                <a:cubicBezTo>
                  <a:pt x="62" y="230"/>
                  <a:pt x="63" y="229"/>
                  <a:pt x="63" y="228"/>
                </a:cubicBezTo>
                <a:cubicBezTo>
                  <a:pt x="64" y="226"/>
                  <a:pt x="64" y="225"/>
                  <a:pt x="64" y="224"/>
                </a:cubicBezTo>
                <a:cubicBezTo>
                  <a:pt x="64" y="221"/>
                  <a:pt x="63" y="218"/>
                  <a:pt x="61" y="216"/>
                </a:cubicBezTo>
                <a:cubicBezTo>
                  <a:pt x="60" y="215"/>
                  <a:pt x="59" y="214"/>
                  <a:pt x="58" y="214"/>
                </a:cubicBezTo>
                <a:cubicBezTo>
                  <a:pt x="54" y="212"/>
                  <a:pt x="49" y="213"/>
                  <a:pt x="46" y="216"/>
                </a:cubicBezTo>
                <a:cubicBezTo>
                  <a:pt x="44" y="218"/>
                  <a:pt x="43" y="221"/>
                  <a:pt x="43" y="224"/>
                </a:cubicBezTo>
                <a:cubicBezTo>
                  <a:pt x="43" y="225"/>
                  <a:pt x="43" y="226"/>
                  <a:pt x="44" y="228"/>
                </a:cubicBezTo>
                <a:cubicBezTo>
                  <a:pt x="44" y="229"/>
                  <a:pt x="45" y="230"/>
                  <a:pt x="46" y="231"/>
                </a:cubicBezTo>
                <a:close/>
                <a:moveTo>
                  <a:pt x="54" y="192"/>
                </a:moveTo>
                <a:cubicBezTo>
                  <a:pt x="57" y="192"/>
                  <a:pt x="59" y="191"/>
                  <a:pt x="61" y="189"/>
                </a:cubicBezTo>
                <a:cubicBezTo>
                  <a:pt x="62" y="188"/>
                  <a:pt x="63" y="186"/>
                  <a:pt x="63" y="185"/>
                </a:cubicBezTo>
                <a:cubicBezTo>
                  <a:pt x="64" y="184"/>
                  <a:pt x="64" y="182"/>
                  <a:pt x="64" y="181"/>
                </a:cubicBezTo>
                <a:cubicBezTo>
                  <a:pt x="64" y="180"/>
                  <a:pt x="64" y="178"/>
                  <a:pt x="63" y="177"/>
                </a:cubicBezTo>
                <a:cubicBezTo>
                  <a:pt x="63" y="176"/>
                  <a:pt x="62" y="174"/>
                  <a:pt x="61" y="173"/>
                </a:cubicBezTo>
                <a:cubicBezTo>
                  <a:pt x="60" y="172"/>
                  <a:pt x="59" y="172"/>
                  <a:pt x="58" y="171"/>
                </a:cubicBezTo>
                <a:cubicBezTo>
                  <a:pt x="55" y="170"/>
                  <a:pt x="52" y="170"/>
                  <a:pt x="50" y="171"/>
                </a:cubicBezTo>
                <a:cubicBezTo>
                  <a:pt x="48" y="172"/>
                  <a:pt x="47" y="172"/>
                  <a:pt x="46" y="173"/>
                </a:cubicBezTo>
                <a:cubicBezTo>
                  <a:pt x="45" y="174"/>
                  <a:pt x="44" y="176"/>
                  <a:pt x="44" y="177"/>
                </a:cubicBezTo>
                <a:cubicBezTo>
                  <a:pt x="43" y="178"/>
                  <a:pt x="43" y="180"/>
                  <a:pt x="43" y="181"/>
                </a:cubicBezTo>
                <a:cubicBezTo>
                  <a:pt x="43" y="184"/>
                  <a:pt x="44" y="187"/>
                  <a:pt x="46" y="189"/>
                </a:cubicBezTo>
                <a:cubicBezTo>
                  <a:pt x="48" y="191"/>
                  <a:pt x="51" y="192"/>
                  <a:pt x="54" y="192"/>
                </a:cubicBezTo>
                <a:close/>
                <a:moveTo>
                  <a:pt x="92" y="191"/>
                </a:moveTo>
                <a:cubicBezTo>
                  <a:pt x="94" y="191"/>
                  <a:pt x="95" y="192"/>
                  <a:pt x="96" y="192"/>
                </a:cubicBezTo>
                <a:cubicBezTo>
                  <a:pt x="99" y="192"/>
                  <a:pt x="102" y="191"/>
                  <a:pt x="104" y="189"/>
                </a:cubicBezTo>
                <a:cubicBezTo>
                  <a:pt x="105" y="188"/>
                  <a:pt x="106" y="186"/>
                  <a:pt x="106" y="185"/>
                </a:cubicBezTo>
                <a:cubicBezTo>
                  <a:pt x="107" y="184"/>
                  <a:pt x="107" y="182"/>
                  <a:pt x="107" y="181"/>
                </a:cubicBezTo>
                <a:cubicBezTo>
                  <a:pt x="107" y="180"/>
                  <a:pt x="107" y="178"/>
                  <a:pt x="106" y="177"/>
                </a:cubicBezTo>
                <a:cubicBezTo>
                  <a:pt x="106" y="176"/>
                  <a:pt x="105" y="174"/>
                  <a:pt x="104" y="173"/>
                </a:cubicBezTo>
                <a:cubicBezTo>
                  <a:pt x="100" y="169"/>
                  <a:pt x="93" y="169"/>
                  <a:pt x="89" y="173"/>
                </a:cubicBezTo>
                <a:cubicBezTo>
                  <a:pt x="88" y="174"/>
                  <a:pt x="87" y="176"/>
                  <a:pt x="87" y="177"/>
                </a:cubicBezTo>
                <a:cubicBezTo>
                  <a:pt x="86" y="178"/>
                  <a:pt x="86" y="180"/>
                  <a:pt x="86" y="181"/>
                </a:cubicBezTo>
                <a:cubicBezTo>
                  <a:pt x="86" y="184"/>
                  <a:pt x="87" y="187"/>
                  <a:pt x="89" y="189"/>
                </a:cubicBezTo>
                <a:cubicBezTo>
                  <a:pt x="90" y="190"/>
                  <a:pt x="91" y="190"/>
                  <a:pt x="92" y="191"/>
                </a:cubicBezTo>
                <a:close/>
                <a:moveTo>
                  <a:pt x="89" y="146"/>
                </a:moveTo>
                <a:cubicBezTo>
                  <a:pt x="90" y="147"/>
                  <a:pt x="91" y="148"/>
                  <a:pt x="92" y="148"/>
                </a:cubicBezTo>
                <a:cubicBezTo>
                  <a:pt x="94" y="149"/>
                  <a:pt x="95" y="149"/>
                  <a:pt x="96" y="149"/>
                </a:cubicBezTo>
                <a:cubicBezTo>
                  <a:pt x="98" y="149"/>
                  <a:pt x="99" y="149"/>
                  <a:pt x="100" y="148"/>
                </a:cubicBezTo>
                <a:cubicBezTo>
                  <a:pt x="102" y="148"/>
                  <a:pt x="103" y="147"/>
                  <a:pt x="104" y="146"/>
                </a:cubicBezTo>
                <a:cubicBezTo>
                  <a:pt x="106" y="144"/>
                  <a:pt x="107" y="141"/>
                  <a:pt x="107" y="138"/>
                </a:cubicBezTo>
                <a:cubicBezTo>
                  <a:pt x="107" y="136"/>
                  <a:pt x="106" y="133"/>
                  <a:pt x="104" y="131"/>
                </a:cubicBezTo>
                <a:cubicBezTo>
                  <a:pt x="103" y="130"/>
                  <a:pt x="103" y="130"/>
                  <a:pt x="102" y="129"/>
                </a:cubicBezTo>
                <a:cubicBezTo>
                  <a:pt x="102" y="129"/>
                  <a:pt x="101" y="129"/>
                  <a:pt x="100" y="129"/>
                </a:cubicBezTo>
                <a:cubicBezTo>
                  <a:pt x="100" y="128"/>
                  <a:pt x="99" y="128"/>
                  <a:pt x="98" y="128"/>
                </a:cubicBezTo>
                <a:cubicBezTo>
                  <a:pt x="96" y="127"/>
                  <a:pt x="94" y="128"/>
                  <a:pt x="92" y="129"/>
                </a:cubicBezTo>
                <a:cubicBezTo>
                  <a:pt x="91" y="129"/>
                  <a:pt x="90" y="130"/>
                  <a:pt x="89" y="131"/>
                </a:cubicBezTo>
                <a:cubicBezTo>
                  <a:pt x="87" y="133"/>
                  <a:pt x="86" y="136"/>
                  <a:pt x="86" y="138"/>
                </a:cubicBezTo>
                <a:cubicBezTo>
                  <a:pt x="86" y="140"/>
                  <a:pt x="86" y="141"/>
                  <a:pt x="87" y="142"/>
                </a:cubicBezTo>
                <a:cubicBezTo>
                  <a:pt x="87" y="144"/>
                  <a:pt x="88" y="145"/>
                  <a:pt x="89" y="146"/>
                </a:cubicBezTo>
                <a:close/>
                <a:moveTo>
                  <a:pt x="50" y="148"/>
                </a:moveTo>
                <a:cubicBezTo>
                  <a:pt x="51" y="149"/>
                  <a:pt x="52" y="149"/>
                  <a:pt x="54" y="149"/>
                </a:cubicBezTo>
                <a:cubicBezTo>
                  <a:pt x="55" y="149"/>
                  <a:pt x="56" y="149"/>
                  <a:pt x="58" y="148"/>
                </a:cubicBezTo>
                <a:cubicBezTo>
                  <a:pt x="59" y="148"/>
                  <a:pt x="60" y="147"/>
                  <a:pt x="61" y="146"/>
                </a:cubicBezTo>
                <a:cubicBezTo>
                  <a:pt x="62" y="145"/>
                  <a:pt x="63" y="144"/>
                  <a:pt x="63" y="142"/>
                </a:cubicBezTo>
                <a:cubicBezTo>
                  <a:pt x="64" y="141"/>
                  <a:pt x="64" y="140"/>
                  <a:pt x="64" y="138"/>
                </a:cubicBezTo>
                <a:cubicBezTo>
                  <a:pt x="64" y="136"/>
                  <a:pt x="63" y="133"/>
                  <a:pt x="61" y="131"/>
                </a:cubicBezTo>
                <a:cubicBezTo>
                  <a:pt x="61" y="130"/>
                  <a:pt x="60" y="130"/>
                  <a:pt x="60" y="129"/>
                </a:cubicBezTo>
                <a:cubicBezTo>
                  <a:pt x="59" y="129"/>
                  <a:pt x="58" y="129"/>
                  <a:pt x="58" y="129"/>
                </a:cubicBezTo>
                <a:cubicBezTo>
                  <a:pt x="57" y="128"/>
                  <a:pt x="56" y="128"/>
                  <a:pt x="56" y="128"/>
                </a:cubicBezTo>
                <a:cubicBezTo>
                  <a:pt x="54" y="128"/>
                  <a:pt x="53" y="128"/>
                  <a:pt x="52" y="128"/>
                </a:cubicBezTo>
                <a:cubicBezTo>
                  <a:pt x="51" y="128"/>
                  <a:pt x="50" y="128"/>
                  <a:pt x="50" y="129"/>
                </a:cubicBezTo>
                <a:cubicBezTo>
                  <a:pt x="49" y="129"/>
                  <a:pt x="48" y="129"/>
                  <a:pt x="48" y="129"/>
                </a:cubicBezTo>
                <a:cubicBezTo>
                  <a:pt x="47" y="130"/>
                  <a:pt x="47" y="130"/>
                  <a:pt x="46" y="131"/>
                </a:cubicBezTo>
                <a:cubicBezTo>
                  <a:pt x="44" y="133"/>
                  <a:pt x="43" y="136"/>
                  <a:pt x="43" y="138"/>
                </a:cubicBezTo>
                <a:cubicBezTo>
                  <a:pt x="43" y="141"/>
                  <a:pt x="44" y="144"/>
                  <a:pt x="46" y="146"/>
                </a:cubicBezTo>
                <a:cubicBezTo>
                  <a:pt x="47" y="147"/>
                  <a:pt x="48" y="148"/>
                  <a:pt x="50" y="148"/>
                </a:cubicBezTo>
                <a:close/>
                <a:moveTo>
                  <a:pt x="50" y="105"/>
                </a:moveTo>
                <a:cubicBezTo>
                  <a:pt x="51" y="106"/>
                  <a:pt x="52" y="106"/>
                  <a:pt x="54" y="106"/>
                </a:cubicBezTo>
                <a:cubicBezTo>
                  <a:pt x="57" y="106"/>
                  <a:pt x="59" y="105"/>
                  <a:pt x="61" y="103"/>
                </a:cubicBezTo>
                <a:cubicBezTo>
                  <a:pt x="63" y="101"/>
                  <a:pt x="64" y="99"/>
                  <a:pt x="64" y="96"/>
                </a:cubicBezTo>
                <a:cubicBezTo>
                  <a:pt x="64" y="94"/>
                  <a:pt x="64" y="93"/>
                  <a:pt x="63" y="92"/>
                </a:cubicBezTo>
                <a:cubicBezTo>
                  <a:pt x="63" y="90"/>
                  <a:pt x="62" y="89"/>
                  <a:pt x="61" y="88"/>
                </a:cubicBezTo>
                <a:cubicBezTo>
                  <a:pt x="60" y="87"/>
                  <a:pt x="59" y="86"/>
                  <a:pt x="58" y="86"/>
                </a:cubicBezTo>
                <a:cubicBezTo>
                  <a:pt x="56" y="85"/>
                  <a:pt x="54" y="85"/>
                  <a:pt x="52" y="85"/>
                </a:cubicBezTo>
                <a:cubicBezTo>
                  <a:pt x="51" y="85"/>
                  <a:pt x="50" y="86"/>
                  <a:pt x="50" y="86"/>
                </a:cubicBezTo>
                <a:cubicBezTo>
                  <a:pt x="49" y="86"/>
                  <a:pt x="48" y="86"/>
                  <a:pt x="48" y="87"/>
                </a:cubicBezTo>
                <a:cubicBezTo>
                  <a:pt x="47" y="87"/>
                  <a:pt x="47" y="88"/>
                  <a:pt x="46" y="88"/>
                </a:cubicBezTo>
                <a:cubicBezTo>
                  <a:pt x="45" y="89"/>
                  <a:pt x="44" y="90"/>
                  <a:pt x="44" y="92"/>
                </a:cubicBezTo>
                <a:cubicBezTo>
                  <a:pt x="43" y="93"/>
                  <a:pt x="43" y="94"/>
                  <a:pt x="43" y="96"/>
                </a:cubicBezTo>
                <a:cubicBezTo>
                  <a:pt x="43" y="99"/>
                  <a:pt x="44" y="101"/>
                  <a:pt x="46" y="103"/>
                </a:cubicBezTo>
                <a:cubicBezTo>
                  <a:pt x="47" y="104"/>
                  <a:pt x="48" y="105"/>
                  <a:pt x="50" y="105"/>
                </a:cubicBezTo>
                <a:close/>
                <a:moveTo>
                  <a:pt x="92" y="105"/>
                </a:moveTo>
                <a:cubicBezTo>
                  <a:pt x="94" y="106"/>
                  <a:pt x="95" y="106"/>
                  <a:pt x="96" y="106"/>
                </a:cubicBezTo>
                <a:cubicBezTo>
                  <a:pt x="98" y="106"/>
                  <a:pt x="99" y="106"/>
                  <a:pt x="100" y="105"/>
                </a:cubicBezTo>
                <a:cubicBezTo>
                  <a:pt x="102" y="105"/>
                  <a:pt x="103" y="104"/>
                  <a:pt x="104" y="103"/>
                </a:cubicBezTo>
                <a:cubicBezTo>
                  <a:pt x="106" y="101"/>
                  <a:pt x="107" y="99"/>
                  <a:pt x="107" y="96"/>
                </a:cubicBezTo>
                <a:cubicBezTo>
                  <a:pt x="107" y="94"/>
                  <a:pt x="107" y="93"/>
                  <a:pt x="106" y="92"/>
                </a:cubicBezTo>
                <a:cubicBezTo>
                  <a:pt x="106" y="90"/>
                  <a:pt x="105" y="89"/>
                  <a:pt x="104" y="88"/>
                </a:cubicBezTo>
                <a:cubicBezTo>
                  <a:pt x="101" y="85"/>
                  <a:pt x="96" y="84"/>
                  <a:pt x="92" y="86"/>
                </a:cubicBezTo>
                <a:cubicBezTo>
                  <a:pt x="91" y="86"/>
                  <a:pt x="90" y="87"/>
                  <a:pt x="89" y="88"/>
                </a:cubicBezTo>
                <a:cubicBezTo>
                  <a:pt x="88" y="89"/>
                  <a:pt x="87" y="90"/>
                  <a:pt x="87" y="92"/>
                </a:cubicBezTo>
                <a:cubicBezTo>
                  <a:pt x="86" y="93"/>
                  <a:pt x="86" y="94"/>
                  <a:pt x="86" y="96"/>
                </a:cubicBezTo>
                <a:cubicBezTo>
                  <a:pt x="86" y="99"/>
                  <a:pt x="87" y="101"/>
                  <a:pt x="89" y="103"/>
                </a:cubicBezTo>
                <a:cubicBezTo>
                  <a:pt x="90" y="104"/>
                  <a:pt x="91" y="105"/>
                  <a:pt x="92" y="105"/>
                </a:cubicBezTo>
                <a:close/>
                <a:moveTo>
                  <a:pt x="96" y="64"/>
                </a:moveTo>
                <a:cubicBezTo>
                  <a:pt x="98" y="64"/>
                  <a:pt x="99" y="63"/>
                  <a:pt x="100" y="63"/>
                </a:cubicBezTo>
                <a:cubicBezTo>
                  <a:pt x="102" y="62"/>
                  <a:pt x="103" y="62"/>
                  <a:pt x="104" y="61"/>
                </a:cubicBezTo>
                <a:cubicBezTo>
                  <a:pt x="105" y="59"/>
                  <a:pt x="106" y="58"/>
                  <a:pt x="106" y="57"/>
                </a:cubicBezTo>
                <a:cubicBezTo>
                  <a:pt x="107" y="56"/>
                  <a:pt x="107" y="54"/>
                  <a:pt x="107" y="53"/>
                </a:cubicBezTo>
                <a:cubicBezTo>
                  <a:pt x="107" y="52"/>
                  <a:pt x="107" y="50"/>
                  <a:pt x="106" y="49"/>
                </a:cubicBezTo>
                <a:cubicBezTo>
                  <a:pt x="106" y="48"/>
                  <a:pt x="105" y="46"/>
                  <a:pt x="104" y="45"/>
                </a:cubicBezTo>
                <a:cubicBezTo>
                  <a:pt x="103" y="44"/>
                  <a:pt x="102" y="44"/>
                  <a:pt x="100" y="43"/>
                </a:cubicBezTo>
                <a:cubicBezTo>
                  <a:pt x="97" y="41"/>
                  <a:pt x="92" y="42"/>
                  <a:pt x="89" y="45"/>
                </a:cubicBezTo>
                <a:cubicBezTo>
                  <a:pt x="88" y="46"/>
                  <a:pt x="87" y="48"/>
                  <a:pt x="87" y="49"/>
                </a:cubicBezTo>
                <a:cubicBezTo>
                  <a:pt x="86" y="50"/>
                  <a:pt x="86" y="52"/>
                  <a:pt x="86" y="53"/>
                </a:cubicBezTo>
                <a:cubicBezTo>
                  <a:pt x="86" y="56"/>
                  <a:pt x="87" y="59"/>
                  <a:pt x="89" y="61"/>
                </a:cubicBezTo>
                <a:cubicBezTo>
                  <a:pt x="91" y="63"/>
                  <a:pt x="93" y="64"/>
                  <a:pt x="96" y="64"/>
                </a:cubicBezTo>
                <a:close/>
                <a:moveTo>
                  <a:pt x="50" y="63"/>
                </a:moveTo>
                <a:cubicBezTo>
                  <a:pt x="51" y="63"/>
                  <a:pt x="52" y="64"/>
                  <a:pt x="54" y="64"/>
                </a:cubicBezTo>
                <a:cubicBezTo>
                  <a:pt x="57" y="64"/>
                  <a:pt x="59" y="63"/>
                  <a:pt x="61" y="61"/>
                </a:cubicBezTo>
                <a:cubicBezTo>
                  <a:pt x="63" y="59"/>
                  <a:pt x="64" y="56"/>
                  <a:pt x="64" y="53"/>
                </a:cubicBezTo>
                <a:cubicBezTo>
                  <a:pt x="64" y="52"/>
                  <a:pt x="64" y="50"/>
                  <a:pt x="63" y="49"/>
                </a:cubicBezTo>
                <a:cubicBezTo>
                  <a:pt x="63" y="48"/>
                  <a:pt x="62" y="46"/>
                  <a:pt x="61" y="45"/>
                </a:cubicBezTo>
                <a:cubicBezTo>
                  <a:pt x="57" y="41"/>
                  <a:pt x="50" y="41"/>
                  <a:pt x="46" y="45"/>
                </a:cubicBezTo>
                <a:cubicBezTo>
                  <a:pt x="45" y="46"/>
                  <a:pt x="44" y="48"/>
                  <a:pt x="44" y="49"/>
                </a:cubicBezTo>
                <a:cubicBezTo>
                  <a:pt x="43" y="50"/>
                  <a:pt x="43" y="52"/>
                  <a:pt x="43" y="53"/>
                </a:cubicBezTo>
                <a:cubicBezTo>
                  <a:pt x="43" y="56"/>
                  <a:pt x="44" y="59"/>
                  <a:pt x="46" y="61"/>
                </a:cubicBezTo>
                <a:cubicBezTo>
                  <a:pt x="47" y="62"/>
                  <a:pt x="48" y="62"/>
                  <a:pt x="50" y="63"/>
                </a:cubicBezTo>
                <a:close/>
                <a:moveTo>
                  <a:pt x="174" y="231"/>
                </a:moveTo>
                <a:cubicBezTo>
                  <a:pt x="176" y="233"/>
                  <a:pt x="179" y="234"/>
                  <a:pt x="182" y="234"/>
                </a:cubicBezTo>
                <a:cubicBezTo>
                  <a:pt x="184" y="234"/>
                  <a:pt x="187" y="233"/>
                  <a:pt x="189" y="231"/>
                </a:cubicBezTo>
                <a:cubicBezTo>
                  <a:pt x="190" y="230"/>
                  <a:pt x="191" y="229"/>
                  <a:pt x="191" y="228"/>
                </a:cubicBezTo>
                <a:cubicBezTo>
                  <a:pt x="192" y="226"/>
                  <a:pt x="192" y="225"/>
                  <a:pt x="192" y="224"/>
                </a:cubicBezTo>
                <a:cubicBezTo>
                  <a:pt x="192" y="222"/>
                  <a:pt x="192" y="221"/>
                  <a:pt x="191" y="220"/>
                </a:cubicBezTo>
                <a:cubicBezTo>
                  <a:pt x="191" y="218"/>
                  <a:pt x="190" y="217"/>
                  <a:pt x="189" y="216"/>
                </a:cubicBezTo>
                <a:cubicBezTo>
                  <a:pt x="189" y="216"/>
                  <a:pt x="188" y="215"/>
                  <a:pt x="188" y="215"/>
                </a:cubicBezTo>
                <a:cubicBezTo>
                  <a:pt x="187" y="214"/>
                  <a:pt x="186" y="214"/>
                  <a:pt x="186" y="214"/>
                </a:cubicBezTo>
                <a:cubicBezTo>
                  <a:pt x="185" y="214"/>
                  <a:pt x="184" y="213"/>
                  <a:pt x="184" y="213"/>
                </a:cubicBezTo>
                <a:cubicBezTo>
                  <a:pt x="182" y="213"/>
                  <a:pt x="181" y="213"/>
                  <a:pt x="180" y="213"/>
                </a:cubicBezTo>
                <a:cubicBezTo>
                  <a:pt x="179" y="213"/>
                  <a:pt x="178" y="214"/>
                  <a:pt x="178" y="214"/>
                </a:cubicBezTo>
                <a:cubicBezTo>
                  <a:pt x="177" y="214"/>
                  <a:pt x="176" y="214"/>
                  <a:pt x="176" y="215"/>
                </a:cubicBezTo>
                <a:cubicBezTo>
                  <a:pt x="175" y="215"/>
                  <a:pt x="175" y="216"/>
                  <a:pt x="174" y="216"/>
                </a:cubicBezTo>
                <a:cubicBezTo>
                  <a:pt x="173" y="217"/>
                  <a:pt x="172" y="218"/>
                  <a:pt x="172" y="220"/>
                </a:cubicBezTo>
                <a:cubicBezTo>
                  <a:pt x="171" y="221"/>
                  <a:pt x="171" y="222"/>
                  <a:pt x="171" y="224"/>
                </a:cubicBezTo>
                <a:cubicBezTo>
                  <a:pt x="171" y="225"/>
                  <a:pt x="171" y="226"/>
                  <a:pt x="172" y="228"/>
                </a:cubicBezTo>
                <a:cubicBezTo>
                  <a:pt x="172" y="229"/>
                  <a:pt x="173" y="230"/>
                  <a:pt x="174" y="231"/>
                </a:cubicBezTo>
                <a:close/>
                <a:moveTo>
                  <a:pt x="174" y="189"/>
                </a:moveTo>
                <a:cubicBezTo>
                  <a:pt x="175" y="190"/>
                  <a:pt x="176" y="190"/>
                  <a:pt x="178" y="191"/>
                </a:cubicBezTo>
                <a:cubicBezTo>
                  <a:pt x="179" y="191"/>
                  <a:pt x="180" y="192"/>
                  <a:pt x="182" y="192"/>
                </a:cubicBezTo>
                <a:cubicBezTo>
                  <a:pt x="183" y="192"/>
                  <a:pt x="184" y="191"/>
                  <a:pt x="186" y="191"/>
                </a:cubicBezTo>
                <a:cubicBezTo>
                  <a:pt x="187" y="190"/>
                  <a:pt x="188" y="190"/>
                  <a:pt x="189" y="189"/>
                </a:cubicBezTo>
                <a:cubicBezTo>
                  <a:pt x="190" y="188"/>
                  <a:pt x="191" y="186"/>
                  <a:pt x="191" y="185"/>
                </a:cubicBezTo>
                <a:cubicBezTo>
                  <a:pt x="192" y="184"/>
                  <a:pt x="192" y="182"/>
                  <a:pt x="192" y="181"/>
                </a:cubicBezTo>
                <a:cubicBezTo>
                  <a:pt x="192" y="180"/>
                  <a:pt x="192" y="178"/>
                  <a:pt x="191" y="177"/>
                </a:cubicBezTo>
                <a:cubicBezTo>
                  <a:pt x="191" y="176"/>
                  <a:pt x="190" y="174"/>
                  <a:pt x="189" y="173"/>
                </a:cubicBezTo>
                <a:cubicBezTo>
                  <a:pt x="188" y="172"/>
                  <a:pt x="187" y="172"/>
                  <a:pt x="186" y="171"/>
                </a:cubicBezTo>
                <a:cubicBezTo>
                  <a:pt x="183" y="170"/>
                  <a:pt x="180" y="170"/>
                  <a:pt x="178" y="171"/>
                </a:cubicBezTo>
                <a:cubicBezTo>
                  <a:pt x="176" y="172"/>
                  <a:pt x="175" y="172"/>
                  <a:pt x="174" y="173"/>
                </a:cubicBezTo>
                <a:cubicBezTo>
                  <a:pt x="173" y="174"/>
                  <a:pt x="172" y="176"/>
                  <a:pt x="172" y="177"/>
                </a:cubicBezTo>
                <a:cubicBezTo>
                  <a:pt x="171" y="178"/>
                  <a:pt x="171" y="180"/>
                  <a:pt x="171" y="181"/>
                </a:cubicBezTo>
                <a:cubicBezTo>
                  <a:pt x="171" y="182"/>
                  <a:pt x="171" y="184"/>
                  <a:pt x="172" y="185"/>
                </a:cubicBezTo>
                <a:cubicBezTo>
                  <a:pt x="172" y="186"/>
                  <a:pt x="173" y="188"/>
                  <a:pt x="174" y="189"/>
                </a:cubicBezTo>
                <a:close/>
                <a:moveTo>
                  <a:pt x="174" y="146"/>
                </a:moveTo>
                <a:cubicBezTo>
                  <a:pt x="175" y="147"/>
                  <a:pt x="176" y="148"/>
                  <a:pt x="178" y="148"/>
                </a:cubicBezTo>
                <a:cubicBezTo>
                  <a:pt x="179" y="149"/>
                  <a:pt x="180" y="149"/>
                  <a:pt x="182" y="149"/>
                </a:cubicBezTo>
                <a:cubicBezTo>
                  <a:pt x="183" y="149"/>
                  <a:pt x="184" y="149"/>
                  <a:pt x="186" y="148"/>
                </a:cubicBezTo>
                <a:cubicBezTo>
                  <a:pt x="187" y="148"/>
                  <a:pt x="188" y="147"/>
                  <a:pt x="189" y="146"/>
                </a:cubicBezTo>
                <a:cubicBezTo>
                  <a:pt x="190" y="145"/>
                  <a:pt x="191" y="144"/>
                  <a:pt x="191" y="142"/>
                </a:cubicBezTo>
                <a:cubicBezTo>
                  <a:pt x="192" y="141"/>
                  <a:pt x="192" y="140"/>
                  <a:pt x="192" y="138"/>
                </a:cubicBezTo>
                <a:cubicBezTo>
                  <a:pt x="192" y="136"/>
                  <a:pt x="191" y="133"/>
                  <a:pt x="189" y="131"/>
                </a:cubicBezTo>
                <a:cubicBezTo>
                  <a:pt x="187" y="128"/>
                  <a:pt x="183" y="127"/>
                  <a:pt x="180" y="128"/>
                </a:cubicBezTo>
                <a:cubicBezTo>
                  <a:pt x="179" y="128"/>
                  <a:pt x="178" y="128"/>
                  <a:pt x="178" y="129"/>
                </a:cubicBezTo>
                <a:cubicBezTo>
                  <a:pt x="177" y="129"/>
                  <a:pt x="176" y="129"/>
                  <a:pt x="176" y="129"/>
                </a:cubicBezTo>
                <a:cubicBezTo>
                  <a:pt x="175" y="130"/>
                  <a:pt x="175" y="130"/>
                  <a:pt x="174" y="131"/>
                </a:cubicBezTo>
                <a:cubicBezTo>
                  <a:pt x="172" y="133"/>
                  <a:pt x="171" y="136"/>
                  <a:pt x="171" y="138"/>
                </a:cubicBezTo>
                <a:cubicBezTo>
                  <a:pt x="171" y="140"/>
                  <a:pt x="171" y="141"/>
                  <a:pt x="172" y="142"/>
                </a:cubicBezTo>
                <a:cubicBezTo>
                  <a:pt x="172" y="144"/>
                  <a:pt x="173" y="145"/>
                  <a:pt x="174" y="146"/>
                </a:cubicBezTo>
                <a:close/>
                <a:moveTo>
                  <a:pt x="235" y="96"/>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139" y="0"/>
                  <a:pt x="139" y="0"/>
                  <a:pt x="139" y="0"/>
                </a:cubicBezTo>
                <a:cubicBezTo>
                  <a:pt x="145" y="0"/>
                  <a:pt x="150" y="4"/>
                  <a:pt x="150" y="10"/>
                </a:cubicBezTo>
                <a:cubicBezTo>
                  <a:pt x="150" y="85"/>
                  <a:pt x="150" y="85"/>
                  <a:pt x="150" y="85"/>
                </a:cubicBezTo>
                <a:cubicBezTo>
                  <a:pt x="224" y="85"/>
                  <a:pt x="224" y="85"/>
                  <a:pt x="224" y="85"/>
                </a:cubicBezTo>
                <a:cubicBezTo>
                  <a:pt x="230" y="85"/>
                  <a:pt x="235" y="90"/>
                  <a:pt x="235" y="96"/>
                </a:cubicBezTo>
                <a:close/>
                <a:moveTo>
                  <a:pt x="22" y="298"/>
                </a:moveTo>
                <a:cubicBezTo>
                  <a:pt x="43" y="298"/>
                  <a:pt x="43" y="298"/>
                  <a:pt x="43" y="298"/>
                </a:cubicBezTo>
                <a:cubicBezTo>
                  <a:pt x="43" y="266"/>
                  <a:pt x="43" y="266"/>
                  <a:pt x="43" y="266"/>
                </a:cubicBezTo>
                <a:cubicBezTo>
                  <a:pt x="43" y="260"/>
                  <a:pt x="48" y="256"/>
                  <a:pt x="54" y="256"/>
                </a:cubicBezTo>
                <a:cubicBezTo>
                  <a:pt x="60" y="256"/>
                  <a:pt x="64" y="260"/>
                  <a:pt x="64" y="266"/>
                </a:cubicBezTo>
                <a:cubicBezTo>
                  <a:pt x="64" y="298"/>
                  <a:pt x="64" y="298"/>
                  <a:pt x="64" y="298"/>
                </a:cubicBezTo>
                <a:cubicBezTo>
                  <a:pt x="128" y="298"/>
                  <a:pt x="128" y="298"/>
                  <a:pt x="128" y="298"/>
                </a:cubicBezTo>
                <a:cubicBezTo>
                  <a:pt x="128" y="21"/>
                  <a:pt x="128" y="21"/>
                  <a:pt x="128" y="21"/>
                </a:cubicBezTo>
                <a:cubicBezTo>
                  <a:pt x="22" y="21"/>
                  <a:pt x="22" y="21"/>
                  <a:pt x="22" y="21"/>
                </a:cubicBezTo>
                <a:lnTo>
                  <a:pt x="22" y="298"/>
                </a:lnTo>
                <a:close/>
                <a:moveTo>
                  <a:pt x="214" y="106"/>
                </a:moveTo>
                <a:cubicBezTo>
                  <a:pt x="150" y="106"/>
                  <a:pt x="150" y="106"/>
                  <a:pt x="150" y="106"/>
                </a:cubicBezTo>
                <a:cubicBezTo>
                  <a:pt x="150" y="298"/>
                  <a:pt x="150" y="298"/>
                  <a:pt x="150" y="298"/>
                </a:cubicBezTo>
                <a:cubicBezTo>
                  <a:pt x="171" y="298"/>
                  <a:pt x="171" y="298"/>
                  <a:pt x="171" y="298"/>
                </a:cubicBezTo>
                <a:cubicBezTo>
                  <a:pt x="171" y="266"/>
                  <a:pt x="171" y="266"/>
                  <a:pt x="171" y="266"/>
                </a:cubicBezTo>
                <a:cubicBezTo>
                  <a:pt x="171" y="260"/>
                  <a:pt x="176" y="256"/>
                  <a:pt x="182" y="256"/>
                </a:cubicBezTo>
                <a:cubicBezTo>
                  <a:pt x="188" y="256"/>
                  <a:pt x="192" y="260"/>
                  <a:pt x="192" y="266"/>
                </a:cubicBezTo>
                <a:cubicBezTo>
                  <a:pt x="192" y="298"/>
                  <a:pt x="192" y="298"/>
                  <a:pt x="192" y="298"/>
                </a:cubicBezTo>
                <a:cubicBezTo>
                  <a:pt x="214" y="298"/>
                  <a:pt x="214" y="298"/>
                  <a:pt x="214" y="298"/>
                </a:cubicBezTo>
                <a:lnTo>
                  <a:pt x="214" y="106"/>
                </a:ln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64" name="フリーフォーム 63"/>
          <p:cNvSpPr/>
          <p:nvPr/>
        </p:nvSpPr>
        <p:spPr>
          <a:xfrm>
            <a:off x="2177197" y="4234643"/>
            <a:ext cx="196362" cy="272003"/>
          </a:xfrm>
          <a:custGeom>
            <a:avLst/>
            <a:gdLst>
              <a:gd name="connsiteX0" fmla="*/ 369161 w 1088213"/>
              <a:gd name="connsiteY0" fmla="*/ 697244 h 1507411"/>
              <a:gd name="connsiteX1" fmla="*/ 719051 w 1088213"/>
              <a:gd name="connsiteY1" fmla="*/ 697244 h 1507411"/>
              <a:gd name="connsiteX2" fmla="*/ 1088212 w 1088213"/>
              <a:gd name="connsiteY2" fmla="*/ 1066405 h 1507411"/>
              <a:gd name="connsiteX3" fmla="*/ 1088212 w 1088213"/>
              <a:gd name="connsiteY3" fmla="*/ 1074762 h 1507411"/>
              <a:gd name="connsiteX4" fmla="*/ 1088213 w 1088213"/>
              <a:gd name="connsiteY4" fmla="*/ 1074764 h 1507411"/>
              <a:gd name="connsiteX5" fmla="*/ 1088213 w 1088213"/>
              <a:gd name="connsiteY5" fmla="*/ 1487129 h 1507411"/>
              <a:gd name="connsiteX6" fmla="*/ 1067931 w 1088213"/>
              <a:gd name="connsiteY6" fmla="*/ 1507411 h 1507411"/>
              <a:gd name="connsiteX7" fmla="*/ 719051 w 1088213"/>
              <a:gd name="connsiteY7" fmla="*/ 1507411 h 1507411"/>
              <a:gd name="connsiteX8" fmla="*/ 369161 w 1088213"/>
              <a:gd name="connsiteY8" fmla="*/ 1507411 h 1507411"/>
              <a:gd name="connsiteX9" fmla="*/ 20282 w 1088213"/>
              <a:gd name="connsiteY9" fmla="*/ 1507411 h 1507411"/>
              <a:gd name="connsiteX10" fmla="*/ 0 w 1088213"/>
              <a:gd name="connsiteY10" fmla="*/ 1487129 h 1507411"/>
              <a:gd name="connsiteX11" fmla="*/ 0 w 1088213"/>
              <a:gd name="connsiteY11" fmla="*/ 1138250 h 1507411"/>
              <a:gd name="connsiteX12" fmla="*/ 0 w 1088213"/>
              <a:gd name="connsiteY12" fmla="*/ 1074764 h 1507411"/>
              <a:gd name="connsiteX13" fmla="*/ 0 w 1088213"/>
              <a:gd name="connsiteY13" fmla="*/ 1066405 h 1507411"/>
              <a:gd name="connsiteX14" fmla="*/ 369161 w 1088213"/>
              <a:gd name="connsiteY14" fmla="*/ 697244 h 1507411"/>
              <a:gd name="connsiteX15" fmla="*/ 547766 w 1088213"/>
              <a:gd name="connsiteY15" fmla="*/ 0 h 1507411"/>
              <a:gd name="connsiteX16" fmla="*/ 885053 w 1088213"/>
              <a:gd name="connsiteY16" fmla="*/ 337287 h 1507411"/>
              <a:gd name="connsiteX17" fmla="*/ 547766 w 1088213"/>
              <a:gd name="connsiteY17" fmla="*/ 674574 h 1507411"/>
              <a:gd name="connsiteX18" fmla="*/ 210479 w 1088213"/>
              <a:gd name="connsiteY18" fmla="*/ 337287 h 1507411"/>
              <a:gd name="connsiteX19" fmla="*/ 547766 w 1088213"/>
              <a:gd name="connsiteY19" fmla="*/ 0 h 150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8213" h="1507411">
                <a:moveTo>
                  <a:pt x="369161" y="697244"/>
                </a:moveTo>
                <a:lnTo>
                  <a:pt x="719051" y="697244"/>
                </a:lnTo>
                <a:cubicBezTo>
                  <a:pt x="922933" y="697244"/>
                  <a:pt x="1088212" y="862523"/>
                  <a:pt x="1088212" y="1066405"/>
                </a:cubicBezTo>
                <a:lnTo>
                  <a:pt x="1088212" y="1074762"/>
                </a:lnTo>
                <a:lnTo>
                  <a:pt x="1088213" y="1074764"/>
                </a:lnTo>
                <a:lnTo>
                  <a:pt x="1088213" y="1487129"/>
                </a:lnTo>
                <a:cubicBezTo>
                  <a:pt x="1088213" y="1498330"/>
                  <a:pt x="1079132" y="1507411"/>
                  <a:pt x="1067931" y="1507411"/>
                </a:cubicBezTo>
                <a:lnTo>
                  <a:pt x="719051" y="1507411"/>
                </a:lnTo>
                <a:lnTo>
                  <a:pt x="369161" y="1507411"/>
                </a:lnTo>
                <a:lnTo>
                  <a:pt x="20282" y="1507411"/>
                </a:lnTo>
                <a:cubicBezTo>
                  <a:pt x="9081" y="1507411"/>
                  <a:pt x="0" y="1498330"/>
                  <a:pt x="0" y="1487129"/>
                </a:cubicBezTo>
                <a:lnTo>
                  <a:pt x="0" y="1138250"/>
                </a:lnTo>
                <a:lnTo>
                  <a:pt x="0" y="1074764"/>
                </a:lnTo>
                <a:lnTo>
                  <a:pt x="0" y="1066405"/>
                </a:lnTo>
                <a:cubicBezTo>
                  <a:pt x="0" y="862523"/>
                  <a:pt x="165279" y="697244"/>
                  <a:pt x="369161" y="697244"/>
                </a:cubicBezTo>
                <a:close/>
                <a:moveTo>
                  <a:pt x="547766" y="0"/>
                </a:moveTo>
                <a:cubicBezTo>
                  <a:pt x="734044" y="0"/>
                  <a:pt x="885053" y="151009"/>
                  <a:pt x="885053" y="337287"/>
                </a:cubicBezTo>
                <a:cubicBezTo>
                  <a:pt x="885053" y="523565"/>
                  <a:pt x="734044" y="674574"/>
                  <a:pt x="547766" y="674574"/>
                </a:cubicBezTo>
                <a:cubicBezTo>
                  <a:pt x="361488" y="674574"/>
                  <a:pt x="210479" y="523565"/>
                  <a:pt x="210479" y="337287"/>
                </a:cubicBezTo>
                <a:cubicBezTo>
                  <a:pt x="210479" y="151009"/>
                  <a:pt x="361488" y="0"/>
                  <a:pt x="547766" y="0"/>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latin typeface="Calibri" panose="020F0502020204030204" pitchFamily="34" charset="0"/>
              <a:ea typeface="ＭＳ Ｐゴシック"/>
            </a:endParaRPr>
          </a:p>
        </p:txBody>
      </p:sp>
      <p:sp>
        <p:nvSpPr>
          <p:cNvPr id="65" name="Freeform 10"/>
          <p:cNvSpPr>
            <a:spLocks noEditPoints="1"/>
          </p:cNvSpPr>
          <p:nvPr/>
        </p:nvSpPr>
        <p:spPr bwMode="gray">
          <a:xfrm>
            <a:off x="1372200" y="4263850"/>
            <a:ext cx="330540" cy="242796"/>
          </a:xfrm>
          <a:custGeom>
            <a:avLst/>
            <a:gdLst>
              <a:gd name="T0" fmla="*/ 10 w 320"/>
              <a:gd name="T1" fmla="*/ 0 h 235"/>
              <a:gd name="T2" fmla="*/ 0 w 320"/>
              <a:gd name="T3" fmla="*/ 224 h 235"/>
              <a:gd name="T4" fmla="*/ 309 w 320"/>
              <a:gd name="T5" fmla="*/ 235 h 235"/>
              <a:gd name="T6" fmla="*/ 320 w 320"/>
              <a:gd name="T7" fmla="*/ 11 h 235"/>
              <a:gd name="T8" fmla="*/ 85 w 320"/>
              <a:gd name="T9" fmla="*/ 214 h 235"/>
              <a:gd name="T10" fmla="*/ 64 w 320"/>
              <a:gd name="T11" fmla="*/ 150 h 235"/>
              <a:gd name="T12" fmla="*/ 85 w 320"/>
              <a:gd name="T13" fmla="*/ 214 h 235"/>
              <a:gd name="T14" fmla="*/ 106 w 320"/>
              <a:gd name="T15" fmla="*/ 214 h 235"/>
              <a:gd name="T16" fmla="*/ 96 w 320"/>
              <a:gd name="T17" fmla="*/ 128 h 235"/>
              <a:gd name="T18" fmla="*/ 42 w 320"/>
              <a:gd name="T19" fmla="*/ 139 h 235"/>
              <a:gd name="T20" fmla="*/ 21 w 320"/>
              <a:gd name="T21" fmla="*/ 214 h 235"/>
              <a:gd name="T22" fmla="*/ 298 w 320"/>
              <a:gd name="T23" fmla="*/ 22 h 235"/>
              <a:gd name="T24" fmla="*/ 42 w 320"/>
              <a:gd name="T25" fmla="*/ 96 h 235"/>
              <a:gd name="T26" fmla="*/ 64 w 320"/>
              <a:gd name="T27" fmla="*/ 96 h 235"/>
              <a:gd name="T28" fmla="*/ 42 w 320"/>
              <a:gd name="T29" fmla="*/ 96 h 235"/>
              <a:gd name="T30" fmla="*/ 53 w 320"/>
              <a:gd name="T31" fmla="*/ 43 h 235"/>
              <a:gd name="T32" fmla="*/ 53 w 320"/>
              <a:gd name="T33" fmla="*/ 64 h 235"/>
              <a:gd name="T34" fmla="*/ 85 w 320"/>
              <a:gd name="T35" fmla="*/ 96 h 235"/>
              <a:gd name="T36" fmla="*/ 106 w 320"/>
              <a:gd name="T37" fmla="*/ 96 h 235"/>
              <a:gd name="T38" fmla="*/ 85 w 320"/>
              <a:gd name="T39" fmla="*/ 96 h 235"/>
              <a:gd name="T40" fmla="*/ 96 w 320"/>
              <a:gd name="T41" fmla="*/ 43 h 235"/>
              <a:gd name="T42" fmla="*/ 96 w 320"/>
              <a:gd name="T43" fmla="*/ 64 h 235"/>
              <a:gd name="T44" fmla="*/ 128 w 320"/>
              <a:gd name="T45" fmla="*/ 96 h 235"/>
              <a:gd name="T46" fmla="*/ 149 w 320"/>
              <a:gd name="T47" fmla="*/ 96 h 235"/>
              <a:gd name="T48" fmla="*/ 128 w 320"/>
              <a:gd name="T49" fmla="*/ 96 h 235"/>
              <a:gd name="T50" fmla="*/ 138 w 320"/>
              <a:gd name="T51" fmla="*/ 43 h 235"/>
              <a:gd name="T52" fmla="*/ 138 w 320"/>
              <a:gd name="T53" fmla="*/ 64 h 235"/>
              <a:gd name="T54" fmla="*/ 170 w 320"/>
              <a:gd name="T55" fmla="*/ 96 h 235"/>
              <a:gd name="T56" fmla="*/ 192 w 320"/>
              <a:gd name="T57" fmla="*/ 96 h 235"/>
              <a:gd name="T58" fmla="*/ 170 w 320"/>
              <a:gd name="T59" fmla="*/ 96 h 235"/>
              <a:gd name="T60" fmla="*/ 181 w 320"/>
              <a:gd name="T61" fmla="*/ 43 h 235"/>
              <a:gd name="T62" fmla="*/ 181 w 320"/>
              <a:gd name="T63" fmla="*/ 64 h 235"/>
              <a:gd name="T64" fmla="*/ 213 w 320"/>
              <a:gd name="T65" fmla="*/ 96 h 235"/>
              <a:gd name="T66" fmla="*/ 234 w 320"/>
              <a:gd name="T67" fmla="*/ 96 h 235"/>
              <a:gd name="T68" fmla="*/ 213 w 320"/>
              <a:gd name="T69" fmla="*/ 96 h 235"/>
              <a:gd name="T70" fmla="*/ 224 w 320"/>
              <a:gd name="T71" fmla="*/ 43 h 235"/>
              <a:gd name="T72" fmla="*/ 224 w 320"/>
              <a:gd name="T73" fmla="*/ 64 h 235"/>
              <a:gd name="T74" fmla="*/ 256 w 320"/>
              <a:gd name="T75" fmla="*/ 96 h 235"/>
              <a:gd name="T76" fmla="*/ 277 w 320"/>
              <a:gd name="T77" fmla="*/ 96 h 235"/>
              <a:gd name="T78" fmla="*/ 256 w 320"/>
              <a:gd name="T79" fmla="*/ 96 h 235"/>
              <a:gd name="T80" fmla="*/ 138 w 320"/>
              <a:gd name="T81" fmla="*/ 128 h 235"/>
              <a:gd name="T82" fmla="*/ 138 w 320"/>
              <a:gd name="T83" fmla="*/ 150 h 235"/>
              <a:gd name="T84" fmla="*/ 170 w 320"/>
              <a:gd name="T85" fmla="*/ 139 h 235"/>
              <a:gd name="T86" fmla="*/ 192 w 320"/>
              <a:gd name="T87" fmla="*/ 139 h 235"/>
              <a:gd name="T88" fmla="*/ 170 w 320"/>
              <a:gd name="T89" fmla="*/ 139 h 235"/>
              <a:gd name="T90" fmla="*/ 224 w 320"/>
              <a:gd name="T91" fmla="*/ 128 h 235"/>
              <a:gd name="T92" fmla="*/ 224 w 320"/>
              <a:gd name="T93" fmla="*/ 150 h 235"/>
              <a:gd name="T94" fmla="*/ 256 w 320"/>
              <a:gd name="T95" fmla="*/ 139 h 235"/>
              <a:gd name="T96" fmla="*/ 277 w 320"/>
              <a:gd name="T97" fmla="*/ 139 h 235"/>
              <a:gd name="T98" fmla="*/ 256 w 320"/>
              <a:gd name="T99" fmla="*/ 139 h 235"/>
              <a:gd name="T100" fmla="*/ 138 w 320"/>
              <a:gd name="T101" fmla="*/ 171 h 235"/>
              <a:gd name="T102" fmla="*/ 138 w 320"/>
              <a:gd name="T103" fmla="*/ 192 h 235"/>
              <a:gd name="T104" fmla="*/ 170 w 320"/>
              <a:gd name="T105" fmla="*/ 182 h 235"/>
              <a:gd name="T106" fmla="*/ 192 w 320"/>
              <a:gd name="T107" fmla="*/ 182 h 235"/>
              <a:gd name="T108" fmla="*/ 170 w 320"/>
              <a:gd name="T109" fmla="*/ 182 h 235"/>
              <a:gd name="T110" fmla="*/ 224 w 320"/>
              <a:gd name="T111" fmla="*/ 171 h 235"/>
              <a:gd name="T112" fmla="*/ 224 w 320"/>
              <a:gd name="T113" fmla="*/ 192 h 235"/>
              <a:gd name="T114" fmla="*/ 256 w 320"/>
              <a:gd name="T115" fmla="*/ 182 h 235"/>
              <a:gd name="T116" fmla="*/ 277 w 320"/>
              <a:gd name="T117" fmla="*/ 182 h 235"/>
              <a:gd name="T118" fmla="*/ 256 w 320"/>
              <a:gd name="T119" fmla="*/ 182 h 235"/>
              <a:gd name="T120" fmla="*/ 266 w 320"/>
              <a:gd name="T121" fmla="*/ 43 h 235"/>
              <a:gd name="T122" fmla="*/ 266 w 320"/>
              <a:gd name="T123" fmla="*/ 6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85" y="214"/>
                </a:moveTo>
                <a:cubicBezTo>
                  <a:pt x="64" y="214"/>
                  <a:pt x="64" y="214"/>
                  <a:pt x="64" y="214"/>
                </a:cubicBezTo>
                <a:cubicBezTo>
                  <a:pt x="64" y="150"/>
                  <a:pt x="64" y="150"/>
                  <a:pt x="64" y="150"/>
                </a:cubicBezTo>
                <a:cubicBezTo>
                  <a:pt x="85" y="150"/>
                  <a:pt x="85" y="150"/>
                  <a:pt x="85" y="150"/>
                </a:cubicBezTo>
                <a:lnTo>
                  <a:pt x="85" y="214"/>
                </a:lnTo>
                <a:close/>
                <a:moveTo>
                  <a:pt x="298" y="214"/>
                </a:moveTo>
                <a:cubicBezTo>
                  <a:pt x="106" y="214"/>
                  <a:pt x="106" y="214"/>
                  <a:pt x="106" y="214"/>
                </a:cubicBezTo>
                <a:cubicBezTo>
                  <a:pt x="106" y="139"/>
                  <a:pt x="106" y="139"/>
                  <a:pt x="106" y="139"/>
                </a:cubicBezTo>
                <a:cubicBezTo>
                  <a:pt x="106" y="133"/>
                  <a:pt x="102" y="128"/>
                  <a:pt x="96" y="128"/>
                </a:cubicBezTo>
                <a:cubicBezTo>
                  <a:pt x="53" y="128"/>
                  <a:pt x="53" y="128"/>
                  <a:pt x="53" y="128"/>
                </a:cubicBezTo>
                <a:cubicBezTo>
                  <a:pt x="47" y="128"/>
                  <a:pt x="42" y="133"/>
                  <a:pt x="42" y="139"/>
                </a:cubicBezTo>
                <a:cubicBezTo>
                  <a:pt x="42" y="214"/>
                  <a:pt x="42" y="214"/>
                  <a:pt x="42" y="214"/>
                </a:cubicBezTo>
                <a:cubicBezTo>
                  <a:pt x="21" y="214"/>
                  <a:pt x="21" y="214"/>
                  <a:pt x="21" y="214"/>
                </a:cubicBezTo>
                <a:cubicBezTo>
                  <a:pt x="21" y="22"/>
                  <a:pt x="21" y="22"/>
                  <a:pt x="21" y="22"/>
                </a:cubicBezTo>
                <a:cubicBezTo>
                  <a:pt x="298" y="22"/>
                  <a:pt x="298" y="22"/>
                  <a:pt x="298" y="22"/>
                </a:cubicBezTo>
                <a:lnTo>
                  <a:pt x="298" y="214"/>
                </a:lnTo>
                <a:close/>
                <a:moveTo>
                  <a:pt x="42" y="96"/>
                </a:moveTo>
                <a:cubicBezTo>
                  <a:pt x="42" y="90"/>
                  <a:pt x="47" y="86"/>
                  <a:pt x="53" y="86"/>
                </a:cubicBezTo>
                <a:cubicBezTo>
                  <a:pt x="59" y="86"/>
                  <a:pt x="64" y="90"/>
                  <a:pt x="64" y="96"/>
                </a:cubicBezTo>
                <a:cubicBezTo>
                  <a:pt x="64" y="102"/>
                  <a:pt x="59" y="107"/>
                  <a:pt x="53" y="107"/>
                </a:cubicBezTo>
                <a:cubicBezTo>
                  <a:pt x="47" y="107"/>
                  <a:pt x="42" y="102"/>
                  <a:pt x="42" y="96"/>
                </a:cubicBezTo>
                <a:close/>
                <a:moveTo>
                  <a:pt x="42" y="54"/>
                </a:moveTo>
                <a:cubicBezTo>
                  <a:pt x="42" y="48"/>
                  <a:pt x="47" y="43"/>
                  <a:pt x="53" y="43"/>
                </a:cubicBezTo>
                <a:cubicBezTo>
                  <a:pt x="59" y="43"/>
                  <a:pt x="64" y="48"/>
                  <a:pt x="64" y="54"/>
                </a:cubicBezTo>
                <a:cubicBezTo>
                  <a:pt x="64" y="60"/>
                  <a:pt x="59" y="64"/>
                  <a:pt x="53" y="64"/>
                </a:cubicBezTo>
                <a:cubicBezTo>
                  <a:pt x="47" y="64"/>
                  <a:pt x="42" y="60"/>
                  <a:pt x="42" y="54"/>
                </a:cubicBezTo>
                <a:close/>
                <a:moveTo>
                  <a:pt x="85" y="96"/>
                </a:moveTo>
                <a:cubicBezTo>
                  <a:pt x="85" y="90"/>
                  <a:pt x="90" y="86"/>
                  <a:pt x="96" y="86"/>
                </a:cubicBezTo>
                <a:cubicBezTo>
                  <a:pt x="102" y="86"/>
                  <a:pt x="106" y="90"/>
                  <a:pt x="106" y="96"/>
                </a:cubicBezTo>
                <a:cubicBezTo>
                  <a:pt x="106" y="102"/>
                  <a:pt x="102" y="107"/>
                  <a:pt x="96" y="107"/>
                </a:cubicBezTo>
                <a:cubicBezTo>
                  <a:pt x="90" y="107"/>
                  <a:pt x="85" y="102"/>
                  <a:pt x="85" y="96"/>
                </a:cubicBezTo>
                <a:close/>
                <a:moveTo>
                  <a:pt x="85" y="54"/>
                </a:moveTo>
                <a:cubicBezTo>
                  <a:pt x="85" y="48"/>
                  <a:pt x="90" y="43"/>
                  <a:pt x="96" y="43"/>
                </a:cubicBezTo>
                <a:cubicBezTo>
                  <a:pt x="102" y="43"/>
                  <a:pt x="106" y="48"/>
                  <a:pt x="106" y="54"/>
                </a:cubicBezTo>
                <a:cubicBezTo>
                  <a:pt x="106" y="60"/>
                  <a:pt x="102" y="64"/>
                  <a:pt x="96" y="64"/>
                </a:cubicBezTo>
                <a:cubicBezTo>
                  <a:pt x="90" y="64"/>
                  <a:pt x="85" y="60"/>
                  <a:pt x="85" y="54"/>
                </a:cubicBezTo>
                <a:close/>
                <a:moveTo>
                  <a:pt x="128" y="96"/>
                </a:moveTo>
                <a:cubicBezTo>
                  <a:pt x="128" y="90"/>
                  <a:pt x="132" y="86"/>
                  <a:pt x="138" y="86"/>
                </a:cubicBezTo>
                <a:cubicBezTo>
                  <a:pt x="144" y="86"/>
                  <a:pt x="149" y="90"/>
                  <a:pt x="149" y="96"/>
                </a:cubicBezTo>
                <a:cubicBezTo>
                  <a:pt x="149" y="102"/>
                  <a:pt x="144" y="107"/>
                  <a:pt x="138" y="107"/>
                </a:cubicBezTo>
                <a:cubicBezTo>
                  <a:pt x="132" y="107"/>
                  <a:pt x="128" y="102"/>
                  <a:pt x="128" y="96"/>
                </a:cubicBezTo>
                <a:close/>
                <a:moveTo>
                  <a:pt x="128" y="54"/>
                </a:moveTo>
                <a:cubicBezTo>
                  <a:pt x="128" y="48"/>
                  <a:pt x="132" y="43"/>
                  <a:pt x="138" y="43"/>
                </a:cubicBezTo>
                <a:cubicBezTo>
                  <a:pt x="144" y="43"/>
                  <a:pt x="149" y="48"/>
                  <a:pt x="149" y="54"/>
                </a:cubicBezTo>
                <a:cubicBezTo>
                  <a:pt x="149" y="60"/>
                  <a:pt x="144" y="64"/>
                  <a:pt x="138" y="64"/>
                </a:cubicBezTo>
                <a:cubicBezTo>
                  <a:pt x="132" y="64"/>
                  <a:pt x="128" y="60"/>
                  <a:pt x="128" y="54"/>
                </a:cubicBezTo>
                <a:close/>
                <a:moveTo>
                  <a:pt x="170" y="96"/>
                </a:moveTo>
                <a:cubicBezTo>
                  <a:pt x="170" y="90"/>
                  <a:pt x="175" y="86"/>
                  <a:pt x="181" y="86"/>
                </a:cubicBezTo>
                <a:cubicBezTo>
                  <a:pt x="187" y="86"/>
                  <a:pt x="192" y="90"/>
                  <a:pt x="192" y="96"/>
                </a:cubicBezTo>
                <a:cubicBezTo>
                  <a:pt x="192" y="102"/>
                  <a:pt x="187" y="107"/>
                  <a:pt x="181" y="107"/>
                </a:cubicBezTo>
                <a:cubicBezTo>
                  <a:pt x="175" y="107"/>
                  <a:pt x="170" y="102"/>
                  <a:pt x="170" y="96"/>
                </a:cubicBezTo>
                <a:close/>
                <a:moveTo>
                  <a:pt x="170" y="54"/>
                </a:moveTo>
                <a:cubicBezTo>
                  <a:pt x="170" y="48"/>
                  <a:pt x="175" y="43"/>
                  <a:pt x="181" y="43"/>
                </a:cubicBezTo>
                <a:cubicBezTo>
                  <a:pt x="187" y="43"/>
                  <a:pt x="192" y="48"/>
                  <a:pt x="192" y="54"/>
                </a:cubicBezTo>
                <a:cubicBezTo>
                  <a:pt x="192" y="60"/>
                  <a:pt x="187" y="64"/>
                  <a:pt x="181" y="64"/>
                </a:cubicBezTo>
                <a:cubicBezTo>
                  <a:pt x="175" y="64"/>
                  <a:pt x="170" y="60"/>
                  <a:pt x="170" y="54"/>
                </a:cubicBezTo>
                <a:close/>
                <a:moveTo>
                  <a:pt x="213" y="96"/>
                </a:moveTo>
                <a:cubicBezTo>
                  <a:pt x="213" y="90"/>
                  <a:pt x="218" y="86"/>
                  <a:pt x="224" y="86"/>
                </a:cubicBezTo>
                <a:cubicBezTo>
                  <a:pt x="230" y="86"/>
                  <a:pt x="234" y="90"/>
                  <a:pt x="234" y="96"/>
                </a:cubicBezTo>
                <a:cubicBezTo>
                  <a:pt x="234" y="102"/>
                  <a:pt x="230" y="107"/>
                  <a:pt x="224" y="107"/>
                </a:cubicBezTo>
                <a:cubicBezTo>
                  <a:pt x="218" y="107"/>
                  <a:pt x="213" y="102"/>
                  <a:pt x="213" y="96"/>
                </a:cubicBezTo>
                <a:close/>
                <a:moveTo>
                  <a:pt x="213" y="54"/>
                </a:moveTo>
                <a:cubicBezTo>
                  <a:pt x="213" y="48"/>
                  <a:pt x="218" y="43"/>
                  <a:pt x="224" y="43"/>
                </a:cubicBezTo>
                <a:cubicBezTo>
                  <a:pt x="230" y="43"/>
                  <a:pt x="234" y="48"/>
                  <a:pt x="234" y="54"/>
                </a:cubicBezTo>
                <a:cubicBezTo>
                  <a:pt x="234" y="60"/>
                  <a:pt x="230" y="64"/>
                  <a:pt x="224" y="64"/>
                </a:cubicBezTo>
                <a:cubicBezTo>
                  <a:pt x="218" y="64"/>
                  <a:pt x="213" y="60"/>
                  <a:pt x="213" y="54"/>
                </a:cubicBezTo>
                <a:close/>
                <a:moveTo>
                  <a:pt x="256" y="96"/>
                </a:moveTo>
                <a:cubicBezTo>
                  <a:pt x="256" y="90"/>
                  <a:pt x="260" y="86"/>
                  <a:pt x="266" y="86"/>
                </a:cubicBezTo>
                <a:cubicBezTo>
                  <a:pt x="272" y="86"/>
                  <a:pt x="277" y="90"/>
                  <a:pt x="277" y="96"/>
                </a:cubicBezTo>
                <a:cubicBezTo>
                  <a:pt x="277" y="102"/>
                  <a:pt x="272" y="107"/>
                  <a:pt x="266" y="107"/>
                </a:cubicBezTo>
                <a:cubicBezTo>
                  <a:pt x="260" y="107"/>
                  <a:pt x="256" y="102"/>
                  <a:pt x="256" y="96"/>
                </a:cubicBezTo>
                <a:close/>
                <a:moveTo>
                  <a:pt x="128" y="139"/>
                </a:moveTo>
                <a:cubicBezTo>
                  <a:pt x="128" y="133"/>
                  <a:pt x="132" y="128"/>
                  <a:pt x="138" y="128"/>
                </a:cubicBezTo>
                <a:cubicBezTo>
                  <a:pt x="144" y="128"/>
                  <a:pt x="149" y="133"/>
                  <a:pt x="149" y="139"/>
                </a:cubicBezTo>
                <a:cubicBezTo>
                  <a:pt x="149" y="145"/>
                  <a:pt x="144" y="150"/>
                  <a:pt x="138" y="150"/>
                </a:cubicBezTo>
                <a:cubicBezTo>
                  <a:pt x="132" y="150"/>
                  <a:pt x="128" y="145"/>
                  <a:pt x="128" y="139"/>
                </a:cubicBezTo>
                <a:close/>
                <a:moveTo>
                  <a:pt x="170" y="139"/>
                </a:moveTo>
                <a:cubicBezTo>
                  <a:pt x="170" y="133"/>
                  <a:pt x="175" y="128"/>
                  <a:pt x="181" y="128"/>
                </a:cubicBezTo>
                <a:cubicBezTo>
                  <a:pt x="187" y="128"/>
                  <a:pt x="192" y="133"/>
                  <a:pt x="192" y="139"/>
                </a:cubicBezTo>
                <a:cubicBezTo>
                  <a:pt x="192" y="145"/>
                  <a:pt x="187" y="150"/>
                  <a:pt x="181" y="150"/>
                </a:cubicBezTo>
                <a:cubicBezTo>
                  <a:pt x="175" y="150"/>
                  <a:pt x="170" y="145"/>
                  <a:pt x="170" y="139"/>
                </a:cubicBezTo>
                <a:close/>
                <a:moveTo>
                  <a:pt x="213" y="139"/>
                </a:moveTo>
                <a:cubicBezTo>
                  <a:pt x="213" y="133"/>
                  <a:pt x="218" y="128"/>
                  <a:pt x="224" y="128"/>
                </a:cubicBezTo>
                <a:cubicBezTo>
                  <a:pt x="230" y="128"/>
                  <a:pt x="234" y="133"/>
                  <a:pt x="234" y="139"/>
                </a:cubicBezTo>
                <a:cubicBezTo>
                  <a:pt x="234" y="145"/>
                  <a:pt x="230" y="150"/>
                  <a:pt x="224" y="150"/>
                </a:cubicBezTo>
                <a:cubicBezTo>
                  <a:pt x="218" y="150"/>
                  <a:pt x="213" y="145"/>
                  <a:pt x="213" y="139"/>
                </a:cubicBezTo>
                <a:close/>
                <a:moveTo>
                  <a:pt x="256" y="139"/>
                </a:moveTo>
                <a:cubicBezTo>
                  <a:pt x="256" y="133"/>
                  <a:pt x="260" y="128"/>
                  <a:pt x="266" y="128"/>
                </a:cubicBezTo>
                <a:cubicBezTo>
                  <a:pt x="272" y="128"/>
                  <a:pt x="277" y="133"/>
                  <a:pt x="277" y="139"/>
                </a:cubicBezTo>
                <a:cubicBezTo>
                  <a:pt x="277" y="145"/>
                  <a:pt x="272" y="150"/>
                  <a:pt x="266" y="150"/>
                </a:cubicBezTo>
                <a:cubicBezTo>
                  <a:pt x="260" y="150"/>
                  <a:pt x="256" y="145"/>
                  <a:pt x="256" y="139"/>
                </a:cubicBezTo>
                <a:close/>
                <a:moveTo>
                  <a:pt x="128" y="182"/>
                </a:moveTo>
                <a:cubicBezTo>
                  <a:pt x="128" y="176"/>
                  <a:pt x="132" y="171"/>
                  <a:pt x="138" y="171"/>
                </a:cubicBezTo>
                <a:cubicBezTo>
                  <a:pt x="144" y="171"/>
                  <a:pt x="149" y="176"/>
                  <a:pt x="149" y="182"/>
                </a:cubicBezTo>
                <a:cubicBezTo>
                  <a:pt x="149" y="188"/>
                  <a:pt x="144" y="192"/>
                  <a:pt x="138" y="192"/>
                </a:cubicBezTo>
                <a:cubicBezTo>
                  <a:pt x="132" y="192"/>
                  <a:pt x="128" y="188"/>
                  <a:pt x="128" y="182"/>
                </a:cubicBezTo>
                <a:close/>
                <a:moveTo>
                  <a:pt x="170" y="182"/>
                </a:moveTo>
                <a:cubicBezTo>
                  <a:pt x="170" y="176"/>
                  <a:pt x="175" y="171"/>
                  <a:pt x="181" y="171"/>
                </a:cubicBezTo>
                <a:cubicBezTo>
                  <a:pt x="187" y="171"/>
                  <a:pt x="192" y="176"/>
                  <a:pt x="192" y="182"/>
                </a:cubicBezTo>
                <a:cubicBezTo>
                  <a:pt x="192" y="188"/>
                  <a:pt x="187" y="192"/>
                  <a:pt x="181" y="192"/>
                </a:cubicBezTo>
                <a:cubicBezTo>
                  <a:pt x="175" y="192"/>
                  <a:pt x="170" y="188"/>
                  <a:pt x="170" y="182"/>
                </a:cubicBezTo>
                <a:close/>
                <a:moveTo>
                  <a:pt x="213" y="182"/>
                </a:moveTo>
                <a:cubicBezTo>
                  <a:pt x="213" y="176"/>
                  <a:pt x="218" y="171"/>
                  <a:pt x="224" y="171"/>
                </a:cubicBezTo>
                <a:cubicBezTo>
                  <a:pt x="230" y="171"/>
                  <a:pt x="234" y="176"/>
                  <a:pt x="234" y="182"/>
                </a:cubicBezTo>
                <a:cubicBezTo>
                  <a:pt x="234" y="188"/>
                  <a:pt x="230" y="192"/>
                  <a:pt x="224" y="192"/>
                </a:cubicBezTo>
                <a:cubicBezTo>
                  <a:pt x="218" y="192"/>
                  <a:pt x="213" y="188"/>
                  <a:pt x="213" y="182"/>
                </a:cubicBezTo>
                <a:close/>
                <a:moveTo>
                  <a:pt x="256" y="182"/>
                </a:moveTo>
                <a:cubicBezTo>
                  <a:pt x="256" y="176"/>
                  <a:pt x="260" y="171"/>
                  <a:pt x="266" y="171"/>
                </a:cubicBezTo>
                <a:cubicBezTo>
                  <a:pt x="272" y="171"/>
                  <a:pt x="277" y="176"/>
                  <a:pt x="277" y="182"/>
                </a:cubicBezTo>
                <a:cubicBezTo>
                  <a:pt x="277" y="188"/>
                  <a:pt x="272" y="192"/>
                  <a:pt x="266" y="192"/>
                </a:cubicBezTo>
                <a:cubicBezTo>
                  <a:pt x="260" y="192"/>
                  <a:pt x="256" y="188"/>
                  <a:pt x="256" y="182"/>
                </a:cubicBezTo>
                <a:close/>
                <a:moveTo>
                  <a:pt x="256" y="54"/>
                </a:moveTo>
                <a:cubicBezTo>
                  <a:pt x="256" y="48"/>
                  <a:pt x="260" y="43"/>
                  <a:pt x="266" y="43"/>
                </a:cubicBezTo>
                <a:cubicBezTo>
                  <a:pt x="272" y="43"/>
                  <a:pt x="277" y="48"/>
                  <a:pt x="277" y="54"/>
                </a:cubicBezTo>
                <a:cubicBezTo>
                  <a:pt x="277" y="60"/>
                  <a:pt x="272" y="64"/>
                  <a:pt x="266" y="64"/>
                </a:cubicBezTo>
                <a:cubicBezTo>
                  <a:pt x="260" y="64"/>
                  <a:pt x="256" y="60"/>
                  <a:pt x="256" y="54"/>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66" name="テキスト ボックス 65"/>
          <p:cNvSpPr txBox="1"/>
          <p:nvPr/>
        </p:nvSpPr>
        <p:spPr>
          <a:xfrm>
            <a:off x="1715253" y="3439693"/>
            <a:ext cx="376172"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企業</a:t>
            </a:r>
          </a:p>
        </p:txBody>
      </p:sp>
      <p:sp>
        <p:nvSpPr>
          <p:cNvPr id="67" name="テキスト ボックス 66"/>
          <p:cNvSpPr txBox="1"/>
          <p:nvPr/>
        </p:nvSpPr>
        <p:spPr>
          <a:xfrm>
            <a:off x="1291157"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第三者</a:t>
            </a:r>
          </a:p>
        </p:txBody>
      </p:sp>
      <p:sp>
        <p:nvSpPr>
          <p:cNvPr id="68" name="テキスト ボックス 67"/>
          <p:cNvSpPr txBox="1"/>
          <p:nvPr/>
        </p:nvSpPr>
        <p:spPr>
          <a:xfrm>
            <a:off x="2067709"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被害者</a:t>
            </a:r>
          </a:p>
        </p:txBody>
      </p:sp>
      <p:sp>
        <p:nvSpPr>
          <p:cNvPr id="69" name="下矢印 68"/>
          <p:cNvSpPr/>
          <p:nvPr/>
        </p:nvSpPr>
        <p:spPr bwMode="gray">
          <a:xfrm rot="20111018">
            <a:off x="2103443" y="3963988"/>
            <a:ext cx="147509" cy="237484"/>
          </a:xfrm>
          <a:prstGeom prst="downArrow">
            <a:avLst/>
          </a:prstGeom>
          <a:solidFill>
            <a:schemeClr val="accent5">
              <a:lumMod val="75000"/>
            </a:schemeClr>
          </a:solidFill>
          <a:ln w="12700" algn="ctr">
            <a:solidFill>
              <a:schemeClr val="accent5">
                <a:lumMod val="75000"/>
              </a:schemeClr>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70" name="二等辺三角形 69"/>
          <p:cNvSpPr/>
          <p:nvPr/>
        </p:nvSpPr>
        <p:spPr bwMode="gray">
          <a:xfrm>
            <a:off x="3330214" y="3289873"/>
            <a:ext cx="1627306" cy="1402850"/>
          </a:xfrm>
          <a:prstGeom prst="triangle">
            <a:avLst/>
          </a:prstGeom>
          <a:solidFill>
            <a:schemeClr val="bg1"/>
          </a:solidFill>
          <a:ln w="12700" algn="ctr">
            <a:solidFill>
              <a:srgbClr val="BBBCBC"/>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71" name="Freeform 324"/>
          <p:cNvSpPr>
            <a:spLocks noEditPoints="1"/>
          </p:cNvSpPr>
          <p:nvPr/>
        </p:nvSpPr>
        <p:spPr bwMode="gray">
          <a:xfrm>
            <a:off x="4019404" y="3683236"/>
            <a:ext cx="271621" cy="369127"/>
          </a:xfrm>
          <a:custGeom>
            <a:avLst/>
            <a:gdLst>
              <a:gd name="T0" fmla="*/ 90 w 235"/>
              <a:gd name="T1" fmla="*/ 215 h 320"/>
              <a:gd name="T2" fmla="*/ 107 w 235"/>
              <a:gd name="T3" fmla="*/ 224 h 320"/>
              <a:gd name="T4" fmla="*/ 96 w 235"/>
              <a:gd name="T5" fmla="*/ 234 h 320"/>
              <a:gd name="T6" fmla="*/ 92 w 235"/>
              <a:gd name="T7" fmla="*/ 276 h 320"/>
              <a:gd name="T8" fmla="*/ 106 w 235"/>
              <a:gd name="T9" fmla="*/ 270 h 320"/>
              <a:gd name="T10" fmla="*/ 92 w 235"/>
              <a:gd name="T11" fmla="*/ 257 h 320"/>
              <a:gd name="T12" fmla="*/ 87 w 235"/>
              <a:gd name="T13" fmla="*/ 270 h 320"/>
              <a:gd name="T14" fmla="*/ 58 w 235"/>
              <a:gd name="T15" fmla="*/ 233 h 320"/>
              <a:gd name="T16" fmla="*/ 61 w 235"/>
              <a:gd name="T17" fmla="*/ 216 h 320"/>
              <a:gd name="T18" fmla="*/ 44 w 235"/>
              <a:gd name="T19" fmla="*/ 228 h 320"/>
              <a:gd name="T20" fmla="*/ 63 w 235"/>
              <a:gd name="T21" fmla="*/ 185 h 320"/>
              <a:gd name="T22" fmla="*/ 58 w 235"/>
              <a:gd name="T23" fmla="*/ 171 h 320"/>
              <a:gd name="T24" fmla="*/ 43 w 235"/>
              <a:gd name="T25" fmla="*/ 181 h 320"/>
              <a:gd name="T26" fmla="*/ 96 w 235"/>
              <a:gd name="T27" fmla="*/ 192 h 320"/>
              <a:gd name="T28" fmla="*/ 106 w 235"/>
              <a:gd name="T29" fmla="*/ 177 h 320"/>
              <a:gd name="T30" fmla="*/ 86 w 235"/>
              <a:gd name="T31" fmla="*/ 181 h 320"/>
              <a:gd name="T32" fmla="*/ 92 w 235"/>
              <a:gd name="T33" fmla="*/ 148 h 320"/>
              <a:gd name="T34" fmla="*/ 107 w 235"/>
              <a:gd name="T35" fmla="*/ 138 h 320"/>
              <a:gd name="T36" fmla="*/ 98 w 235"/>
              <a:gd name="T37" fmla="*/ 128 h 320"/>
              <a:gd name="T38" fmla="*/ 87 w 235"/>
              <a:gd name="T39" fmla="*/ 142 h 320"/>
              <a:gd name="T40" fmla="*/ 58 w 235"/>
              <a:gd name="T41" fmla="*/ 148 h 320"/>
              <a:gd name="T42" fmla="*/ 61 w 235"/>
              <a:gd name="T43" fmla="*/ 131 h 320"/>
              <a:gd name="T44" fmla="*/ 52 w 235"/>
              <a:gd name="T45" fmla="*/ 128 h 320"/>
              <a:gd name="T46" fmla="*/ 43 w 235"/>
              <a:gd name="T47" fmla="*/ 138 h 320"/>
              <a:gd name="T48" fmla="*/ 54 w 235"/>
              <a:gd name="T49" fmla="*/ 106 h 320"/>
              <a:gd name="T50" fmla="*/ 61 w 235"/>
              <a:gd name="T51" fmla="*/ 88 h 320"/>
              <a:gd name="T52" fmla="*/ 48 w 235"/>
              <a:gd name="T53" fmla="*/ 87 h 320"/>
              <a:gd name="T54" fmla="*/ 46 w 235"/>
              <a:gd name="T55" fmla="*/ 103 h 320"/>
              <a:gd name="T56" fmla="*/ 100 w 235"/>
              <a:gd name="T57" fmla="*/ 105 h 320"/>
              <a:gd name="T58" fmla="*/ 104 w 235"/>
              <a:gd name="T59" fmla="*/ 88 h 320"/>
              <a:gd name="T60" fmla="*/ 86 w 235"/>
              <a:gd name="T61" fmla="*/ 96 h 320"/>
              <a:gd name="T62" fmla="*/ 100 w 235"/>
              <a:gd name="T63" fmla="*/ 63 h 320"/>
              <a:gd name="T64" fmla="*/ 106 w 235"/>
              <a:gd name="T65" fmla="*/ 49 h 320"/>
              <a:gd name="T66" fmla="*/ 87 w 235"/>
              <a:gd name="T67" fmla="*/ 49 h 320"/>
              <a:gd name="T68" fmla="*/ 50 w 235"/>
              <a:gd name="T69" fmla="*/ 63 h 320"/>
              <a:gd name="T70" fmla="*/ 63 w 235"/>
              <a:gd name="T71" fmla="*/ 49 h 320"/>
              <a:gd name="T72" fmla="*/ 43 w 235"/>
              <a:gd name="T73" fmla="*/ 53 h 320"/>
              <a:gd name="T74" fmla="*/ 182 w 235"/>
              <a:gd name="T75" fmla="*/ 234 h 320"/>
              <a:gd name="T76" fmla="*/ 191 w 235"/>
              <a:gd name="T77" fmla="*/ 220 h 320"/>
              <a:gd name="T78" fmla="*/ 184 w 235"/>
              <a:gd name="T79" fmla="*/ 213 h 320"/>
              <a:gd name="T80" fmla="*/ 174 w 235"/>
              <a:gd name="T81" fmla="*/ 216 h 320"/>
              <a:gd name="T82" fmla="*/ 174 w 235"/>
              <a:gd name="T83" fmla="*/ 231 h 320"/>
              <a:gd name="T84" fmla="*/ 186 w 235"/>
              <a:gd name="T85" fmla="*/ 191 h 320"/>
              <a:gd name="T86" fmla="*/ 191 w 235"/>
              <a:gd name="T87" fmla="*/ 177 h 320"/>
              <a:gd name="T88" fmla="*/ 174 w 235"/>
              <a:gd name="T89" fmla="*/ 173 h 320"/>
              <a:gd name="T90" fmla="*/ 174 w 235"/>
              <a:gd name="T91" fmla="*/ 189 h 320"/>
              <a:gd name="T92" fmla="*/ 186 w 235"/>
              <a:gd name="T93" fmla="*/ 148 h 320"/>
              <a:gd name="T94" fmla="*/ 189 w 235"/>
              <a:gd name="T95" fmla="*/ 131 h 320"/>
              <a:gd name="T96" fmla="*/ 174 w 235"/>
              <a:gd name="T97" fmla="*/ 131 h 320"/>
              <a:gd name="T98" fmla="*/ 235 w 235"/>
              <a:gd name="T99" fmla="*/ 96 h 320"/>
              <a:gd name="T100" fmla="*/ 0 w 235"/>
              <a:gd name="T101" fmla="*/ 309 h 320"/>
              <a:gd name="T102" fmla="*/ 150 w 235"/>
              <a:gd name="T103" fmla="*/ 10 h 320"/>
              <a:gd name="T104" fmla="*/ 22 w 235"/>
              <a:gd name="T105" fmla="*/ 298 h 320"/>
              <a:gd name="T106" fmla="*/ 64 w 235"/>
              <a:gd name="T107" fmla="*/ 266 h 320"/>
              <a:gd name="T108" fmla="*/ 22 w 235"/>
              <a:gd name="T109" fmla="*/ 21 h 320"/>
              <a:gd name="T110" fmla="*/ 150 w 235"/>
              <a:gd name="T111" fmla="*/ 298 h 320"/>
              <a:gd name="T112" fmla="*/ 192 w 235"/>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320">
                <a:moveTo>
                  <a:pt x="87" y="228"/>
                </a:moveTo>
                <a:cubicBezTo>
                  <a:pt x="86" y="226"/>
                  <a:pt x="86" y="225"/>
                  <a:pt x="86" y="224"/>
                </a:cubicBezTo>
                <a:cubicBezTo>
                  <a:pt x="86" y="221"/>
                  <a:pt x="87" y="218"/>
                  <a:pt x="89" y="216"/>
                </a:cubicBezTo>
                <a:cubicBezTo>
                  <a:pt x="89" y="216"/>
                  <a:pt x="90" y="215"/>
                  <a:pt x="90" y="215"/>
                </a:cubicBezTo>
                <a:cubicBezTo>
                  <a:pt x="91" y="214"/>
                  <a:pt x="92" y="214"/>
                  <a:pt x="92" y="214"/>
                </a:cubicBezTo>
                <a:cubicBezTo>
                  <a:pt x="93" y="214"/>
                  <a:pt x="94" y="213"/>
                  <a:pt x="94" y="213"/>
                </a:cubicBezTo>
                <a:cubicBezTo>
                  <a:pt x="98" y="212"/>
                  <a:pt x="101" y="214"/>
                  <a:pt x="104" y="216"/>
                </a:cubicBezTo>
                <a:cubicBezTo>
                  <a:pt x="106" y="218"/>
                  <a:pt x="107" y="221"/>
                  <a:pt x="107" y="224"/>
                </a:cubicBezTo>
                <a:cubicBezTo>
                  <a:pt x="107" y="225"/>
                  <a:pt x="107" y="226"/>
                  <a:pt x="106" y="228"/>
                </a:cubicBezTo>
                <a:cubicBezTo>
                  <a:pt x="106" y="229"/>
                  <a:pt x="105" y="230"/>
                  <a:pt x="104" y="231"/>
                </a:cubicBezTo>
                <a:cubicBezTo>
                  <a:pt x="103" y="232"/>
                  <a:pt x="102" y="233"/>
                  <a:pt x="100" y="233"/>
                </a:cubicBezTo>
                <a:cubicBezTo>
                  <a:pt x="99" y="234"/>
                  <a:pt x="98" y="234"/>
                  <a:pt x="96" y="234"/>
                </a:cubicBezTo>
                <a:cubicBezTo>
                  <a:pt x="93" y="234"/>
                  <a:pt x="91" y="233"/>
                  <a:pt x="89" y="231"/>
                </a:cubicBezTo>
                <a:cubicBezTo>
                  <a:pt x="88" y="230"/>
                  <a:pt x="87" y="229"/>
                  <a:pt x="87" y="228"/>
                </a:cubicBezTo>
                <a:close/>
                <a:moveTo>
                  <a:pt x="89" y="274"/>
                </a:moveTo>
                <a:cubicBezTo>
                  <a:pt x="90" y="275"/>
                  <a:pt x="91" y="276"/>
                  <a:pt x="92" y="276"/>
                </a:cubicBezTo>
                <a:cubicBezTo>
                  <a:pt x="94" y="277"/>
                  <a:pt x="95" y="277"/>
                  <a:pt x="96" y="277"/>
                </a:cubicBezTo>
                <a:cubicBezTo>
                  <a:pt x="98" y="277"/>
                  <a:pt x="99" y="277"/>
                  <a:pt x="100" y="276"/>
                </a:cubicBezTo>
                <a:cubicBezTo>
                  <a:pt x="102" y="276"/>
                  <a:pt x="103" y="275"/>
                  <a:pt x="104" y="274"/>
                </a:cubicBezTo>
                <a:cubicBezTo>
                  <a:pt x="105" y="273"/>
                  <a:pt x="106" y="272"/>
                  <a:pt x="106" y="270"/>
                </a:cubicBezTo>
                <a:cubicBezTo>
                  <a:pt x="107" y="269"/>
                  <a:pt x="107" y="268"/>
                  <a:pt x="107" y="266"/>
                </a:cubicBezTo>
                <a:cubicBezTo>
                  <a:pt x="107" y="265"/>
                  <a:pt x="107" y="264"/>
                  <a:pt x="106" y="262"/>
                </a:cubicBezTo>
                <a:cubicBezTo>
                  <a:pt x="106" y="261"/>
                  <a:pt x="105" y="260"/>
                  <a:pt x="104" y="259"/>
                </a:cubicBezTo>
                <a:cubicBezTo>
                  <a:pt x="101" y="256"/>
                  <a:pt x="96" y="255"/>
                  <a:pt x="92" y="257"/>
                </a:cubicBezTo>
                <a:cubicBezTo>
                  <a:pt x="91" y="257"/>
                  <a:pt x="90" y="258"/>
                  <a:pt x="89" y="259"/>
                </a:cubicBezTo>
                <a:cubicBezTo>
                  <a:pt x="88" y="260"/>
                  <a:pt x="87" y="261"/>
                  <a:pt x="87" y="262"/>
                </a:cubicBezTo>
                <a:cubicBezTo>
                  <a:pt x="86" y="264"/>
                  <a:pt x="86" y="265"/>
                  <a:pt x="86" y="266"/>
                </a:cubicBezTo>
                <a:cubicBezTo>
                  <a:pt x="86" y="268"/>
                  <a:pt x="86" y="269"/>
                  <a:pt x="87" y="270"/>
                </a:cubicBezTo>
                <a:cubicBezTo>
                  <a:pt x="87" y="272"/>
                  <a:pt x="88" y="273"/>
                  <a:pt x="89" y="274"/>
                </a:cubicBezTo>
                <a:close/>
                <a:moveTo>
                  <a:pt x="46" y="231"/>
                </a:moveTo>
                <a:cubicBezTo>
                  <a:pt x="48" y="233"/>
                  <a:pt x="51" y="234"/>
                  <a:pt x="54" y="234"/>
                </a:cubicBezTo>
                <a:cubicBezTo>
                  <a:pt x="55" y="234"/>
                  <a:pt x="56" y="234"/>
                  <a:pt x="58" y="233"/>
                </a:cubicBezTo>
                <a:cubicBezTo>
                  <a:pt x="59" y="233"/>
                  <a:pt x="60" y="232"/>
                  <a:pt x="61" y="231"/>
                </a:cubicBezTo>
                <a:cubicBezTo>
                  <a:pt x="62" y="230"/>
                  <a:pt x="63" y="229"/>
                  <a:pt x="63" y="228"/>
                </a:cubicBezTo>
                <a:cubicBezTo>
                  <a:pt x="64" y="226"/>
                  <a:pt x="64" y="225"/>
                  <a:pt x="64" y="224"/>
                </a:cubicBezTo>
                <a:cubicBezTo>
                  <a:pt x="64" y="221"/>
                  <a:pt x="63" y="218"/>
                  <a:pt x="61" y="216"/>
                </a:cubicBezTo>
                <a:cubicBezTo>
                  <a:pt x="60" y="215"/>
                  <a:pt x="59" y="214"/>
                  <a:pt x="58" y="214"/>
                </a:cubicBezTo>
                <a:cubicBezTo>
                  <a:pt x="54" y="212"/>
                  <a:pt x="49" y="213"/>
                  <a:pt x="46" y="216"/>
                </a:cubicBezTo>
                <a:cubicBezTo>
                  <a:pt x="44" y="218"/>
                  <a:pt x="43" y="221"/>
                  <a:pt x="43" y="224"/>
                </a:cubicBezTo>
                <a:cubicBezTo>
                  <a:pt x="43" y="225"/>
                  <a:pt x="43" y="226"/>
                  <a:pt x="44" y="228"/>
                </a:cubicBezTo>
                <a:cubicBezTo>
                  <a:pt x="44" y="229"/>
                  <a:pt x="45" y="230"/>
                  <a:pt x="46" y="231"/>
                </a:cubicBezTo>
                <a:close/>
                <a:moveTo>
                  <a:pt x="54" y="192"/>
                </a:moveTo>
                <a:cubicBezTo>
                  <a:pt x="57" y="192"/>
                  <a:pt x="59" y="191"/>
                  <a:pt x="61" y="189"/>
                </a:cubicBezTo>
                <a:cubicBezTo>
                  <a:pt x="62" y="188"/>
                  <a:pt x="63" y="186"/>
                  <a:pt x="63" y="185"/>
                </a:cubicBezTo>
                <a:cubicBezTo>
                  <a:pt x="64" y="184"/>
                  <a:pt x="64" y="182"/>
                  <a:pt x="64" y="181"/>
                </a:cubicBezTo>
                <a:cubicBezTo>
                  <a:pt x="64" y="180"/>
                  <a:pt x="64" y="178"/>
                  <a:pt x="63" y="177"/>
                </a:cubicBezTo>
                <a:cubicBezTo>
                  <a:pt x="63" y="176"/>
                  <a:pt x="62" y="174"/>
                  <a:pt x="61" y="173"/>
                </a:cubicBezTo>
                <a:cubicBezTo>
                  <a:pt x="60" y="172"/>
                  <a:pt x="59" y="172"/>
                  <a:pt x="58" y="171"/>
                </a:cubicBezTo>
                <a:cubicBezTo>
                  <a:pt x="55" y="170"/>
                  <a:pt x="52" y="170"/>
                  <a:pt x="50" y="171"/>
                </a:cubicBezTo>
                <a:cubicBezTo>
                  <a:pt x="48" y="172"/>
                  <a:pt x="47" y="172"/>
                  <a:pt x="46" y="173"/>
                </a:cubicBezTo>
                <a:cubicBezTo>
                  <a:pt x="45" y="174"/>
                  <a:pt x="44" y="176"/>
                  <a:pt x="44" y="177"/>
                </a:cubicBezTo>
                <a:cubicBezTo>
                  <a:pt x="43" y="178"/>
                  <a:pt x="43" y="180"/>
                  <a:pt x="43" y="181"/>
                </a:cubicBezTo>
                <a:cubicBezTo>
                  <a:pt x="43" y="184"/>
                  <a:pt x="44" y="187"/>
                  <a:pt x="46" y="189"/>
                </a:cubicBezTo>
                <a:cubicBezTo>
                  <a:pt x="48" y="191"/>
                  <a:pt x="51" y="192"/>
                  <a:pt x="54" y="192"/>
                </a:cubicBezTo>
                <a:close/>
                <a:moveTo>
                  <a:pt x="92" y="191"/>
                </a:moveTo>
                <a:cubicBezTo>
                  <a:pt x="94" y="191"/>
                  <a:pt x="95" y="192"/>
                  <a:pt x="96" y="192"/>
                </a:cubicBezTo>
                <a:cubicBezTo>
                  <a:pt x="99" y="192"/>
                  <a:pt x="102" y="191"/>
                  <a:pt x="104" y="189"/>
                </a:cubicBezTo>
                <a:cubicBezTo>
                  <a:pt x="105" y="188"/>
                  <a:pt x="106" y="186"/>
                  <a:pt x="106" y="185"/>
                </a:cubicBezTo>
                <a:cubicBezTo>
                  <a:pt x="107" y="184"/>
                  <a:pt x="107" y="182"/>
                  <a:pt x="107" y="181"/>
                </a:cubicBezTo>
                <a:cubicBezTo>
                  <a:pt x="107" y="180"/>
                  <a:pt x="107" y="178"/>
                  <a:pt x="106" y="177"/>
                </a:cubicBezTo>
                <a:cubicBezTo>
                  <a:pt x="106" y="176"/>
                  <a:pt x="105" y="174"/>
                  <a:pt x="104" y="173"/>
                </a:cubicBezTo>
                <a:cubicBezTo>
                  <a:pt x="100" y="169"/>
                  <a:pt x="93" y="169"/>
                  <a:pt x="89" y="173"/>
                </a:cubicBezTo>
                <a:cubicBezTo>
                  <a:pt x="88" y="174"/>
                  <a:pt x="87" y="176"/>
                  <a:pt x="87" y="177"/>
                </a:cubicBezTo>
                <a:cubicBezTo>
                  <a:pt x="86" y="178"/>
                  <a:pt x="86" y="180"/>
                  <a:pt x="86" y="181"/>
                </a:cubicBezTo>
                <a:cubicBezTo>
                  <a:pt x="86" y="184"/>
                  <a:pt x="87" y="187"/>
                  <a:pt x="89" y="189"/>
                </a:cubicBezTo>
                <a:cubicBezTo>
                  <a:pt x="90" y="190"/>
                  <a:pt x="91" y="190"/>
                  <a:pt x="92" y="191"/>
                </a:cubicBezTo>
                <a:close/>
                <a:moveTo>
                  <a:pt x="89" y="146"/>
                </a:moveTo>
                <a:cubicBezTo>
                  <a:pt x="90" y="147"/>
                  <a:pt x="91" y="148"/>
                  <a:pt x="92" y="148"/>
                </a:cubicBezTo>
                <a:cubicBezTo>
                  <a:pt x="94" y="149"/>
                  <a:pt x="95" y="149"/>
                  <a:pt x="96" y="149"/>
                </a:cubicBezTo>
                <a:cubicBezTo>
                  <a:pt x="98" y="149"/>
                  <a:pt x="99" y="149"/>
                  <a:pt x="100" y="148"/>
                </a:cubicBezTo>
                <a:cubicBezTo>
                  <a:pt x="102" y="148"/>
                  <a:pt x="103" y="147"/>
                  <a:pt x="104" y="146"/>
                </a:cubicBezTo>
                <a:cubicBezTo>
                  <a:pt x="106" y="144"/>
                  <a:pt x="107" y="141"/>
                  <a:pt x="107" y="138"/>
                </a:cubicBezTo>
                <a:cubicBezTo>
                  <a:pt x="107" y="136"/>
                  <a:pt x="106" y="133"/>
                  <a:pt x="104" y="131"/>
                </a:cubicBezTo>
                <a:cubicBezTo>
                  <a:pt x="103" y="130"/>
                  <a:pt x="103" y="130"/>
                  <a:pt x="102" y="129"/>
                </a:cubicBezTo>
                <a:cubicBezTo>
                  <a:pt x="102" y="129"/>
                  <a:pt x="101" y="129"/>
                  <a:pt x="100" y="129"/>
                </a:cubicBezTo>
                <a:cubicBezTo>
                  <a:pt x="100" y="128"/>
                  <a:pt x="99" y="128"/>
                  <a:pt x="98" y="128"/>
                </a:cubicBezTo>
                <a:cubicBezTo>
                  <a:pt x="96" y="127"/>
                  <a:pt x="94" y="128"/>
                  <a:pt x="92" y="129"/>
                </a:cubicBezTo>
                <a:cubicBezTo>
                  <a:pt x="91" y="129"/>
                  <a:pt x="90" y="130"/>
                  <a:pt x="89" y="131"/>
                </a:cubicBezTo>
                <a:cubicBezTo>
                  <a:pt x="87" y="133"/>
                  <a:pt x="86" y="136"/>
                  <a:pt x="86" y="138"/>
                </a:cubicBezTo>
                <a:cubicBezTo>
                  <a:pt x="86" y="140"/>
                  <a:pt x="86" y="141"/>
                  <a:pt x="87" y="142"/>
                </a:cubicBezTo>
                <a:cubicBezTo>
                  <a:pt x="87" y="144"/>
                  <a:pt x="88" y="145"/>
                  <a:pt x="89" y="146"/>
                </a:cubicBezTo>
                <a:close/>
                <a:moveTo>
                  <a:pt x="50" y="148"/>
                </a:moveTo>
                <a:cubicBezTo>
                  <a:pt x="51" y="149"/>
                  <a:pt x="52" y="149"/>
                  <a:pt x="54" y="149"/>
                </a:cubicBezTo>
                <a:cubicBezTo>
                  <a:pt x="55" y="149"/>
                  <a:pt x="56" y="149"/>
                  <a:pt x="58" y="148"/>
                </a:cubicBezTo>
                <a:cubicBezTo>
                  <a:pt x="59" y="148"/>
                  <a:pt x="60" y="147"/>
                  <a:pt x="61" y="146"/>
                </a:cubicBezTo>
                <a:cubicBezTo>
                  <a:pt x="62" y="145"/>
                  <a:pt x="63" y="144"/>
                  <a:pt x="63" y="142"/>
                </a:cubicBezTo>
                <a:cubicBezTo>
                  <a:pt x="64" y="141"/>
                  <a:pt x="64" y="140"/>
                  <a:pt x="64" y="138"/>
                </a:cubicBezTo>
                <a:cubicBezTo>
                  <a:pt x="64" y="136"/>
                  <a:pt x="63" y="133"/>
                  <a:pt x="61" y="131"/>
                </a:cubicBezTo>
                <a:cubicBezTo>
                  <a:pt x="61" y="130"/>
                  <a:pt x="60" y="130"/>
                  <a:pt x="60" y="129"/>
                </a:cubicBezTo>
                <a:cubicBezTo>
                  <a:pt x="59" y="129"/>
                  <a:pt x="58" y="129"/>
                  <a:pt x="58" y="129"/>
                </a:cubicBezTo>
                <a:cubicBezTo>
                  <a:pt x="57" y="128"/>
                  <a:pt x="56" y="128"/>
                  <a:pt x="56" y="128"/>
                </a:cubicBezTo>
                <a:cubicBezTo>
                  <a:pt x="54" y="128"/>
                  <a:pt x="53" y="128"/>
                  <a:pt x="52" y="128"/>
                </a:cubicBezTo>
                <a:cubicBezTo>
                  <a:pt x="51" y="128"/>
                  <a:pt x="50" y="128"/>
                  <a:pt x="50" y="129"/>
                </a:cubicBezTo>
                <a:cubicBezTo>
                  <a:pt x="49" y="129"/>
                  <a:pt x="48" y="129"/>
                  <a:pt x="48" y="129"/>
                </a:cubicBezTo>
                <a:cubicBezTo>
                  <a:pt x="47" y="130"/>
                  <a:pt x="47" y="130"/>
                  <a:pt x="46" y="131"/>
                </a:cubicBezTo>
                <a:cubicBezTo>
                  <a:pt x="44" y="133"/>
                  <a:pt x="43" y="136"/>
                  <a:pt x="43" y="138"/>
                </a:cubicBezTo>
                <a:cubicBezTo>
                  <a:pt x="43" y="141"/>
                  <a:pt x="44" y="144"/>
                  <a:pt x="46" y="146"/>
                </a:cubicBezTo>
                <a:cubicBezTo>
                  <a:pt x="47" y="147"/>
                  <a:pt x="48" y="148"/>
                  <a:pt x="50" y="148"/>
                </a:cubicBezTo>
                <a:close/>
                <a:moveTo>
                  <a:pt x="50" y="105"/>
                </a:moveTo>
                <a:cubicBezTo>
                  <a:pt x="51" y="106"/>
                  <a:pt x="52" y="106"/>
                  <a:pt x="54" y="106"/>
                </a:cubicBezTo>
                <a:cubicBezTo>
                  <a:pt x="57" y="106"/>
                  <a:pt x="59" y="105"/>
                  <a:pt x="61" y="103"/>
                </a:cubicBezTo>
                <a:cubicBezTo>
                  <a:pt x="63" y="101"/>
                  <a:pt x="64" y="99"/>
                  <a:pt x="64" y="96"/>
                </a:cubicBezTo>
                <a:cubicBezTo>
                  <a:pt x="64" y="94"/>
                  <a:pt x="64" y="93"/>
                  <a:pt x="63" y="92"/>
                </a:cubicBezTo>
                <a:cubicBezTo>
                  <a:pt x="63" y="90"/>
                  <a:pt x="62" y="89"/>
                  <a:pt x="61" y="88"/>
                </a:cubicBezTo>
                <a:cubicBezTo>
                  <a:pt x="60" y="87"/>
                  <a:pt x="59" y="86"/>
                  <a:pt x="58" y="86"/>
                </a:cubicBezTo>
                <a:cubicBezTo>
                  <a:pt x="56" y="85"/>
                  <a:pt x="54" y="85"/>
                  <a:pt x="52" y="85"/>
                </a:cubicBezTo>
                <a:cubicBezTo>
                  <a:pt x="51" y="85"/>
                  <a:pt x="50" y="86"/>
                  <a:pt x="50" y="86"/>
                </a:cubicBezTo>
                <a:cubicBezTo>
                  <a:pt x="49" y="86"/>
                  <a:pt x="48" y="86"/>
                  <a:pt x="48" y="87"/>
                </a:cubicBezTo>
                <a:cubicBezTo>
                  <a:pt x="47" y="87"/>
                  <a:pt x="47" y="88"/>
                  <a:pt x="46" y="88"/>
                </a:cubicBezTo>
                <a:cubicBezTo>
                  <a:pt x="45" y="89"/>
                  <a:pt x="44" y="90"/>
                  <a:pt x="44" y="92"/>
                </a:cubicBezTo>
                <a:cubicBezTo>
                  <a:pt x="43" y="93"/>
                  <a:pt x="43" y="94"/>
                  <a:pt x="43" y="96"/>
                </a:cubicBezTo>
                <a:cubicBezTo>
                  <a:pt x="43" y="99"/>
                  <a:pt x="44" y="101"/>
                  <a:pt x="46" y="103"/>
                </a:cubicBezTo>
                <a:cubicBezTo>
                  <a:pt x="47" y="104"/>
                  <a:pt x="48" y="105"/>
                  <a:pt x="50" y="105"/>
                </a:cubicBezTo>
                <a:close/>
                <a:moveTo>
                  <a:pt x="92" y="105"/>
                </a:moveTo>
                <a:cubicBezTo>
                  <a:pt x="94" y="106"/>
                  <a:pt x="95" y="106"/>
                  <a:pt x="96" y="106"/>
                </a:cubicBezTo>
                <a:cubicBezTo>
                  <a:pt x="98" y="106"/>
                  <a:pt x="99" y="106"/>
                  <a:pt x="100" y="105"/>
                </a:cubicBezTo>
                <a:cubicBezTo>
                  <a:pt x="102" y="105"/>
                  <a:pt x="103" y="104"/>
                  <a:pt x="104" y="103"/>
                </a:cubicBezTo>
                <a:cubicBezTo>
                  <a:pt x="106" y="101"/>
                  <a:pt x="107" y="99"/>
                  <a:pt x="107" y="96"/>
                </a:cubicBezTo>
                <a:cubicBezTo>
                  <a:pt x="107" y="94"/>
                  <a:pt x="107" y="93"/>
                  <a:pt x="106" y="92"/>
                </a:cubicBezTo>
                <a:cubicBezTo>
                  <a:pt x="106" y="90"/>
                  <a:pt x="105" y="89"/>
                  <a:pt x="104" y="88"/>
                </a:cubicBezTo>
                <a:cubicBezTo>
                  <a:pt x="101" y="85"/>
                  <a:pt x="96" y="84"/>
                  <a:pt x="92" y="86"/>
                </a:cubicBezTo>
                <a:cubicBezTo>
                  <a:pt x="91" y="86"/>
                  <a:pt x="90" y="87"/>
                  <a:pt x="89" y="88"/>
                </a:cubicBezTo>
                <a:cubicBezTo>
                  <a:pt x="88" y="89"/>
                  <a:pt x="87" y="90"/>
                  <a:pt x="87" y="92"/>
                </a:cubicBezTo>
                <a:cubicBezTo>
                  <a:pt x="86" y="93"/>
                  <a:pt x="86" y="94"/>
                  <a:pt x="86" y="96"/>
                </a:cubicBezTo>
                <a:cubicBezTo>
                  <a:pt x="86" y="99"/>
                  <a:pt x="87" y="101"/>
                  <a:pt x="89" y="103"/>
                </a:cubicBezTo>
                <a:cubicBezTo>
                  <a:pt x="90" y="104"/>
                  <a:pt x="91" y="105"/>
                  <a:pt x="92" y="105"/>
                </a:cubicBezTo>
                <a:close/>
                <a:moveTo>
                  <a:pt x="96" y="64"/>
                </a:moveTo>
                <a:cubicBezTo>
                  <a:pt x="98" y="64"/>
                  <a:pt x="99" y="63"/>
                  <a:pt x="100" y="63"/>
                </a:cubicBezTo>
                <a:cubicBezTo>
                  <a:pt x="102" y="62"/>
                  <a:pt x="103" y="62"/>
                  <a:pt x="104" y="61"/>
                </a:cubicBezTo>
                <a:cubicBezTo>
                  <a:pt x="105" y="59"/>
                  <a:pt x="106" y="58"/>
                  <a:pt x="106" y="57"/>
                </a:cubicBezTo>
                <a:cubicBezTo>
                  <a:pt x="107" y="56"/>
                  <a:pt x="107" y="54"/>
                  <a:pt x="107" y="53"/>
                </a:cubicBezTo>
                <a:cubicBezTo>
                  <a:pt x="107" y="52"/>
                  <a:pt x="107" y="50"/>
                  <a:pt x="106" y="49"/>
                </a:cubicBezTo>
                <a:cubicBezTo>
                  <a:pt x="106" y="48"/>
                  <a:pt x="105" y="46"/>
                  <a:pt x="104" y="45"/>
                </a:cubicBezTo>
                <a:cubicBezTo>
                  <a:pt x="103" y="44"/>
                  <a:pt x="102" y="44"/>
                  <a:pt x="100" y="43"/>
                </a:cubicBezTo>
                <a:cubicBezTo>
                  <a:pt x="97" y="41"/>
                  <a:pt x="92" y="42"/>
                  <a:pt x="89" y="45"/>
                </a:cubicBezTo>
                <a:cubicBezTo>
                  <a:pt x="88" y="46"/>
                  <a:pt x="87" y="48"/>
                  <a:pt x="87" y="49"/>
                </a:cubicBezTo>
                <a:cubicBezTo>
                  <a:pt x="86" y="50"/>
                  <a:pt x="86" y="52"/>
                  <a:pt x="86" y="53"/>
                </a:cubicBezTo>
                <a:cubicBezTo>
                  <a:pt x="86" y="56"/>
                  <a:pt x="87" y="59"/>
                  <a:pt x="89" y="61"/>
                </a:cubicBezTo>
                <a:cubicBezTo>
                  <a:pt x="91" y="63"/>
                  <a:pt x="93" y="64"/>
                  <a:pt x="96" y="64"/>
                </a:cubicBezTo>
                <a:close/>
                <a:moveTo>
                  <a:pt x="50" y="63"/>
                </a:moveTo>
                <a:cubicBezTo>
                  <a:pt x="51" y="63"/>
                  <a:pt x="52" y="64"/>
                  <a:pt x="54" y="64"/>
                </a:cubicBezTo>
                <a:cubicBezTo>
                  <a:pt x="57" y="64"/>
                  <a:pt x="59" y="63"/>
                  <a:pt x="61" y="61"/>
                </a:cubicBezTo>
                <a:cubicBezTo>
                  <a:pt x="63" y="59"/>
                  <a:pt x="64" y="56"/>
                  <a:pt x="64" y="53"/>
                </a:cubicBezTo>
                <a:cubicBezTo>
                  <a:pt x="64" y="52"/>
                  <a:pt x="64" y="50"/>
                  <a:pt x="63" y="49"/>
                </a:cubicBezTo>
                <a:cubicBezTo>
                  <a:pt x="63" y="48"/>
                  <a:pt x="62" y="46"/>
                  <a:pt x="61" y="45"/>
                </a:cubicBezTo>
                <a:cubicBezTo>
                  <a:pt x="57" y="41"/>
                  <a:pt x="50" y="41"/>
                  <a:pt x="46" y="45"/>
                </a:cubicBezTo>
                <a:cubicBezTo>
                  <a:pt x="45" y="46"/>
                  <a:pt x="44" y="48"/>
                  <a:pt x="44" y="49"/>
                </a:cubicBezTo>
                <a:cubicBezTo>
                  <a:pt x="43" y="50"/>
                  <a:pt x="43" y="52"/>
                  <a:pt x="43" y="53"/>
                </a:cubicBezTo>
                <a:cubicBezTo>
                  <a:pt x="43" y="56"/>
                  <a:pt x="44" y="59"/>
                  <a:pt x="46" y="61"/>
                </a:cubicBezTo>
                <a:cubicBezTo>
                  <a:pt x="47" y="62"/>
                  <a:pt x="48" y="62"/>
                  <a:pt x="50" y="63"/>
                </a:cubicBezTo>
                <a:close/>
                <a:moveTo>
                  <a:pt x="174" y="231"/>
                </a:moveTo>
                <a:cubicBezTo>
                  <a:pt x="176" y="233"/>
                  <a:pt x="179" y="234"/>
                  <a:pt x="182" y="234"/>
                </a:cubicBezTo>
                <a:cubicBezTo>
                  <a:pt x="184" y="234"/>
                  <a:pt x="187" y="233"/>
                  <a:pt x="189" y="231"/>
                </a:cubicBezTo>
                <a:cubicBezTo>
                  <a:pt x="190" y="230"/>
                  <a:pt x="191" y="229"/>
                  <a:pt x="191" y="228"/>
                </a:cubicBezTo>
                <a:cubicBezTo>
                  <a:pt x="192" y="226"/>
                  <a:pt x="192" y="225"/>
                  <a:pt x="192" y="224"/>
                </a:cubicBezTo>
                <a:cubicBezTo>
                  <a:pt x="192" y="222"/>
                  <a:pt x="192" y="221"/>
                  <a:pt x="191" y="220"/>
                </a:cubicBezTo>
                <a:cubicBezTo>
                  <a:pt x="191" y="218"/>
                  <a:pt x="190" y="217"/>
                  <a:pt x="189" y="216"/>
                </a:cubicBezTo>
                <a:cubicBezTo>
                  <a:pt x="189" y="216"/>
                  <a:pt x="188" y="215"/>
                  <a:pt x="188" y="215"/>
                </a:cubicBezTo>
                <a:cubicBezTo>
                  <a:pt x="187" y="214"/>
                  <a:pt x="186" y="214"/>
                  <a:pt x="186" y="214"/>
                </a:cubicBezTo>
                <a:cubicBezTo>
                  <a:pt x="185" y="214"/>
                  <a:pt x="184" y="213"/>
                  <a:pt x="184" y="213"/>
                </a:cubicBezTo>
                <a:cubicBezTo>
                  <a:pt x="182" y="213"/>
                  <a:pt x="181" y="213"/>
                  <a:pt x="180" y="213"/>
                </a:cubicBezTo>
                <a:cubicBezTo>
                  <a:pt x="179" y="213"/>
                  <a:pt x="178" y="214"/>
                  <a:pt x="178" y="214"/>
                </a:cubicBezTo>
                <a:cubicBezTo>
                  <a:pt x="177" y="214"/>
                  <a:pt x="176" y="214"/>
                  <a:pt x="176" y="215"/>
                </a:cubicBezTo>
                <a:cubicBezTo>
                  <a:pt x="175" y="215"/>
                  <a:pt x="175" y="216"/>
                  <a:pt x="174" y="216"/>
                </a:cubicBezTo>
                <a:cubicBezTo>
                  <a:pt x="173" y="217"/>
                  <a:pt x="172" y="218"/>
                  <a:pt x="172" y="220"/>
                </a:cubicBezTo>
                <a:cubicBezTo>
                  <a:pt x="171" y="221"/>
                  <a:pt x="171" y="222"/>
                  <a:pt x="171" y="224"/>
                </a:cubicBezTo>
                <a:cubicBezTo>
                  <a:pt x="171" y="225"/>
                  <a:pt x="171" y="226"/>
                  <a:pt x="172" y="228"/>
                </a:cubicBezTo>
                <a:cubicBezTo>
                  <a:pt x="172" y="229"/>
                  <a:pt x="173" y="230"/>
                  <a:pt x="174" y="231"/>
                </a:cubicBezTo>
                <a:close/>
                <a:moveTo>
                  <a:pt x="174" y="189"/>
                </a:moveTo>
                <a:cubicBezTo>
                  <a:pt x="175" y="190"/>
                  <a:pt x="176" y="190"/>
                  <a:pt x="178" y="191"/>
                </a:cubicBezTo>
                <a:cubicBezTo>
                  <a:pt x="179" y="191"/>
                  <a:pt x="180" y="192"/>
                  <a:pt x="182" y="192"/>
                </a:cubicBezTo>
                <a:cubicBezTo>
                  <a:pt x="183" y="192"/>
                  <a:pt x="184" y="191"/>
                  <a:pt x="186" y="191"/>
                </a:cubicBezTo>
                <a:cubicBezTo>
                  <a:pt x="187" y="190"/>
                  <a:pt x="188" y="190"/>
                  <a:pt x="189" y="189"/>
                </a:cubicBezTo>
                <a:cubicBezTo>
                  <a:pt x="190" y="188"/>
                  <a:pt x="191" y="186"/>
                  <a:pt x="191" y="185"/>
                </a:cubicBezTo>
                <a:cubicBezTo>
                  <a:pt x="192" y="184"/>
                  <a:pt x="192" y="182"/>
                  <a:pt x="192" y="181"/>
                </a:cubicBezTo>
                <a:cubicBezTo>
                  <a:pt x="192" y="180"/>
                  <a:pt x="192" y="178"/>
                  <a:pt x="191" y="177"/>
                </a:cubicBezTo>
                <a:cubicBezTo>
                  <a:pt x="191" y="176"/>
                  <a:pt x="190" y="174"/>
                  <a:pt x="189" y="173"/>
                </a:cubicBezTo>
                <a:cubicBezTo>
                  <a:pt x="188" y="172"/>
                  <a:pt x="187" y="172"/>
                  <a:pt x="186" y="171"/>
                </a:cubicBezTo>
                <a:cubicBezTo>
                  <a:pt x="183" y="170"/>
                  <a:pt x="180" y="170"/>
                  <a:pt x="178" y="171"/>
                </a:cubicBezTo>
                <a:cubicBezTo>
                  <a:pt x="176" y="172"/>
                  <a:pt x="175" y="172"/>
                  <a:pt x="174" y="173"/>
                </a:cubicBezTo>
                <a:cubicBezTo>
                  <a:pt x="173" y="174"/>
                  <a:pt x="172" y="176"/>
                  <a:pt x="172" y="177"/>
                </a:cubicBezTo>
                <a:cubicBezTo>
                  <a:pt x="171" y="178"/>
                  <a:pt x="171" y="180"/>
                  <a:pt x="171" y="181"/>
                </a:cubicBezTo>
                <a:cubicBezTo>
                  <a:pt x="171" y="182"/>
                  <a:pt x="171" y="184"/>
                  <a:pt x="172" y="185"/>
                </a:cubicBezTo>
                <a:cubicBezTo>
                  <a:pt x="172" y="186"/>
                  <a:pt x="173" y="188"/>
                  <a:pt x="174" y="189"/>
                </a:cubicBezTo>
                <a:close/>
                <a:moveTo>
                  <a:pt x="174" y="146"/>
                </a:moveTo>
                <a:cubicBezTo>
                  <a:pt x="175" y="147"/>
                  <a:pt x="176" y="148"/>
                  <a:pt x="178" y="148"/>
                </a:cubicBezTo>
                <a:cubicBezTo>
                  <a:pt x="179" y="149"/>
                  <a:pt x="180" y="149"/>
                  <a:pt x="182" y="149"/>
                </a:cubicBezTo>
                <a:cubicBezTo>
                  <a:pt x="183" y="149"/>
                  <a:pt x="184" y="149"/>
                  <a:pt x="186" y="148"/>
                </a:cubicBezTo>
                <a:cubicBezTo>
                  <a:pt x="187" y="148"/>
                  <a:pt x="188" y="147"/>
                  <a:pt x="189" y="146"/>
                </a:cubicBezTo>
                <a:cubicBezTo>
                  <a:pt x="190" y="145"/>
                  <a:pt x="191" y="144"/>
                  <a:pt x="191" y="142"/>
                </a:cubicBezTo>
                <a:cubicBezTo>
                  <a:pt x="192" y="141"/>
                  <a:pt x="192" y="140"/>
                  <a:pt x="192" y="138"/>
                </a:cubicBezTo>
                <a:cubicBezTo>
                  <a:pt x="192" y="136"/>
                  <a:pt x="191" y="133"/>
                  <a:pt x="189" y="131"/>
                </a:cubicBezTo>
                <a:cubicBezTo>
                  <a:pt x="187" y="128"/>
                  <a:pt x="183" y="127"/>
                  <a:pt x="180" y="128"/>
                </a:cubicBezTo>
                <a:cubicBezTo>
                  <a:pt x="179" y="128"/>
                  <a:pt x="178" y="128"/>
                  <a:pt x="178" y="129"/>
                </a:cubicBezTo>
                <a:cubicBezTo>
                  <a:pt x="177" y="129"/>
                  <a:pt x="176" y="129"/>
                  <a:pt x="176" y="129"/>
                </a:cubicBezTo>
                <a:cubicBezTo>
                  <a:pt x="175" y="130"/>
                  <a:pt x="175" y="130"/>
                  <a:pt x="174" y="131"/>
                </a:cubicBezTo>
                <a:cubicBezTo>
                  <a:pt x="172" y="133"/>
                  <a:pt x="171" y="136"/>
                  <a:pt x="171" y="138"/>
                </a:cubicBezTo>
                <a:cubicBezTo>
                  <a:pt x="171" y="140"/>
                  <a:pt x="171" y="141"/>
                  <a:pt x="172" y="142"/>
                </a:cubicBezTo>
                <a:cubicBezTo>
                  <a:pt x="172" y="144"/>
                  <a:pt x="173" y="145"/>
                  <a:pt x="174" y="146"/>
                </a:cubicBezTo>
                <a:close/>
                <a:moveTo>
                  <a:pt x="235" y="96"/>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139" y="0"/>
                  <a:pt x="139" y="0"/>
                  <a:pt x="139" y="0"/>
                </a:cubicBezTo>
                <a:cubicBezTo>
                  <a:pt x="145" y="0"/>
                  <a:pt x="150" y="4"/>
                  <a:pt x="150" y="10"/>
                </a:cubicBezTo>
                <a:cubicBezTo>
                  <a:pt x="150" y="85"/>
                  <a:pt x="150" y="85"/>
                  <a:pt x="150" y="85"/>
                </a:cubicBezTo>
                <a:cubicBezTo>
                  <a:pt x="224" y="85"/>
                  <a:pt x="224" y="85"/>
                  <a:pt x="224" y="85"/>
                </a:cubicBezTo>
                <a:cubicBezTo>
                  <a:pt x="230" y="85"/>
                  <a:pt x="235" y="90"/>
                  <a:pt x="235" y="96"/>
                </a:cubicBezTo>
                <a:close/>
                <a:moveTo>
                  <a:pt x="22" y="298"/>
                </a:moveTo>
                <a:cubicBezTo>
                  <a:pt x="43" y="298"/>
                  <a:pt x="43" y="298"/>
                  <a:pt x="43" y="298"/>
                </a:cubicBezTo>
                <a:cubicBezTo>
                  <a:pt x="43" y="266"/>
                  <a:pt x="43" y="266"/>
                  <a:pt x="43" y="266"/>
                </a:cubicBezTo>
                <a:cubicBezTo>
                  <a:pt x="43" y="260"/>
                  <a:pt x="48" y="256"/>
                  <a:pt x="54" y="256"/>
                </a:cubicBezTo>
                <a:cubicBezTo>
                  <a:pt x="60" y="256"/>
                  <a:pt x="64" y="260"/>
                  <a:pt x="64" y="266"/>
                </a:cubicBezTo>
                <a:cubicBezTo>
                  <a:pt x="64" y="298"/>
                  <a:pt x="64" y="298"/>
                  <a:pt x="64" y="298"/>
                </a:cubicBezTo>
                <a:cubicBezTo>
                  <a:pt x="128" y="298"/>
                  <a:pt x="128" y="298"/>
                  <a:pt x="128" y="298"/>
                </a:cubicBezTo>
                <a:cubicBezTo>
                  <a:pt x="128" y="21"/>
                  <a:pt x="128" y="21"/>
                  <a:pt x="128" y="21"/>
                </a:cubicBezTo>
                <a:cubicBezTo>
                  <a:pt x="22" y="21"/>
                  <a:pt x="22" y="21"/>
                  <a:pt x="22" y="21"/>
                </a:cubicBezTo>
                <a:lnTo>
                  <a:pt x="22" y="298"/>
                </a:lnTo>
                <a:close/>
                <a:moveTo>
                  <a:pt x="214" y="106"/>
                </a:moveTo>
                <a:cubicBezTo>
                  <a:pt x="150" y="106"/>
                  <a:pt x="150" y="106"/>
                  <a:pt x="150" y="106"/>
                </a:cubicBezTo>
                <a:cubicBezTo>
                  <a:pt x="150" y="298"/>
                  <a:pt x="150" y="298"/>
                  <a:pt x="150" y="298"/>
                </a:cubicBezTo>
                <a:cubicBezTo>
                  <a:pt x="171" y="298"/>
                  <a:pt x="171" y="298"/>
                  <a:pt x="171" y="298"/>
                </a:cubicBezTo>
                <a:cubicBezTo>
                  <a:pt x="171" y="266"/>
                  <a:pt x="171" y="266"/>
                  <a:pt x="171" y="266"/>
                </a:cubicBezTo>
                <a:cubicBezTo>
                  <a:pt x="171" y="260"/>
                  <a:pt x="176" y="256"/>
                  <a:pt x="182" y="256"/>
                </a:cubicBezTo>
                <a:cubicBezTo>
                  <a:pt x="188" y="256"/>
                  <a:pt x="192" y="260"/>
                  <a:pt x="192" y="266"/>
                </a:cubicBezTo>
                <a:cubicBezTo>
                  <a:pt x="192" y="298"/>
                  <a:pt x="192" y="298"/>
                  <a:pt x="192" y="298"/>
                </a:cubicBezTo>
                <a:cubicBezTo>
                  <a:pt x="214" y="298"/>
                  <a:pt x="214" y="298"/>
                  <a:pt x="214" y="298"/>
                </a:cubicBezTo>
                <a:lnTo>
                  <a:pt x="214" y="106"/>
                </a:ln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72" name="フリーフォーム 71"/>
          <p:cNvSpPr/>
          <p:nvPr/>
        </p:nvSpPr>
        <p:spPr>
          <a:xfrm>
            <a:off x="4424029" y="4234643"/>
            <a:ext cx="196362" cy="272003"/>
          </a:xfrm>
          <a:custGeom>
            <a:avLst/>
            <a:gdLst>
              <a:gd name="connsiteX0" fmla="*/ 369161 w 1088213"/>
              <a:gd name="connsiteY0" fmla="*/ 697244 h 1507411"/>
              <a:gd name="connsiteX1" fmla="*/ 719051 w 1088213"/>
              <a:gd name="connsiteY1" fmla="*/ 697244 h 1507411"/>
              <a:gd name="connsiteX2" fmla="*/ 1088212 w 1088213"/>
              <a:gd name="connsiteY2" fmla="*/ 1066405 h 1507411"/>
              <a:gd name="connsiteX3" fmla="*/ 1088212 w 1088213"/>
              <a:gd name="connsiteY3" fmla="*/ 1074762 h 1507411"/>
              <a:gd name="connsiteX4" fmla="*/ 1088213 w 1088213"/>
              <a:gd name="connsiteY4" fmla="*/ 1074764 h 1507411"/>
              <a:gd name="connsiteX5" fmla="*/ 1088213 w 1088213"/>
              <a:gd name="connsiteY5" fmla="*/ 1487129 h 1507411"/>
              <a:gd name="connsiteX6" fmla="*/ 1067931 w 1088213"/>
              <a:gd name="connsiteY6" fmla="*/ 1507411 h 1507411"/>
              <a:gd name="connsiteX7" fmla="*/ 719051 w 1088213"/>
              <a:gd name="connsiteY7" fmla="*/ 1507411 h 1507411"/>
              <a:gd name="connsiteX8" fmla="*/ 369161 w 1088213"/>
              <a:gd name="connsiteY8" fmla="*/ 1507411 h 1507411"/>
              <a:gd name="connsiteX9" fmla="*/ 20282 w 1088213"/>
              <a:gd name="connsiteY9" fmla="*/ 1507411 h 1507411"/>
              <a:gd name="connsiteX10" fmla="*/ 0 w 1088213"/>
              <a:gd name="connsiteY10" fmla="*/ 1487129 h 1507411"/>
              <a:gd name="connsiteX11" fmla="*/ 0 w 1088213"/>
              <a:gd name="connsiteY11" fmla="*/ 1138250 h 1507411"/>
              <a:gd name="connsiteX12" fmla="*/ 0 w 1088213"/>
              <a:gd name="connsiteY12" fmla="*/ 1074764 h 1507411"/>
              <a:gd name="connsiteX13" fmla="*/ 0 w 1088213"/>
              <a:gd name="connsiteY13" fmla="*/ 1066405 h 1507411"/>
              <a:gd name="connsiteX14" fmla="*/ 369161 w 1088213"/>
              <a:gd name="connsiteY14" fmla="*/ 697244 h 1507411"/>
              <a:gd name="connsiteX15" fmla="*/ 547766 w 1088213"/>
              <a:gd name="connsiteY15" fmla="*/ 0 h 1507411"/>
              <a:gd name="connsiteX16" fmla="*/ 885053 w 1088213"/>
              <a:gd name="connsiteY16" fmla="*/ 337287 h 1507411"/>
              <a:gd name="connsiteX17" fmla="*/ 547766 w 1088213"/>
              <a:gd name="connsiteY17" fmla="*/ 674574 h 1507411"/>
              <a:gd name="connsiteX18" fmla="*/ 210479 w 1088213"/>
              <a:gd name="connsiteY18" fmla="*/ 337287 h 1507411"/>
              <a:gd name="connsiteX19" fmla="*/ 547766 w 1088213"/>
              <a:gd name="connsiteY19" fmla="*/ 0 h 150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8213" h="1507411">
                <a:moveTo>
                  <a:pt x="369161" y="697244"/>
                </a:moveTo>
                <a:lnTo>
                  <a:pt x="719051" y="697244"/>
                </a:lnTo>
                <a:cubicBezTo>
                  <a:pt x="922933" y="697244"/>
                  <a:pt x="1088212" y="862523"/>
                  <a:pt x="1088212" y="1066405"/>
                </a:cubicBezTo>
                <a:lnTo>
                  <a:pt x="1088212" y="1074762"/>
                </a:lnTo>
                <a:lnTo>
                  <a:pt x="1088213" y="1074764"/>
                </a:lnTo>
                <a:lnTo>
                  <a:pt x="1088213" y="1487129"/>
                </a:lnTo>
                <a:cubicBezTo>
                  <a:pt x="1088213" y="1498330"/>
                  <a:pt x="1079132" y="1507411"/>
                  <a:pt x="1067931" y="1507411"/>
                </a:cubicBezTo>
                <a:lnTo>
                  <a:pt x="719051" y="1507411"/>
                </a:lnTo>
                <a:lnTo>
                  <a:pt x="369161" y="1507411"/>
                </a:lnTo>
                <a:lnTo>
                  <a:pt x="20282" y="1507411"/>
                </a:lnTo>
                <a:cubicBezTo>
                  <a:pt x="9081" y="1507411"/>
                  <a:pt x="0" y="1498330"/>
                  <a:pt x="0" y="1487129"/>
                </a:cubicBezTo>
                <a:lnTo>
                  <a:pt x="0" y="1138250"/>
                </a:lnTo>
                <a:lnTo>
                  <a:pt x="0" y="1074764"/>
                </a:lnTo>
                <a:lnTo>
                  <a:pt x="0" y="1066405"/>
                </a:lnTo>
                <a:cubicBezTo>
                  <a:pt x="0" y="862523"/>
                  <a:pt x="165279" y="697244"/>
                  <a:pt x="369161" y="697244"/>
                </a:cubicBezTo>
                <a:close/>
                <a:moveTo>
                  <a:pt x="547766" y="0"/>
                </a:moveTo>
                <a:cubicBezTo>
                  <a:pt x="734044" y="0"/>
                  <a:pt x="885053" y="151009"/>
                  <a:pt x="885053" y="337287"/>
                </a:cubicBezTo>
                <a:cubicBezTo>
                  <a:pt x="885053" y="523565"/>
                  <a:pt x="734044" y="674574"/>
                  <a:pt x="547766" y="674574"/>
                </a:cubicBezTo>
                <a:cubicBezTo>
                  <a:pt x="361488" y="674574"/>
                  <a:pt x="210479" y="523565"/>
                  <a:pt x="210479" y="337287"/>
                </a:cubicBezTo>
                <a:cubicBezTo>
                  <a:pt x="210479" y="151009"/>
                  <a:pt x="361488" y="0"/>
                  <a:pt x="547766" y="0"/>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latin typeface="Calibri" panose="020F0502020204030204" pitchFamily="34" charset="0"/>
              <a:ea typeface="ＭＳ Ｐゴシック"/>
            </a:endParaRPr>
          </a:p>
        </p:txBody>
      </p:sp>
      <p:sp>
        <p:nvSpPr>
          <p:cNvPr id="73" name="Freeform 10"/>
          <p:cNvSpPr>
            <a:spLocks noEditPoints="1"/>
          </p:cNvSpPr>
          <p:nvPr/>
        </p:nvSpPr>
        <p:spPr bwMode="gray">
          <a:xfrm>
            <a:off x="3619033" y="4263850"/>
            <a:ext cx="330540" cy="242796"/>
          </a:xfrm>
          <a:custGeom>
            <a:avLst/>
            <a:gdLst>
              <a:gd name="T0" fmla="*/ 10 w 320"/>
              <a:gd name="T1" fmla="*/ 0 h 235"/>
              <a:gd name="T2" fmla="*/ 0 w 320"/>
              <a:gd name="T3" fmla="*/ 224 h 235"/>
              <a:gd name="T4" fmla="*/ 309 w 320"/>
              <a:gd name="T5" fmla="*/ 235 h 235"/>
              <a:gd name="T6" fmla="*/ 320 w 320"/>
              <a:gd name="T7" fmla="*/ 11 h 235"/>
              <a:gd name="T8" fmla="*/ 85 w 320"/>
              <a:gd name="T9" fmla="*/ 214 h 235"/>
              <a:gd name="T10" fmla="*/ 64 w 320"/>
              <a:gd name="T11" fmla="*/ 150 h 235"/>
              <a:gd name="T12" fmla="*/ 85 w 320"/>
              <a:gd name="T13" fmla="*/ 214 h 235"/>
              <a:gd name="T14" fmla="*/ 106 w 320"/>
              <a:gd name="T15" fmla="*/ 214 h 235"/>
              <a:gd name="T16" fmla="*/ 96 w 320"/>
              <a:gd name="T17" fmla="*/ 128 h 235"/>
              <a:gd name="T18" fmla="*/ 42 w 320"/>
              <a:gd name="T19" fmla="*/ 139 h 235"/>
              <a:gd name="T20" fmla="*/ 21 w 320"/>
              <a:gd name="T21" fmla="*/ 214 h 235"/>
              <a:gd name="T22" fmla="*/ 298 w 320"/>
              <a:gd name="T23" fmla="*/ 22 h 235"/>
              <a:gd name="T24" fmla="*/ 42 w 320"/>
              <a:gd name="T25" fmla="*/ 96 h 235"/>
              <a:gd name="T26" fmla="*/ 64 w 320"/>
              <a:gd name="T27" fmla="*/ 96 h 235"/>
              <a:gd name="T28" fmla="*/ 42 w 320"/>
              <a:gd name="T29" fmla="*/ 96 h 235"/>
              <a:gd name="T30" fmla="*/ 53 w 320"/>
              <a:gd name="T31" fmla="*/ 43 h 235"/>
              <a:gd name="T32" fmla="*/ 53 w 320"/>
              <a:gd name="T33" fmla="*/ 64 h 235"/>
              <a:gd name="T34" fmla="*/ 85 w 320"/>
              <a:gd name="T35" fmla="*/ 96 h 235"/>
              <a:gd name="T36" fmla="*/ 106 w 320"/>
              <a:gd name="T37" fmla="*/ 96 h 235"/>
              <a:gd name="T38" fmla="*/ 85 w 320"/>
              <a:gd name="T39" fmla="*/ 96 h 235"/>
              <a:gd name="T40" fmla="*/ 96 w 320"/>
              <a:gd name="T41" fmla="*/ 43 h 235"/>
              <a:gd name="T42" fmla="*/ 96 w 320"/>
              <a:gd name="T43" fmla="*/ 64 h 235"/>
              <a:gd name="T44" fmla="*/ 128 w 320"/>
              <a:gd name="T45" fmla="*/ 96 h 235"/>
              <a:gd name="T46" fmla="*/ 149 w 320"/>
              <a:gd name="T47" fmla="*/ 96 h 235"/>
              <a:gd name="T48" fmla="*/ 128 w 320"/>
              <a:gd name="T49" fmla="*/ 96 h 235"/>
              <a:gd name="T50" fmla="*/ 138 w 320"/>
              <a:gd name="T51" fmla="*/ 43 h 235"/>
              <a:gd name="T52" fmla="*/ 138 w 320"/>
              <a:gd name="T53" fmla="*/ 64 h 235"/>
              <a:gd name="T54" fmla="*/ 170 w 320"/>
              <a:gd name="T55" fmla="*/ 96 h 235"/>
              <a:gd name="T56" fmla="*/ 192 w 320"/>
              <a:gd name="T57" fmla="*/ 96 h 235"/>
              <a:gd name="T58" fmla="*/ 170 w 320"/>
              <a:gd name="T59" fmla="*/ 96 h 235"/>
              <a:gd name="T60" fmla="*/ 181 w 320"/>
              <a:gd name="T61" fmla="*/ 43 h 235"/>
              <a:gd name="T62" fmla="*/ 181 w 320"/>
              <a:gd name="T63" fmla="*/ 64 h 235"/>
              <a:gd name="T64" fmla="*/ 213 w 320"/>
              <a:gd name="T65" fmla="*/ 96 h 235"/>
              <a:gd name="T66" fmla="*/ 234 w 320"/>
              <a:gd name="T67" fmla="*/ 96 h 235"/>
              <a:gd name="T68" fmla="*/ 213 w 320"/>
              <a:gd name="T69" fmla="*/ 96 h 235"/>
              <a:gd name="T70" fmla="*/ 224 w 320"/>
              <a:gd name="T71" fmla="*/ 43 h 235"/>
              <a:gd name="T72" fmla="*/ 224 w 320"/>
              <a:gd name="T73" fmla="*/ 64 h 235"/>
              <a:gd name="T74" fmla="*/ 256 w 320"/>
              <a:gd name="T75" fmla="*/ 96 h 235"/>
              <a:gd name="T76" fmla="*/ 277 w 320"/>
              <a:gd name="T77" fmla="*/ 96 h 235"/>
              <a:gd name="T78" fmla="*/ 256 w 320"/>
              <a:gd name="T79" fmla="*/ 96 h 235"/>
              <a:gd name="T80" fmla="*/ 138 w 320"/>
              <a:gd name="T81" fmla="*/ 128 h 235"/>
              <a:gd name="T82" fmla="*/ 138 w 320"/>
              <a:gd name="T83" fmla="*/ 150 h 235"/>
              <a:gd name="T84" fmla="*/ 170 w 320"/>
              <a:gd name="T85" fmla="*/ 139 h 235"/>
              <a:gd name="T86" fmla="*/ 192 w 320"/>
              <a:gd name="T87" fmla="*/ 139 h 235"/>
              <a:gd name="T88" fmla="*/ 170 w 320"/>
              <a:gd name="T89" fmla="*/ 139 h 235"/>
              <a:gd name="T90" fmla="*/ 224 w 320"/>
              <a:gd name="T91" fmla="*/ 128 h 235"/>
              <a:gd name="T92" fmla="*/ 224 w 320"/>
              <a:gd name="T93" fmla="*/ 150 h 235"/>
              <a:gd name="T94" fmla="*/ 256 w 320"/>
              <a:gd name="T95" fmla="*/ 139 h 235"/>
              <a:gd name="T96" fmla="*/ 277 w 320"/>
              <a:gd name="T97" fmla="*/ 139 h 235"/>
              <a:gd name="T98" fmla="*/ 256 w 320"/>
              <a:gd name="T99" fmla="*/ 139 h 235"/>
              <a:gd name="T100" fmla="*/ 138 w 320"/>
              <a:gd name="T101" fmla="*/ 171 h 235"/>
              <a:gd name="T102" fmla="*/ 138 w 320"/>
              <a:gd name="T103" fmla="*/ 192 h 235"/>
              <a:gd name="T104" fmla="*/ 170 w 320"/>
              <a:gd name="T105" fmla="*/ 182 h 235"/>
              <a:gd name="T106" fmla="*/ 192 w 320"/>
              <a:gd name="T107" fmla="*/ 182 h 235"/>
              <a:gd name="T108" fmla="*/ 170 w 320"/>
              <a:gd name="T109" fmla="*/ 182 h 235"/>
              <a:gd name="T110" fmla="*/ 224 w 320"/>
              <a:gd name="T111" fmla="*/ 171 h 235"/>
              <a:gd name="T112" fmla="*/ 224 w 320"/>
              <a:gd name="T113" fmla="*/ 192 h 235"/>
              <a:gd name="T114" fmla="*/ 256 w 320"/>
              <a:gd name="T115" fmla="*/ 182 h 235"/>
              <a:gd name="T116" fmla="*/ 277 w 320"/>
              <a:gd name="T117" fmla="*/ 182 h 235"/>
              <a:gd name="T118" fmla="*/ 256 w 320"/>
              <a:gd name="T119" fmla="*/ 182 h 235"/>
              <a:gd name="T120" fmla="*/ 266 w 320"/>
              <a:gd name="T121" fmla="*/ 43 h 235"/>
              <a:gd name="T122" fmla="*/ 266 w 320"/>
              <a:gd name="T123" fmla="*/ 6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85" y="214"/>
                </a:moveTo>
                <a:cubicBezTo>
                  <a:pt x="64" y="214"/>
                  <a:pt x="64" y="214"/>
                  <a:pt x="64" y="214"/>
                </a:cubicBezTo>
                <a:cubicBezTo>
                  <a:pt x="64" y="150"/>
                  <a:pt x="64" y="150"/>
                  <a:pt x="64" y="150"/>
                </a:cubicBezTo>
                <a:cubicBezTo>
                  <a:pt x="85" y="150"/>
                  <a:pt x="85" y="150"/>
                  <a:pt x="85" y="150"/>
                </a:cubicBezTo>
                <a:lnTo>
                  <a:pt x="85" y="214"/>
                </a:lnTo>
                <a:close/>
                <a:moveTo>
                  <a:pt x="298" y="214"/>
                </a:moveTo>
                <a:cubicBezTo>
                  <a:pt x="106" y="214"/>
                  <a:pt x="106" y="214"/>
                  <a:pt x="106" y="214"/>
                </a:cubicBezTo>
                <a:cubicBezTo>
                  <a:pt x="106" y="139"/>
                  <a:pt x="106" y="139"/>
                  <a:pt x="106" y="139"/>
                </a:cubicBezTo>
                <a:cubicBezTo>
                  <a:pt x="106" y="133"/>
                  <a:pt x="102" y="128"/>
                  <a:pt x="96" y="128"/>
                </a:cubicBezTo>
                <a:cubicBezTo>
                  <a:pt x="53" y="128"/>
                  <a:pt x="53" y="128"/>
                  <a:pt x="53" y="128"/>
                </a:cubicBezTo>
                <a:cubicBezTo>
                  <a:pt x="47" y="128"/>
                  <a:pt x="42" y="133"/>
                  <a:pt x="42" y="139"/>
                </a:cubicBezTo>
                <a:cubicBezTo>
                  <a:pt x="42" y="214"/>
                  <a:pt x="42" y="214"/>
                  <a:pt x="42" y="214"/>
                </a:cubicBezTo>
                <a:cubicBezTo>
                  <a:pt x="21" y="214"/>
                  <a:pt x="21" y="214"/>
                  <a:pt x="21" y="214"/>
                </a:cubicBezTo>
                <a:cubicBezTo>
                  <a:pt x="21" y="22"/>
                  <a:pt x="21" y="22"/>
                  <a:pt x="21" y="22"/>
                </a:cubicBezTo>
                <a:cubicBezTo>
                  <a:pt x="298" y="22"/>
                  <a:pt x="298" y="22"/>
                  <a:pt x="298" y="22"/>
                </a:cubicBezTo>
                <a:lnTo>
                  <a:pt x="298" y="214"/>
                </a:lnTo>
                <a:close/>
                <a:moveTo>
                  <a:pt x="42" y="96"/>
                </a:moveTo>
                <a:cubicBezTo>
                  <a:pt x="42" y="90"/>
                  <a:pt x="47" y="86"/>
                  <a:pt x="53" y="86"/>
                </a:cubicBezTo>
                <a:cubicBezTo>
                  <a:pt x="59" y="86"/>
                  <a:pt x="64" y="90"/>
                  <a:pt x="64" y="96"/>
                </a:cubicBezTo>
                <a:cubicBezTo>
                  <a:pt x="64" y="102"/>
                  <a:pt x="59" y="107"/>
                  <a:pt x="53" y="107"/>
                </a:cubicBezTo>
                <a:cubicBezTo>
                  <a:pt x="47" y="107"/>
                  <a:pt x="42" y="102"/>
                  <a:pt x="42" y="96"/>
                </a:cubicBezTo>
                <a:close/>
                <a:moveTo>
                  <a:pt x="42" y="54"/>
                </a:moveTo>
                <a:cubicBezTo>
                  <a:pt x="42" y="48"/>
                  <a:pt x="47" y="43"/>
                  <a:pt x="53" y="43"/>
                </a:cubicBezTo>
                <a:cubicBezTo>
                  <a:pt x="59" y="43"/>
                  <a:pt x="64" y="48"/>
                  <a:pt x="64" y="54"/>
                </a:cubicBezTo>
                <a:cubicBezTo>
                  <a:pt x="64" y="60"/>
                  <a:pt x="59" y="64"/>
                  <a:pt x="53" y="64"/>
                </a:cubicBezTo>
                <a:cubicBezTo>
                  <a:pt x="47" y="64"/>
                  <a:pt x="42" y="60"/>
                  <a:pt x="42" y="54"/>
                </a:cubicBezTo>
                <a:close/>
                <a:moveTo>
                  <a:pt x="85" y="96"/>
                </a:moveTo>
                <a:cubicBezTo>
                  <a:pt x="85" y="90"/>
                  <a:pt x="90" y="86"/>
                  <a:pt x="96" y="86"/>
                </a:cubicBezTo>
                <a:cubicBezTo>
                  <a:pt x="102" y="86"/>
                  <a:pt x="106" y="90"/>
                  <a:pt x="106" y="96"/>
                </a:cubicBezTo>
                <a:cubicBezTo>
                  <a:pt x="106" y="102"/>
                  <a:pt x="102" y="107"/>
                  <a:pt x="96" y="107"/>
                </a:cubicBezTo>
                <a:cubicBezTo>
                  <a:pt x="90" y="107"/>
                  <a:pt x="85" y="102"/>
                  <a:pt x="85" y="96"/>
                </a:cubicBezTo>
                <a:close/>
                <a:moveTo>
                  <a:pt x="85" y="54"/>
                </a:moveTo>
                <a:cubicBezTo>
                  <a:pt x="85" y="48"/>
                  <a:pt x="90" y="43"/>
                  <a:pt x="96" y="43"/>
                </a:cubicBezTo>
                <a:cubicBezTo>
                  <a:pt x="102" y="43"/>
                  <a:pt x="106" y="48"/>
                  <a:pt x="106" y="54"/>
                </a:cubicBezTo>
                <a:cubicBezTo>
                  <a:pt x="106" y="60"/>
                  <a:pt x="102" y="64"/>
                  <a:pt x="96" y="64"/>
                </a:cubicBezTo>
                <a:cubicBezTo>
                  <a:pt x="90" y="64"/>
                  <a:pt x="85" y="60"/>
                  <a:pt x="85" y="54"/>
                </a:cubicBezTo>
                <a:close/>
                <a:moveTo>
                  <a:pt x="128" y="96"/>
                </a:moveTo>
                <a:cubicBezTo>
                  <a:pt x="128" y="90"/>
                  <a:pt x="132" y="86"/>
                  <a:pt x="138" y="86"/>
                </a:cubicBezTo>
                <a:cubicBezTo>
                  <a:pt x="144" y="86"/>
                  <a:pt x="149" y="90"/>
                  <a:pt x="149" y="96"/>
                </a:cubicBezTo>
                <a:cubicBezTo>
                  <a:pt x="149" y="102"/>
                  <a:pt x="144" y="107"/>
                  <a:pt x="138" y="107"/>
                </a:cubicBezTo>
                <a:cubicBezTo>
                  <a:pt x="132" y="107"/>
                  <a:pt x="128" y="102"/>
                  <a:pt x="128" y="96"/>
                </a:cubicBezTo>
                <a:close/>
                <a:moveTo>
                  <a:pt x="128" y="54"/>
                </a:moveTo>
                <a:cubicBezTo>
                  <a:pt x="128" y="48"/>
                  <a:pt x="132" y="43"/>
                  <a:pt x="138" y="43"/>
                </a:cubicBezTo>
                <a:cubicBezTo>
                  <a:pt x="144" y="43"/>
                  <a:pt x="149" y="48"/>
                  <a:pt x="149" y="54"/>
                </a:cubicBezTo>
                <a:cubicBezTo>
                  <a:pt x="149" y="60"/>
                  <a:pt x="144" y="64"/>
                  <a:pt x="138" y="64"/>
                </a:cubicBezTo>
                <a:cubicBezTo>
                  <a:pt x="132" y="64"/>
                  <a:pt x="128" y="60"/>
                  <a:pt x="128" y="54"/>
                </a:cubicBezTo>
                <a:close/>
                <a:moveTo>
                  <a:pt x="170" y="96"/>
                </a:moveTo>
                <a:cubicBezTo>
                  <a:pt x="170" y="90"/>
                  <a:pt x="175" y="86"/>
                  <a:pt x="181" y="86"/>
                </a:cubicBezTo>
                <a:cubicBezTo>
                  <a:pt x="187" y="86"/>
                  <a:pt x="192" y="90"/>
                  <a:pt x="192" y="96"/>
                </a:cubicBezTo>
                <a:cubicBezTo>
                  <a:pt x="192" y="102"/>
                  <a:pt x="187" y="107"/>
                  <a:pt x="181" y="107"/>
                </a:cubicBezTo>
                <a:cubicBezTo>
                  <a:pt x="175" y="107"/>
                  <a:pt x="170" y="102"/>
                  <a:pt x="170" y="96"/>
                </a:cubicBezTo>
                <a:close/>
                <a:moveTo>
                  <a:pt x="170" y="54"/>
                </a:moveTo>
                <a:cubicBezTo>
                  <a:pt x="170" y="48"/>
                  <a:pt x="175" y="43"/>
                  <a:pt x="181" y="43"/>
                </a:cubicBezTo>
                <a:cubicBezTo>
                  <a:pt x="187" y="43"/>
                  <a:pt x="192" y="48"/>
                  <a:pt x="192" y="54"/>
                </a:cubicBezTo>
                <a:cubicBezTo>
                  <a:pt x="192" y="60"/>
                  <a:pt x="187" y="64"/>
                  <a:pt x="181" y="64"/>
                </a:cubicBezTo>
                <a:cubicBezTo>
                  <a:pt x="175" y="64"/>
                  <a:pt x="170" y="60"/>
                  <a:pt x="170" y="54"/>
                </a:cubicBezTo>
                <a:close/>
                <a:moveTo>
                  <a:pt x="213" y="96"/>
                </a:moveTo>
                <a:cubicBezTo>
                  <a:pt x="213" y="90"/>
                  <a:pt x="218" y="86"/>
                  <a:pt x="224" y="86"/>
                </a:cubicBezTo>
                <a:cubicBezTo>
                  <a:pt x="230" y="86"/>
                  <a:pt x="234" y="90"/>
                  <a:pt x="234" y="96"/>
                </a:cubicBezTo>
                <a:cubicBezTo>
                  <a:pt x="234" y="102"/>
                  <a:pt x="230" y="107"/>
                  <a:pt x="224" y="107"/>
                </a:cubicBezTo>
                <a:cubicBezTo>
                  <a:pt x="218" y="107"/>
                  <a:pt x="213" y="102"/>
                  <a:pt x="213" y="96"/>
                </a:cubicBezTo>
                <a:close/>
                <a:moveTo>
                  <a:pt x="213" y="54"/>
                </a:moveTo>
                <a:cubicBezTo>
                  <a:pt x="213" y="48"/>
                  <a:pt x="218" y="43"/>
                  <a:pt x="224" y="43"/>
                </a:cubicBezTo>
                <a:cubicBezTo>
                  <a:pt x="230" y="43"/>
                  <a:pt x="234" y="48"/>
                  <a:pt x="234" y="54"/>
                </a:cubicBezTo>
                <a:cubicBezTo>
                  <a:pt x="234" y="60"/>
                  <a:pt x="230" y="64"/>
                  <a:pt x="224" y="64"/>
                </a:cubicBezTo>
                <a:cubicBezTo>
                  <a:pt x="218" y="64"/>
                  <a:pt x="213" y="60"/>
                  <a:pt x="213" y="54"/>
                </a:cubicBezTo>
                <a:close/>
                <a:moveTo>
                  <a:pt x="256" y="96"/>
                </a:moveTo>
                <a:cubicBezTo>
                  <a:pt x="256" y="90"/>
                  <a:pt x="260" y="86"/>
                  <a:pt x="266" y="86"/>
                </a:cubicBezTo>
                <a:cubicBezTo>
                  <a:pt x="272" y="86"/>
                  <a:pt x="277" y="90"/>
                  <a:pt x="277" y="96"/>
                </a:cubicBezTo>
                <a:cubicBezTo>
                  <a:pt x="277" y="102"/>
                  <a:pt x="272" y="107"/>
                  <a:pt x="266" y="107"/>
                </a:cubicBezTo>
                <a:cubicBezTo>
                  <a:pt x="260" y="107"/>
                  <a:pt x="256" y="102"/>
                  <a:pt x="256" y="96"/>
                </a:cubicBezTo>
                <a:close/>
                <a:moveTo>
                  <a:pt x="128" y="139"/>
                </a:moveTo>
                <a:cubicBezTo>
                  <a:pt x="128" y="133"/>
                  <a:pt x="132" y="128"/>
                  <a:pt x="138" y="128"/>
                </a:cubicBezTo>
                <a:cubicBezTo>
                  <a:pt x="144" y="128"/>
                  <a:pt x="149" y="133"/>
                  <a:pt x="149" y="139"/>
                </a:cubicBezTo>
                <a:cubicBezTo>
                  <a:pt x="149" y="145"/>
                  <a:pt x="144" y="150"/>
                  <a:pt x="138" y="150"/>
                </a:cubicBezTo>
                <a:cubicBezTo>
                  <a:pt x="132" y="150"/>
                  <a:pt x="128" y="145"/>
                  <a:pt x="128" y="139"/>
                </a:cubicBezTo>
                <a:close/>
                <a:moveTo>
                  <a:pt x="170" y="139"/>
                </a:moveTo>
                <a:cubicBezTo>
                  <a:pt x="170" y="133"/>
                  <a:pt x="175" y="128"/>
                  <a:pt x="181" y="128"/>
                </a:cubicBezTo>
                <a:cubicBezTo>
                  <a:pt x="187" y="128"/>
                  <a:pt x="192" y="133"/>
                  <a:pt x="192" y="139"/>
                </a:cubicBezTo>
                <a:cubicBezTo>
                  <a:pt x="192" y="145"/>
                  <a:pt x="187" y="150"/>
                  <a:pt x="181" y="150"/>
                </a:cubicBezTo>
                <a:cubicBezTo>
                  <a:pt x="175" y="150"/>
                  <a:pt x="170" y="145"/>
                  <a:pt x="170" y="139"/>
                </a:cubicBezTo>
                <a:close/>
                <a:moveTo>
                  <a:pt x="213" y="139"/>
                </a:moveTo>
                <a:cubicBezTo>
                  <a:pt x="213" y="133"/>
                  <a:pt x="218" y="128"/>
                  <a:pt x="224" y="128"/>
                </a:cubicBezTo>
                <a:cubicBezTo>
                  <a:pt x="230" y="128"/>
                  <a:pt x="234" y="133"/>
                  <a:pt x="234" y="139"/>
                </a:cubicBezTo>
                <a:cubicBezTo>
                  <a:pt x="234" y="145"/>
                  <a:pt x="230" y="150"/>
                  <a:pt x="224" y="150"/>
                </a:cubicBezTo>
                <a:cubicBezTo>
                  <a:pt x="218" y="150"/>
                  <a:pt x="213" y="145"/>
                  <a:pt x="213" y="139"/>
                </a:cubicBezTo>
                <a:close/>
                <a:moveTo>
                  <a:pt x="256" y="139"/>
                </a:moveTo>
                <a:cubicBezTo>
                  <a:pt x="256" y="133"/>
                  <a:pt x="260" y="128"/>
                  <a:pt x="266" y="128"/>
                </a:cubicBezTo>
                <a:cubicBezTo>
                  <a:pt x="272" y="128"/>
                  <a:pt x="277" y="133"/>
                  <a:pt x="277" y="139"/>
                </a:cubicBezTo>
                <a:cubicBezTo>
                  <a:pt x="277" y="145"/>
                  <a:pt x="272" y="150"/>
                  <a:pt x="266" y="150"/>
                </a:cubicBezTo>
                <a:cubicBezTo>
                  <a:pt x="260" y="150"/>
                  <a:pt x="256" y="145"/>
                  <a:pt x="256" y="139"/>
                </a:cubicBezTo>
                <a:close/>
                <a:moveTo>
                  <a:pt x="128" y="182"/>
                </a:moveTo>
                <a:cubicBezTo>
                  <a:pt x="128" y="176"/>
                  <a:pt x="132" y="171"/>
                  <a:pt x="138" y="171"/>
                </a:cubicBezTo>
                <a:cubicBezTo>
                  <a:pt x="144" y="171"/>
                  <a:pt x="149" y="176"/>
                  <a:pt x="149" y="182"/>
                </a:cubicBezTo>
                <a:cubicBezTo>
                  <a:pt x="149" y="188"/>
                  <a:pt x="144" y="192"/>
                  <a:pt x="138" y="192"/>
                </a:cubicBezTo>
                <a:cubicBezTo>
                  <a:pt x="132" y="192"/>
                  <a:pt x="128" y="188"/>
                  <a:pt x="128" y="182"/>
                </a:cubicBezTo>
                <a:close/>
                <a:moveTo>
                  <a:pt x="170" y="182"/>
                </a:moveTo>
                <a:cubicBezTo>
                  <a:pt x="170" y="176"/>
                  <a:pt x="175" y="171"/>
                  <a:pt x="181" y="171"/>
                </a:cubicBezTo>
                <a:cubicBezTo>
                  <a:pt x="187" y="171"/>
                  <a:pt x="192" y="176"/>
                  <a:pt x="192" y="182"/>
                </a:cubicBezTo>
                <a:cubicBezTo>
                  <a:pt x="192" y="188"/>
                  <a:pt x="187" y="192"/>
                  <a:pt x="181" y="192"/>
                </a:cubicBezTo>
                <a:cubicBezTo>
                  <a:pt x="175" y="192"/>
                  <a:pt x="170" y="188"/>
                  <a:pt x="170" y="182"/>
                </a:cubicBezTo>
                <a:close/>
                <a:moveTo>
                  <a:pt x="213" y="182"/>
                </a:moveTo>
                <a:cubicBezTo>
                  <a:pt x="213" y="176"/>
                  <a:pt x="218" y="171"/>
                  <a:pt x="224" y="171"/>
                </a:cubicBezTo>
                <a:cubicBezTo>
                  <a:pt x="230" y="171"/>
                  <a:pt x="234" y="176"/>
                  <a:pt x="234" y="182"/>
                </a:cubicBezTo>
                <a:cubicBezTo>
                  <a:pt x="234" y="188"/>
                  <a:pt x="230" y="192"/>
                  <a:pt x="224" y="192"/>
                </a:cubicBezTo>
                <a:cubicBezTo>
                  <a:pt x="218" y="192"/>
                  <a:pt x="213" y="188"/>
                  <a:pt x="213" y="182"/>
                </a:cubicBezTo>
                <a:close/>
                <a:moveTo>
                  <a:pt x="256" y="182"/>
                </a:moveTo>
                <a:cubicBezTo>
                  <a:pt x="256" y="176"/>
                  <a:pt x="260" y="171"/>
                  <a:pt x="266" y="171"/>
                </a:cubicBezTo>
                <a:cubicBezTo>
                  <a:pt x="272" y="171"/>
                  <a:pt x="277" y="176"/>
                  <a:pt x="277" y="182"/>
                </a:cubicBezTo>
                <a:cubicBezTo>
                  <a:pt x="277" y="188"/>
                  <a:pt x="272" y="192"/>
                  <a:pt x="266" y="192"/>
                </a:cubicBezTo>
                <a:cubicBezTo>
                  <a:pt x="260" y="192"/>
                  <a:pt x="256" y="188"/>
                  <a:pt x="256" y="182"/>
                </a:cubicBezTo>
                <a:close/>
                <a:moveTo>
                  <a:pt x="256" y="54"/>
                </a:moveTo>
                <a:cubicBezTo>
                  <a:pt x="256" y="48"/>
                  <a:pt x="260" y="43"/>
                  <a:pt x="266" y="43"/>
                </a:cubicBezTo>
                <a:cubicBezTo>
                  <a:pt x="272" y="43"/>
                  <a:pt x="277" y="48"/>
                  <a:pt x="277" y="54"/>
                </a:cubicBezTo>
                <a:cubicBezTo>
                  <a:pt x="277" y="60"/>
                  <a:pt x="272" y="64"/>
                  <a:pt x="266" y="64"/>
                </a:cubicBezTo>
                <a:cubicBezTo>
                  <a:pt x="260" y="64"/>
                  <a:pt x="256" y="60"/>
                  <a:pt x="256" y="54"/>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74" name="テキスト ボックス 73"/>
          <p:cNvSpPr txBox="1"/>
          <p:nvPr/>
        </p:nvSpPr>
        <p:spPr>
          <a:xfrm>
            <a:off x="3962084" y="3439693"/>
            <a:ext cx="376172"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企業</a:t>
            </a:r>
          </a:p>
        </p:txBody>
      </p:sp>
      <p:sp>
        <p:nvSpPr>
          <p:cNvPr id="75" name="テキスト ボックス 74"/>
          <p:cNvSpPr txBox="1"/>
          <p:nvPr/>
        </p:nvSpPr>
        <p:spPr>
          <a:xfrm>
            <a:off x="3537988"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第三者</a:t>
            </a:r>
          </a:p>
        </p:txBody>
      </p:sp>
      <p:sp>
        <p:nvSpPr>
          <p:cNvPr id="76" name="テキスト ボックス 75"/>
          <p:cNvSpPr txBox="1"/>
          <p:nvPr/>
        </p:nvSpPr>
        <p:spPr>
          <a:xfrm>
            <a:off x="4314542"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被害者</a:t>
            </a:r>
          </a:p>
        </p:txBody>
      </p:sp>
      <p:sp>
        <p:nvSpPr>
          <p:cNvPr id="77" name="下矢印 76"/>
          <p:cNvSpPr/>
          <p:nvPr/>
        </p:nvSpPr>
        <p:spPr bwMode="gray">
          <a:xfrm rot="2206743">
            <a:off x="3803370" y="3997134"/>
            <a:ext cx="147509" cy="237484"/>
          </a:xfrm>
          <a:prstGeom prst="downArrow">
            <a:avLst/>
          </a:prstGeom>
          <a:solidFill>
            <a:schemeClr val="accent5">
              <a:lumMod val="75000"/>
            </a:schemeClr>
          </a:solidFill>
          <a:ln w="12700" algn="ctr">
            <a:solidFill>
              <a:schemeClr val="accent5">
                <a:lumMod val="75000"/>
              </a:schemeClr>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78" name="二等辺三角形 77"/>
          <p:cNvSpPr/>
          <p:nvPr/>
        </p:nvSpPr>
        <p:spPr bwMode="gray">
          <a:xfrm>
            <a:off x="5025042" y="3289873"/>
            <a:ext cx="1627306" cy="1402850"/>
          </a:xfrm>
          <a:prstGeom prst="triangle">
            <a:avLst/>
          </a:prstGeom>
          <a:solidFill>
            <a:schemeClr val="bg1"/>
          </a:solidFill>
          <a:ln w="12700" algn="ctr">
            <a:solidFill>
              <a:srgbClr val="BBBCBC"/>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79" name="Freeform 324"/>
          <p:cNvSpPr>
            <a:spLocks noEditPoints="1"/>
          </p:cNvSpPr>
          <p:nvPr/>
        </p:nvSpPr>
        <p:spPr bwMode="gray">
          <a:xfrm>
            <a:off x="5714231" y="3683236"/>
            <a:ext cx="271621" cy="369127"/>
          </a:xfrm>
          <a:custGeom>
            <a:avLst/>
            <a:gdLst>
              <a:gd name="T0" fmla="*/ 90 w 235"/>
              <a:gd name="T1" fmla="*/ 215 h 320"/>
              <a:gd name="T2" fmla="*/ 107 w 235"/>
              <a:gd name="T3" fmla="*/ 224 h 320"/>
              <a:gd name="T4" fmla="*/ 96 w 235"/>
              <a:gd name="T5" fmla="*/ 234 h 320"/>
              <a:gd name="T6" fmla="*/ 92 w 235"/>
              <a:gd name="T7" fmla="*/ 276 h 320"/>
              <a:gd name="T8" fmla="*/ 106 w 235"/>
              <a:gd name="T9" fmla="*/ 270 h 320"/>
              <a:gd name="T10" fmla="*/ 92 w 235"/>
              <a:gd name="T11" fmla="*/ 257 h 320"/>
              <a:gd name="T12" fmla="*/ 87 w 235"/>
              <a:gd name="T13" fmla="*/ 270 h 320"/>
              <a:gd name="T14" fmla="*/ 58 w 235"/>
              <a:gd name="T15" fmla="*/ 233 h 320"/>
              <a:gd name="T16" fmla="*/ 61 w 235"/>
              <a:gd name="T17" fmla="*/ 216 h 320"/>
              <a:gd name="T18" fmla="*/ 44 w 235"/>
              <a:gd name="T19" fmla="*/ 228 h 320"/>
              <a:gd name="T20" fmla="*/ 63 w 235"/>
              <a:gd name="T21" fmla="*/ 185 h 320"/>
              <a:gd name="T22" fmla="*/ 58 w 235"/>
              <a:gd name="T23" fmla="*/ 171 h 320"/>
              <a:gd name="T24" fmla="*/ 43 w 235"/>
              <a:gd name="T25" fmla="*/ 181 h 320"/>
              <a:gd name="T26" fmla="*/ 96 w 235"/>
              <a:gd name="T27" fmla="*/ 192 h 320"/>
              <a:gd name="T28" fmla="*/ 106 w 235"/>
              <a:gd name="T29" fmla="*/ 177 h 320"/>
              <a:gd name="T30" fmla="*/ 86 w 235"/>
              <a:gd name="T31" fmla="*/ 181 h 320"/>
              <a:gd name="T32" fmla="*/ 92 w 235"/>
              <a:gd name="T33" fmla="*/ 148 h 320"/>
              <a:gd name="T34" fmla="*/ 107 w 235"/>
              <a:gd name="T35" fmla="*/ 138 h 320"/>
              <a:gd name="T36" fmla="*/ 98 w 235"/>
              <a:gd name="T37" fmla="*/ 128 h 320"/>
              <a:gd name="T38" fmla="*/ 87 w 235"/>
              <a:gd name="T39" fmla="*/ 142 h 320"/>
              <a:gd name="T40" fmla="*/ 58 w 235"/>
              <a:gd name="T41" fmla="*/ 148 h 320"/>
              <a:gd name="T42" fmla="*/ 61 w 235"/>
              <a:gd name="T43" fmla="*/ 131 h 320"/>
              <a:gd name="T44" fmla="*/ 52 w 235"/>
              <a:gd name="T45" fmla="*/ 128 h 320"/>
              <a:gd name="T46" fmla="*/ 43 w 235"/>
              <a:gd name="T47" fmla="*/ 138 h 320"/>
              <a:gd name="T48" fmla="*/ 54 w 235"/>
              <a:gd name="T49" fmla="*/ 106 h 320"/>
              <a:gd name="T50" fmla="*/ 61 w 235"/>
              <a:gd name="T51" fmla="*/ 88 h 320"/>
              <a:gd name="T52" fmla="*/ 48 w 235"/>
              <a:gd name="T53" fmla="*/ 87 h 320"/>
              <a:gd name="T54" fmla="*/ 46 w 235"/>
              <a:gd name="T55" fmla="*/ 103 h 320"/>
              <a:gd name="T56" fmla="*/ 100 w 235"/>
              <a:gd name="T57" fmla="*/ 105 h 320"/>
              <a:gd name="T58" fmla="*/ 104 w 235"/>
              <a:gd name="T59" fmla="*/ 88 h 320"/>
              <a:gd name="T60" fmla="*/ 86 w 235"/>
              <a:gd name="T61" fmla="*/ 96 h 320"/>
              <a:gd name="T62" fmla="*/ 100 w 235"/>
              <a:gd name="T63" fmla="*/ 63 h 320"/>
              <a:gd name="T64" fmla="*/ 106 w 235"/>
              <a:gd name="T65" fmla="*/ 49 h 320"/>
              <a:gd name="T66" fmla="*/ 87 w 235"/>
              <a:gd name="T67" fmla="*/ 49 h 320"/>
              <a:gd name="T68" fmla="*/ 50 w 235"/>
              <a:gd name="T69" fmla="*/ 63 h 320"/>
              <a:gd name="T70" fmla="*/ 63 w 235"/>
              <a:gd name="T71" fmla="*/ 49 h 320"/>
              <a:gd name="T72" fmla="*/ 43 w 235"/>
              <a:gd name="T73" fmla="*/ 53 h 320"/>
              <a:gd name="T74" fmla="*/ 182 w 235"/>
              <a:gd name="T75" fmla="*/ 234 h 320"/>
              <a:gd name="T76" fmla="*/ 191 w 235"/>
              <a:gd name="T77" fmla="*/ 220 h 320"/>
              <a:gd name="T78" fmla="*/ 184 w 235"/>
              <a:gd name="T79" fmla="*/ 213 h 320"/>
              <a:gd name="T80" fmla="*/ 174 w 235"/>
              <a:gd name="T81" fmla="*/ 216 h 320"/>
              <a:gd name="T82" fmla="*/ 174 w 235"/>
              <a:gd name="T83" fmla="*/ 231 h 320"/>
              <a:gd name="T84" fmla="*/ 186 w 235"/>
              <a:gd name="T85" fmla="*/ 191 h 320"/>
              <a:gd name="T86" fmla="*/ 191 w 235"/>
              <a:gd name="T87" fmla="*/ 177 h 320"/>
              <a:gd name="T88" fmla="*/ 174 w 235"/>
              <a:gd name="T89" fmla="*/ 173 h 320"/>
              <a:gd name="T90" fmla="*/ 174 w 235"/>
              <a:gd name="T91" fmla="*/ 189 h 320"/>
              <a:gd name="T92" fmla="*/ 186 w 235"/>
              <a:gd name="T93" fmla="*/ 148 h 320"/>
              <a:gd name="T94" fmla="*/ 189 w 235"/>
              <a:gd name="T95" fmla="*/ 131 h 320"/>
              <a:gd name="T96" fmla="*/ 174 w 235"/>
              <a:gd name="T97" fmla="*/ 131 h 320"/>
              <a:gd name="T98" fmla="*/ 235 w 235"/>
              <a:gd name="T99" fmla="*/ 96 h 320"/>
              <a:gd name="T100" fmla="*/ 0 w 235"/>
              <a:gd name="T101" fmla="*/ 309 h 320"/>
              <a:gd name="T102" fmla="*/ 150 w 235"/>
              <a:gd name="T103" fmla="*/ 10 h 320"/>
              <a:gd name="T104" fmla="*/ 22 w 235"/>
              <a:gd name="T105" fmla="*/ 298 h 320"/>
              <a:gd name="T106" fmla="*/ 64 w 235"/>
              <a:gd name="T107" fmla="*/ 266 h 320"/>
              <a:gd name="T108" fmla="*/ 22 w 235"/>
              <a:gd name="T109" fmla="*/ 21 h 320"/>
              <a:gd name="T110" fmla="*/ 150 w 235"/>
              <a:gd name="T111" fmla="*/ 298 h 320"/>
              <a:gd name="T112" fmla="*/ 192 w 235"/>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320">
                <a:moveTo>
                  <a:pt x="87" y="228"/>
                </a:moveTo>
                <a:cubicBezTo>
                  <a:pt x="86" y="226"/>
                  <a:pt x="86" y="225"/>
                  <a:pt x="86" y="224"/>
                </a:cubicBezTo>
                <a:cubicBezTo>
                  <a:pt x="86" y="221"/>
                  <a:pt x="87" y="218"/>
                  <a:pt x="89" y="216"/>
                </a:cubicBezTo>
                <a:cubicBezTo>
                  <a:pt x="89" y="216"/>
                  <a:pt x="90" y="215"/>
                  <a:pt x="90" y="215"/>
                </a:cubicBezTo>
                <a:cubicBezTo>
                  <a:pt x="91" y="214"/>
                  <a:pt x="92" y="214"/>
                  <a:pt x="92" y="214"/>
                </a:cubicBezTo>
                <a:cubicBezTo>
                  <a:pt x="93" y="214"/>
                  <a:pt x="94" y="213"/>
                  <a:pt x="94" y="213"/>
                </a:cubicBezTo>
                <a:cubicBezTo>
                  <a:pt x="98" y="212"/>
                  <a:pt x="101" y="214"/>
                  <a:pt x="104" y="216"/>
                </a:cubicBezTo>
                <a:cubicBezTo>
                  <a:pt x="106" y="218"/>
                  <a:pt x="107" y="221"/>
                  <a:pt x="107" y="224"/>
                </a:cubicBezTo>
                <a:cubicBezTo>
                  <a:pt x="107" y="225"/>
                  <a:pt x="107" y="226"/>
                  <a:pt x="106" y="228"/>
                </a:cubicBezTo>
                <a:cubicBezTo>
                  <a:pt x="106" y="229"/>
                  <a:pt x="105" y="230"/>
                  <a:pt x="104" y="231"/>
                </a:cubicBezTo>
                <a:cubicBezTo>
                  <a:pt x="103" y="232"/>
                  <a:pt x="102" y="233"/>
                  <a:pt x="100" y="233"/>
                </a:cubicBezTo>
                <a:cubicBezTo>
                  <a:pt x="99" y="234"/>
                  <a:pt x="98" y="234"/>
                  <a:pt x="96" y="234"/>
                </a:cubicBezTo>
                <a:cubicBezTo>
                  <a:pt x="93" y="234"/>
                  <a:pt x="91" y="233"/>
                  <a:pt x="89" y="231"/>
                </a:cubicBezTo>
                <a:cubicBezTo>
                  <a:pt x="88" y="230"/>
                  <a:pt x="87" y="229"/>
                  <a:pt x="87" y="228"/>
                </a:cubicBezTo>
                <a:close/>
                <a:moveTo>
                  <a:pt x="89" y="274"/>
                </a:moveTo>
                <a:cubicBezTo>
                  <a:pt x="90" y="275"/>
                  <a:pt x="91" y="276"/>
                  <a:pt x="92" y="276"/>
                </a:cubicBezTo>
                <a:cubicBezTo>
                  <a:pt x="94" y="277"/>
                  <a:pt x="95" y="277"/>
                  <a:pt x="96" y="277"/>
                </a:cubicBezTo>
                <a:cubicBezTo>
                  <a:pt x="98" y="277"/>
                  <a:pt x="99" y="277"/>
                  <a:pt x="100" y="276"/>
                </a:cubicBezTo>
                <a:cubicBezTo>
                  <a:pt x="102" y="276"/>
                  <a:pt x="103" y="275"/>
                  <a:pt x="104" y="274"/>
                </a:cubicBezTo>
                <a:cubicBezTo>
                  <a:pt x="105" y="273"/>
                  <a:pt x="106" y="272"/>
                  <a:pt x="106" y="270"/>
                </a:cubicBezTo>
                <a:cubicBezTo>
                  <a:pt x="107" y="269"/>
                  <a:pt x="107" y="268"/>
                  <a:pt x="107" y="266"/>
                </a:cubicBezTo>
                <a:cubicBezTo>
                  <a:pt x="107" y="265"/>
                  <a:pt x="107" y="264"/>
                  <a:pt x="106" y="262"/>
                </a:cubicBezTo>
                <a:cubicBezTo>
                  <a:pt x="106" y="261"/>
                  <a:pt x="105" y="260"/>
                  <a:pt x="104" y="259"/>
                </a:cubicBezTo>
                <a:cubicBezTo>
                  <a:pt x="101" y="256"/>
                  <a:pt x="96" y="255"/>
                  <a:pt x="92" y="257"/>
                </a:cubicBezTo>
                <a:cubicBezTo>
                  <a:pt x="91" y="257"/>
                  <a:pt x="90" y="258"/>
                  <a:pt x="89" y="259"/>
                </a:cubicBezTo>
                <a:cubicBezTo>
                  <a:pt x="88" y="260"/>
                  <a:pt x="87" y="261"/>
                  <a:pt x="87" y="262"/>
                </a:cubicBezTo>
                <a:cubicBezTo>
                  <a:pt x="86" y="264"/>
                  <a:pt x="86" y="265"/>
                  <a:pt x="86" y="266"/>
                </a:cubicBezTo>
                <a:cubicBezTo>
                  <a:pt x="86" y="268"/>
                  <a:pt x="86" y="269"/>
                  <a:pt x="87" y="270"/>
                </a:cubicBezTo>
                <a:cubicBezTo>
                  <a:pt x="87" y="272"/>
                  <a:pt x="88" y="273"/>
                  <a:pt x="89" y="274"/>
                </a:cubicBezTo>
                <a:close/>
                <a:moveTo>
                  <a:pt x="46" y="231"/>
                </a:moveTo>
                <a:cubicBezTo>
                  <a:pt x="48" y="233"/>
                  <a:pt x="51" y="234"/>
                  <a:pt x="54" y="234"/>
                </a:cubicBezTo>
                <a:cubicBezTo>
                  <a:pt x="55" y="234"/>
                  <a:pt x="56" y="234"/>
                  <a:pt x="58" y="233"/>
                </a:cubicBezTo>
                <a:cubicBezTo>
                  <a:pt x="59" y="233"/>
                  <a:pt x="60" y="232"/>
                  <a:pt x="61" y="231"/>
                </a:cubicBezTo>
                <a:cubicBezTo>
                  <a:pt x="62" y="230"/>
                  <a:pt x="63" y="229"/>
                  <a:pt x="63" y="228"/>
                </a:cubicBezTo>
                <a:cubicBezTo>
                  <a:pt x="64" y="226"/>
                  <a:pt x="64" y="225"/>
                  <a:pt x="64" y="224"/>
                </a:cubicBezTo>
                <a:cubicBezTo>
                  <a:pt x="64" y="221"/>
                  <a:pt x="63" y="218"/>
                  <a:pt x="61" y="216"/>
                </a:cubicBezTo>
                <a:cubicBezTo>
                  <a:pt x="60" y="215"/>
                  <a:pt x="59" y="214"/>
                  <a:pt x="58" y="214"/>
                </a:cubicBezTo>
                <a:cubicBezTo>
                  <a:pt x="54" y="212"/>
                  <a:pt x="49" y="213"/>
                  <a:pt x="46" y="216"/>
                </a:cubicBezTo>
                <a:cubicBezTo>
                  <a:pt x="44" y="218"/>
                  <a:pt x="43" y="221"/>
                  <a:pt x="43" y="224"/>
                </a:cubicBezTo>
                <a:cubicBezTo>
                  <a:pt x="43" y="225"/>
                  <a:pt x="43" y="226"/>
                  <a:pt x="44" y="228"/>
                </a:cubicBezTo>
                <a:cubicBezTo>
                  <a:pt x="44" y="229"/>
                  <a:pt x="45" y="230"/>
                  <a:pt x="46" y="231"/>
                </a:cubicBezTo>
                <a:close/>
                <a:moveTo>
                  <a:pt x="54" y="192"/>
                </a:moveTo>
                <a:cubicBezTo>
                  <a:pt x="57" y="192"/>
                  <a:pt x="59" y="191"/>
                  <a:pt x="61" y="189"/>
                </a:cubicBezTo>
                <a:cubicBezTo>
                  <a:pt x="62" y="188"/>
                  <a:pt x="63" y="186"/>
                  <a:pt x="63" y="185"/>
                </a:cubicBezTo>
                <a:cubicBezTo>
                  <a:pt x="64" y="184"/>
                  <a:pt x="64" y="182"/>
                  <a:pt x="64" y="181"/>
                </a:cubicBezTo>
                <a:cubicBezTo>
                  <a:pt x="64" y="180"/>
                  <a:pt x="64" y="178"/>
                  <a:pt x="63" y="177"/>
                </a:cubicBezTo>
                <a:cubicBezTo>
                  <a:pt x="63" y="176"/>
                  <a:pt x="62" y="174"/>
                  <a:pt x="61" y="173"/>
                </a:cubicBezTo>
                <a:cubicBezTo>
                  <a:pt x="60" y="172"/>
                  <a:pt x="59" y="172"/>
                  <a:pt x="58" y="171"/>
                </a:cubicBezTo>
                <a:cubicBezTo>
                  <a:pt x="55" y="170"/>
                  <a:pt x="52" y="170"/>
                  <a:pt x="50" y="171"/>
                </a:cubicBezTo>
                <a:cubicBezTo>
                  <a:pt x="48" y="172"/>
                  <a:pt x="47" y="172"/>
                  <a:pt x="46" y="173"/>
                </a:cubicBezTo>
                <a:cubicBezTo>
                  <a:pt x="45" y="174"/>
                  <a:pt x="44" y="176"/>
                  <a:pt x="44" y="177"/>
                </a:cubicBezTo>
                <a:cubicBezTo>
                  <a:pt x="43" y="178"/>
                  <a:pt x="43" y="180"/>
                  <a:pt x="43" y="181"/>
                </a:cubicBezTo>
                <a:cubicBezTo>
                  <a:pt x="43" y="184"/>
                  <a:pt x="44" y="187"/>
                  <a:pt x="46" y="189"/>
                </a:cubicBezTo>
                <a:cubicBezTo>
                  <a:pt x="48" y="191"/>
                  <a:pt x="51" y="192"/>
                  <a:pt x="54" y="192"/>
                </a:cubicBezTo>
                <a:close/>
                <a:moveTo>
                  <a:pt x="92" y="191"/>
                </a:moveTo>
                <a:cubicBezTo>
                  <a:pt x="94" y="191"/>
                  <a:pt x="95" y="192"/>
                  <a:pt x="96" y="192"/>
                </a:cubicBezTo>
                <a:cubicBezTo>
                  <a:pt x="99" y="192"/>
                  <a:pt x="102" y="191"/>
                  <a:pt x="104" y="189"/>
                </a:cubicBezTo>
                <a:cubicBezTo>
                  <a:pt x="105" y="188"/>
                  <a:pt x="106" y="186"/>
                  <a:pt x="106" y="185"/>
                </a:cubicBezTo>
                <a:cubicBezTo>
                  <a:pt x="107" y="184"/>
                  <a:pt x="107" y="182"/>
                  <a:pt x="107" y="181"/>
                </a:cubicBezTo>
                <a:cubicBezTo>
                  <a:pt x="107" y="180"/>
                  <a:pt x="107" y="178"/>
                  <a:pt x="106" y="177"/>
                </a:cubicBezTo>
                <a:cubicBezTo>
                  <a:pt x="106" y="176"/>
                  <a:pt x="105" y="174"/>
                  <a:pt x="104" y="173"/>
                </a:cubicBezTo>
                <a:cubicBezTo>
                  <a:pt x="100" y="169"/>
                  <a:pt x="93" y="169"/>
                  <a:pt x="89" y="173"/>
                </a:cubicBezTo>
                <a:cubicBezTo>
                  <a:pt x="88" y="174"/>
                  <a:pt x="87" y="176"/>
                  <a:pt x="87" y="177"/>
                </a:cubicBezTo>
                <a:cubicBezTo>
                  <a:pt x="86" y="178"/>
                  <a:pt x="86" y="180"/>
                  <a:pt x="86" y="181"/>
                </a:cubicBezTo>
                <a:cubicBezTo>
                  <a:pt x="86" y="184"/>
                  <a:pt x="87" y="187"/>
                  <a:pt x="89" y="189"/>
                </a:cubicBezTo>
                <a:cubicBezTo>
                  <a:pt x="90" y="190"/>
                  <a:pt x="91" y="190"/>
                  <a:pt x="92" y="191"/>
                </a:cubicBezTo>
                <a:close/>
                <a:moveTo>
                  <a:pt x="89" y="146"/>
                </a:moveTo>
                <a:cubicBezTo>
                  <a:pt x="90" y="147"/>
                  <a:pt x="91" y="148"/>
                  <a:pt x="92" y="148"/>
                </a:cubicBezTo>
                <a:cubicBezTo>
                  <a:pt x="94" y="149"/>
                  <a:pt x="95" y="149"/>
                  <a:pt x="96" y="149"/>
                </a:cubicBezTo>
                <a:cubicBezTo>
                  <a:pt x="98" y="149"/>
                  <a:pt x="99" y="149"/>
                  <a:pt x="100" y="148"/>
                </a:cubicBezTo>
                <a:cubicBezTo>
                  <a:pt x="102" y="148"/>
                  <a:pt x="103" y="147"/>
                  <a:pt x="104" y="146"/>
                </a:cubicBezTo>
                <a:cubicBezTo>
                  <a:pt x="106" y="144"/>
                  <a:pt x="107" y="141"/>
                  <a:pt x="107" y="138"/>
                </a:cubicBezTo>
                <a:cubicBezTo>
                  <a:pt x="107" y="136"/>
                  <a:pt x="106" y="133"/>
                  <a:pt x="104" y="131"/>
                </a:cubicBezTo>
                <a:cubicBezTo>
                  <a:pt x="103" y="130"/>
                  <a:pt x="103" y="130"/>
                  <a:pt x="102" y="129"/>
                </a:cubicBezTo>
                <a:cubicBezTo>
                  <a:pt x="102" y="129"/>
                  <a:pt x="101" y="129"/>
                  <a:pt x="100" y="129"/>
                </a:cubicBezTo>
                <a:cubicBezTo>
                  <a:pt x="100" y="128"/>
                  <a:pt x="99" y="128"/>
                  <a:pt x="98" y="128"/>
                </a:cubicBezTo>
                <a:cubicBezTo>
                  <a:pt x="96" y="127"/>
                  <a:pt x="94" y="128"/>
                  <a:pt x="92" y="129"/>
                </a:cubicBezTo>
                <a:cubicBezTo>
                  <a:pt x="91" y="129"/>
                  <a:pt x="90" y="130"/>
                  <a:pt x="89" y="131"/>
                </a:cubicBezTo>
                <a:cubicBezTo>
                  <a:pt x="87" y="133"/>
                  <a:pt x="86" y="136"/>
                  <a:pt x="86" y="138"/>
                </a:cubicBezTo>
                <a:cubicBezTo>
                  <a:pt x="86" y="140"/>
                  <a:pt x="86" y="141"/>
                  <a:pt x="87" y="142"/>
                </a:cubicBezTo>
                <a:cubicBezTo>
                  <a:pt x="87" y="144"/>
                  <a:pt x="88" y="145"/>
                  <a:pt x="89" y="146"/>
                </a:cubicBezTo>
                <a:close/>
                <a:moveTo>
                  <a:pt x="50" y="148"/>
                </a:moveTo>
                <a:cubicBezTo>
                  <a:pt x="51" y="149"/>
                  <a:pt x="52" y="149"/>
                  <a:pt x="54" y="149"/>
                </a:cubicBezTo>
                <a:cubicBezTo>
                  <a:pt x="55" y="149"/>
                  <a:pt x="56" y="149"/>
                  <a:pt x="58" y="148"/>
                </a:cubicBezTo>
                <a:cubicBezTo>
                  <a:pt x="59" y="148"/>
                  <a:pt x="60" y="147"/>
                  <a:pt x="61" y="146"/>
                </a:cubicBezTo>
                <a:cubicBezTo>
                  <a:pt x="62" y="145"/>
                  <a:pt x="63" y="144"/>
                  <a:pt x="63" y="142"/>
                </a:cubicBezTo>
                <a:cubicBezTo>
                  <a:pt x="64" y="141"/>
                  <a:pt x="64" y="140"/>
                  <a:pt x="64" y="138"/>
                </a:cubicBezTo>
                <a:cubicBezTo>
                  <a:pt x="64" y="136"/>
                  <a:pt x="63" y="133"/>
                  <a:pt x="61" y="131"/>
                </a:cubicBezTo>
                <a:cubicBezTo>
                  <a:pt x="61" y="130"/>
                  <a:pt x="60" y="130"/>
                  <a:pt x="60" y="129"/>
                </a:cubicBezTo>
                <a:cubicBezTo>
                  <a:pt x="59" y="129"/>
                  <a:pt x="58" y="129"/>
                  <a:pt x="58" y="129"/>
                </a:cubicBezTo>
                <a:cubicBezTo>
                  <a:pt x="57" y="128"/>
                  <a:pt x="56" y="128"/>
                  <a:pt x="56" y="128"/>
                </a:cubicBezTo>
                <a:cubicBezTo>
                  <a:pt x="54" y="128"/>
                  <a:pt x="53" y="128"/>
                  <a:pt x="52" y="128"/>
                </a:cubicBezTo>
                <a:cubicBezTo>
                  <a:pt x="51" y="128"/>
                  <a:pt x="50" y="128"/>
                  <a:pt x="50" y="129"/>
                </a:cubicBezTo>
                <a:cubicBezTo>
                  <a:pt x="49" y="129"/>
                  <a:pt x="48" y="129"/>
                  <a:pt x="48" y="129"/>
                </a:cubicBezTo>
                <a:cubicBezTo>
                  <a:pt x="47" y="130"/>
                  <a:pt x="47" y="130"/>
                  <a:pt x="46" y="131"/>
                </a:cubicBezTo>
                <a:cubicBezTo>
                  <a:pt x="44" y="133"/>
                  <a:pt x="43" y="136"/>
                  <a:pt x="43" y="138"/>
                </a:cubicBezTo>
                <a:cubicBezTo>
                  <a:pt x="43" y="141"/>
                  <a:pt x="44" y="144"/>
                  <a:pt x="46" y="146"/>
                </a:cubicBezTo>
                <a:cubicBezTo>
                  <a:pt x="47" y="147"/>
                  <a:pt x="48" y="148"/>
                  <a:pt x="50" y="148"/>
                </a:cubicBezTo>
                <a:close/>
                <a:moveTo>
                  <a:pt x="50" y="105"/>
                </a:moveTo>
                <a:cubicBezTo>
                  <a:pt x="51" y="106"/>
                  <a:pt x="52" y="106"/>
                  <a:pt x="54" y="106"/>
                </a:cubicBezTo>
                <a:cubicBezTo>
                  <a:pt x="57" y="106"/>
                  <a:pt x="59" y="105"/>
                  <a:pt x="61" y="103"/>
                </a:cubicBezTo>
                <a:cubicBezTo>
                  <a:pt x="63" y="101"/>
                  <a:pt x="64" y="99"/>
                  <a:pt x="64" y="96"/>
                </a:cubicBezTo>
                <a:cubicBezTo>
                  <a:pt x="64" y="94"/>
                  <a:pt x="64" y="93"/>
                  <a:pt x="63" y="92"/>
                </a:cubicBezTo>
                <a:cubicBezTo>
                  <a:pt x="63" y="90"/>
                  <a:pt x="62" y="89"/>
                  <a:pt x="61" y="88"/>
                </a:cubicBezTo>
                <a:cubicBezTo>
                  <a:pt x="60" y="87"/>
                  <a:pt x="59" y="86"/>
                  <a:pt x="58" y="86"/>
                </a:cubicBezTo>
                <a:cubicBezTo>
                  <a:pt x="56" y="85"/>
                  <a:pt x="54" y="85"/>
                  <a:pt x="52" y="85"/>
                </a:cubicBezTo>
                <a:cubicBezTo>
                  <a:pt x="51" y="85"/>
                  <a:pt x="50" y="86"/>
                  <a:pt x="50" y="86"/>
                </a:cubicBezTo>
                <a:cubicBezTo>
                  <a:pt x="49" y="86"/>
                  <a:pt x="48" y="86"/>
                  <a:pt x="48" y="87"/>
                </a:cubicBezTo>
                <a:cubicBezTo>
                  <a:pt x="47" y="87"/>
                  <a:pt x="47" y="88"/>
                  <a:pt x="46" y="88"/>
                </a:cubicBezTo>
                <a:cubicBezTo>
                  <a:pt x="45" y="89"/>
                  <a:pt x="44" y="90"/>
                  <a:pt x="44" y="92"/>
                </a:cubicBezTo>
                <a:cubicBezTo>
                  <a:pt x="43" y="93"/>
                  <a:pt x="43" y="94"/>
                  <a:pt x="43" y="96"/>
                </a:cubicBezTo>
                <a:cubicBezTo>
                  <a:pt x="43" y="99"/>
                  <a:pt x="44" y="101"/>
                  <a:pt x="46" y="103"/>
                </a:cubicBezTo>
                <a:cubicBezTo>
                  <a:pt x="47" y="104"/>
                  <a:pt x="48" y="105"/>
                  <a:pt x="50" y="105"/>
                </a:cubicBezTo>
                <a:close/>
                <a:moveTo>
                  <a:pt x="92" y="105"/>
                </a:moveTo>
                <a:cubicBezTo>
                  <a:pt x="94" y="106"/>
                  <a:pt x="95" y="106"/>
                  <a:pt x="96" y="106"/>
                </a:cubicBezTo>
                <a:cubicBezTo>
                  <a:pt x="98" y="106"/>
                  <a:pt x="99" y="106"/>
                  <a:pt x="100" y="105"/>
                </a:cubicBezTo>
                <a:cubicBezTo>
                  <a:pt x="102" y="105"/>
                  <a:pt x="103" y="104"/>
                  <a:pt x="104" y="103"/>
                </a:cubicBezTo>
                <a:cubicBezTo>
                  <a:pt x="106" y="101"/>
                  <a:pt x="107" y="99"/>
                  <a:pt x="107" y="96"/>
                </a:cubicBezTo>
                <a:cubicBezTo>
                  <a:pt x="107" y="94"/>
                  <a:pt x="107" y="93"/>
                  <a:pt x="106" y="92"/>
                </a:cubicBezTo>
                <a:cubicBezTo>
                  <a:pt x="106" y="90"/>
                  <a:pt x="105" y="89"/>
                  <a:pt x="104" y="88"/>
                </a:cubicBezTo>
                <a:cubicBezTo>
                  <a:pt x="101" y="85"/>
                  <a:pt x="96" y="84"/>
                  <a:pt x="92" y="86"/>
                </a:cubicBezTo>
                <a:cubicBezTo>
                  <a:pt x="91" y="86"/>
                  <a:pt x="90" y="87"/>
                  <a:pt x="89" y="88"/>
                </a:cubicBezTo>
                <a:cubicBezTo>
                  <a:pt x="88" y="89"/>
                  <a:pt x="87" y="90"/>
                  <a:pt x="87" y="92"/>
                </a:cubicBezTo>
                <a:cubicBezTo>
                  <a:pt x="86" y="93"/>
                  <a:pt x="86" y="94"/>
                  <a:pt x="86" y="96"/>
                </a:cubicBezTo>
                <a:cubicBezTo>
                  <a:pt x="86" y="99"/>
                  <a:pt x="87" y="101"/>
                  <a:pt x="89" y="103"/>
                </a:cubicBezTo>
                <a:cubicBezTo>
                  <a:pt x="90" y="104"/>
                  <a:pt x="91" y="105"/>
                  <a:pt x="92" y="105"/>
                </a:cubicBezTo>
                <a:close/>
                <a:moveTo>
                  <a:pt x="96" y="64"/>
                </a:moveTo>
                <a:cubicBezTo>
                  <a:pt x="98" y="64"/>
                  <a:pt x="99" y="63"/>
                  <a:pt x="100" y="63"/>
                </a:cubicBezTo>
                <a:cubicBezTo>
                  <a:pt x="102" y="62"/>
                  <a:pt x="103" y="62"/>
                  <a:pt x="104" y="61"/>
                </a:cubicBezTo>
                <a:cubicBezTo>
                  <a:pt x="105" y="59"/>
                  <a:pt x="106" y="58"/>
                  <a:pt x="106" y="57"/>
                </a:cubicBezTo>
                <a:cubicBezTo>
                  <a:pt x="107" y="56"/>
                  <a:pt x="107" y="54"/>
                  <a:pt x="107" y="53"/>
                </a:cubicBezTo>
                <a:cubicBezTo>
                  <a:pt x="107" y="52"/>
                  <a:pt x="107" y="50"/>
                  <a:pt x="106" y="49"/>
                </a:cubicBezTo>
                <a:cubicBezTo>
                  <a:pt x="106" y="48"/>
                  <a:pt x="105" y="46"/>
                  <a:pt x="104" y="45"/>
                </a:cubicBezTo>
                <a:cubicBezTo>
                  <a:pt x="103" y="44"/>
                  <a:pt x="102" y="44"/>
                  <a:pt x="100" y="43"/>
                </a:cubicBezTo>
                <a:cubicBezTo>
                  <a:pt x="97" y="41"/>
                  <a:pt x="92" y="42"/>
                  <a:pt x="89" y="45"/>
                </a:cubicBezTo>
                <a:cubicBezTo>
                  <a:pt x="88" y="46"/>
                  <a:pt x="87" y="48"/>
                  <a:pt x="87" y="49"/>
                </a:cubicBezTo>
                <a:cubicBezTo>
                  <a:pt x="86" y="50"/>
                  <a:pt x="86" y="52"/>
                  <a:pt x="86" y="53"/>
                </a:cubicBezTo>
                <a:cubicBezTo>
                  <a:pt x="86" y="56"/>
                  <a:pt x="87" y="59"/>
                  <a:pt x="89" y="61"/>
                </a:cubicBezTo>
                <a:cubicBezTo>
                  <a:pt x="91" y="63"/>
                  <a:pt x="93" y="64"/>
                  <a:pt x="96" y="64"/>
                </a:cubicBezTo>
                <a:close/>
                <a:moveTo>
                  <a:pt x="50" y="63"/>
                </a:moveTo>
                <a:cubicBezTo>
                  <a:pt x="51" y="63"/>
                  <a:pt x="52" y="64"/>
                  <a:pt x="54" y="64"/>
                </a:cubicBezTo>
                <a:cubicBezTo>
                  <a:pt x="57" y="64"/>
                  <a:pt x="59" y="63"/>
                  <a:pt x="61" y="61"/>
                </a:cubicBezTo>
                <a:cubicBezTo>
                  <a:pt x="63" y="59"/>
                  <a:pt x="64" y="56"/>
                  <a:pt x="64" y="53"/>
                </a:cubicBezTo>
                <a:cubicBezTo>
                  <a:pt x="64" y="52"/>
                  <a:pt x="64" y="50"/>
                  <a:pt x="63" y="49"/>
                </a:cubicBezTo>
                <a:cubicBezTo>
                  <a:pt x="63" y="48"/>
                  <a:pt x="62" y="46"/>
                  <a:pt x="61" y="45"/>
                </a:cubicBezTo>
                <a:cubicBezTo>
                  <a:pt x="57" y="41"/>
                  <a:pt x="50" y="41"/>
                  <a:pt x="46" y="45"/>
                </a:cubicBezTo>
                <a:cubicBezTo>
                  <a:pt x="45" y="46"/>
                  <a:pt x="44" y="48"/>
                  <a:pt x="44" y="49"/>
                </a:cubicBezTo>
                <a:cubicBezTo>
                  <a:pt x="43" y="50"/>
                  <a:pt x="43" y="52"/>
                  <a:pt x="43" y="53"/>
                </a:cubicBezTo>
                <a:cubicBezTo>
                  <a:pt x="43" y="56"/>
                  <a:pt x="44" y="59"/>
                  <a:pt x="46" y="61"/>
                </a:cubicBezTo>
                <a:cubicBezTo>
                  <a:pt x="47" y="62"/>
                  <a:pt x="48" y="62"/>
                  <a:pt x="50" y="63"/>
                </a:cubicBezTo>
                <a:close/>
                <a:moveTo>
                  <a:pt x="174" y="231"/>
                </a:moveTo>
                <a:cubicBezTo>
                  <a:pt x="176" y="233"/>
                  <a:pt x="179" y="234"/>
                  <a:pt x="182" y="234"/>
                </a:cubicBezTo>
                <a:cubicBezTo>
                  <a:pt x="184" y="234"/>
                  <a:pt x="187" y="233"/>
                  <a:pt x="189" y="231"/>
                </a:cubicBezTo>
                <a:cubicBezTo>
                  <a:pt x="190" y="230"/>
                  <a:pt x="191" y="229"/>
                  <a:pt x="191" y="228"/>
                </a:cubicBezTo>
                <a:cubicBezTo>
                  <a:pt x="192" y="226"/>
                  <a:pt x="192" y="225"/>
                  <a:pt x="192" y="224"/>
                </a:cubicBezTo>
                <a:cubicBezTo>
                  <a:pt x="192" y="222"/>
                  <a:pt x="192" y="221"/>
                  <a:pt x="191" y="220"/>
                </a:cubicBezTo>
                <a:cubicBezTo>
                  <a:pt x="191" y="218"/>
                  <a:pt x="190" y="217"/>
                  <a:pt x="189" y="216"/>
                </a:cubicBezTo>
                <a:cubicBezTo>
                  <a:pt x="189" y="216"/>
                  <a:pt x="188" y="215"/>
                  <a:pt x="188" y="215"/>
                </a:cubicBezTo>
                <a:cubicBezTo>
                  <a:pt x="187" y="214"/>
                  <a:pt x="186" y="214"/>
                  <a:pt x="186" y="214"/>
                </a:cubicBezTo>
                <a:cubicBezTo>
                  <a:pt x="185" y="214"/>
                  <a:pt x="184" y="213"/>
                  <a:pt x="184" y="213"/>
                </a:cubicBezTo>
                <a:cubicBezTo>
                  <a:pt x="182" y="213"/>
                  <a:pt x="181" y="213"/>
                  <a:pt x="180" y="213"/>
                </a:cubicBezTo>
                <a:cubicBezTo>
                  <a:pt x="179" y="213"/>
                  <a:pt x="178" y="214"/>
                  <a:pt x="178" y="214"/>
                </a:cubicBezTo>
                <a:cubicBezTo>
                  <a:pt x="177" y="214"/>
                  <a:pt x="176" y="214"/>
                  <a:pt x="176" y="215"/>
                </a:cubicBezTo>
                <a:cubicBezTo>
                  <a:pt x="175" y="215"/>
                  <a:pt x="175" y="216"/>
                  <a:pt x="174" y="216"/>
                </a:cubicBezTo>
                <a:cubicBezTo>
                  <a:pt x="173" y="217"/>
                  <a:pt x="172" y="218"/>
                  <a:pt x="172" y="220"/>
                </a:cubicBezTo>
                <a:cubicBezTo>
                  <a:pt x="171" y="221"/>
                  <a:pt x="171" y="222"/>
                  <a:pt x="171" y="224"/>
                </a:cubicBezTo>
                <a:cubicBezTo>
                  <a:pt x="171" y="225"/>
                  <a:pt x="171" y="226"/>
                  <a:pt x="172" y="228"/>
                </a:cubicBezTo>
                <a:cubicBezTo>
                  <a:pt x="172" y="229"/>
                  <a:pt x="173" y="230"/>
                  <a:pt x="174" y="231"/>
                </a:cubicBezTo>
                <a:close/>
                <a:moveTo>
                  <a:pt x="174" y="189"/>
                </a:moveTo>
                <a:cubicBezTo>
                  <a:pt x="175" y="190"/>
                  <a:pt x="176" y="190"/>
                  <a:pt x="178" y="191"/>
                </a:cubicBezTo>
                <a:cubicBezTo>
                  <a:pt x="179" y="191"/>
                  <a:pt x="180" y="192"/>
                  <a:pt x="182" y="192"/>
                </a:cubicBezTo>
                <a:cubicBezTo>
                  <a:pt x="183" y="192"/>
                  <a:pt x="184" y="191"/>
                  <a:pt x="186" y="191"/>
                </a:cubicBezTo>
                <a:cubicBezTo>
                  <a:pt x="187" y="190"/>
                  <a:pt x="188" y="190"/>
                  <a:pt x="189" y="189"/>
                </a:cubicBezTo>
                <a:cubicBezTo>
                  <a:pt x="190" y="188"/>
                  <a:pt x="191" y="186"/>
                  <a:pt x="191" y="185"/>
                </a:cubicBezTo>
                <a:cubicBezTo>
                  <a:pt x="192" y="184"/>
                  <a:pt x="192" y="182"/>
                  <a:pt x="192" y="181"/>
                </a:cubicBezTo>
                <a:cubicBezTo>
                  <a:pt x="192" y="180"/>
                  <a:pt x="192" y="178"/>
                  <a:pt x="191" y="177"/>
                </a:cubicBezTo>
                <a:cubicBezTo>
                  <a:pt x="191" y="176"/>
                  <a:pt x="190" y="174"/>
                  <a:pt x="189" y="173"/>
                </a:cubicBezTo>
                <a:cubicBezTo>
                  <a:pt x="188" y="172"/>
                  <a:pt x="187" y="172"/>
                  <a:pt x="186" y="171"/>
                </a:cubicBezTo>
                <a:cubicBezTo>
                  <a:pt x="183" y="170"/>
                  <a:pt x="180" y="170"/>
                  <a:pt x="178" y="171"/>
                </a:cubicBezTo>
                <a:cubicBezTo>
                  <a:pt x="176" y="172"/>
                  <a:pt x="175" y="172"/>
                  <a:pt x="174" y="173"/>
                </a:cubicBezTo>
                <a:cubicBezTo>
                  <a:pt x="173" y="174"/>
                  <a:pt x="172" y="176"/>
                  <a:pt x="172" y="177"/>
                </a:cubicBezTo>
                <a:cubicBezTo>
                  <a:pt x="171" y="178"/>
                  <a:pt x="171" y="180"/>
                  <a:pt x="171" y="181"/>
                </a:cubicBezTo>
                <a:cubicBezTo>
                  <a:pt x="171" y="182"/>
                  <a:pt x="171" y="184"/>
                  <a:pt x="172" y="185"/>
                </a:cubicBezTo>
                <a:cubicBezTo>
                  <a:pt x="172" y="186"/>
                  <a:pt x="173" y="188"/>
                  <a:pt x="174" y="189"/>
                </a:cubicBezTo>
                <a:close/>
                <a:moveTo>
                  <a:pt x="174" y="146"/>
                </a:moveTo>
                <a:cubicBezTo>
                  <a:pt x="175" y="147"/>
                  <a:pt x="176" y="148"/>
                  <a:pt x="178" y="148"/>
                </a:cubicBezTo>
                <a:cubicBezTo>
                  <a:pt x="179" y="149"/>
                  <a:pt x="180" y="149"/>
                  <a:pt x="182" y="149"/>
                </a:cubicBezTo>
                <a:cubicBezTo>
                  <a:pt x="183" y="149"/>
                  <a:pt x="184" y="149"/>
                  <a:pt x="186" y="148"/>
                </a:cubicBezTo>
                <a:cubicBezTo>
                  <a:pt x="187" y="148"/>
                  <a:pt x="188" y="147"/>
                  <a:pt x="189" y="146"/>
                </a:cubicBezTo>
                <a:cubicBezTo>
                  <a:pt x="190" y="145"/>
                  <a:pt x="191" y="144"/>
                  <a:pt x="191" y="142"/>
                </a:cubicBezTo>
                <a:cubicBezTo>
                  <a:pt x="192" y="141"/>
                  <a:pt x="192" y="140"/>
                  <a:pt x="192" y="138"/>
                </a:cubicBezTo>
                <a:cubicBezTo>
                  <a:pt x="192" y="136"/>
                  <a:pt x="191" y="133"/>
                  <a:pt x="189" y="131"/>
                </a:cubicBezTo>
                <a:cubicBezTo>
                  <a:pt x="187" y="128"/>
                  <a:pt x="183" y="127"/>
                  <a:pt x="180" y="128"/>
                </a:cubicBezTo>
                <a:cubicBezTo>
                  <a:pt x="179" y="128"/>
                  <a:pt x="178" y="128"/>
                  <a:pt x="178" y="129"/>
                </a:cubicBezTo>
                <a:cubicBezTo>
                  <a:pt x="177" y="129"/>
                  <a:pt x="176" y="129"/>
                  <a:pt x="176" y="129"/>
                </a:cubicBezTo>
                <a:cubicBezTo>
                  <a:pt x="175" y="130"/>
                  <a:pt x="175" y="130"/>
                  <a:pt x="174" y="131"/>
                </a:cubicBezTo>
                <a:cubicBezTo>
                  <a:pt x="172" y="133"/>
                  <a:pt x="171" y="136"/>
                  <a:pt x="171" y="138"/>
                </a:cubicBezTo>
                <a:cubicBezTo>
                  <a:pt x="171" y="140"/>
                  <a:pt x="171" y="141"/>
                  <a:pt x="172" y="142"/>
                </a:cubicBezTo>
                <a:cubicBezTo>
                  <a:pt x="172" y="144"/>
                  <a:pt x="173" y="145"/>
                  <a:pt x="174" y="146"/>
                </a:cubicBezTo>
                <a:close/>
                <a:moveTo>
                  <a:pt x="235" y="96"/>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139" y="0"/>
                  <a:pt x="139" y="0"/>
                  <a:pt x="139" y="0"/>
                </a:cubicBezTo>
                <a:cubicBezTo>
                  <a:pt x="145" y="0"/>
                  <a:pt x="150" y="4"/>
                  <a:pt x="150" y="10"/>
                </a:cubicBezTo>
                <a:cubicBezTo>
                  <a:pt x="150" y="85"/>
                  <a:pt x="150" y="85"/>
                  <a:pt x="150" y="85"/>
                </a:cubicBezTo>
                <a:cubicBezTo>
                  <a:pt x="224" y="85"/>
                  <a:pt x="224" y="85"/>
                  <a:pt x="224" y="85"/>
                </a:cubicBezTo>
                <a:cubicBezTo>
                  <a:pt x="230" y="85"/>
                  <a:pt x="235" y="90"/>
                  <a:pt x="235" y="96"/>
                </a:cubicBezTo>
                <a:close/>
                <a:moveTo>
                  <a:pt x="22" y="298"/>
                </a:moveTo>
                <a:cubicBezTo>
                  <a:pt x="43" y="298"/>
                  <a:pt x="43" y="298"/>
                  <a:pt x="43" y="298"/>
                </a:cubicBezTo>
                <a:cubicBezTo>
                  <a:pt x="43" y="266"/>
                  <a:pt x="43" y="266"/>
                  <a:pt x="43" y="266"/>
                </a:cubicBezTo>
                <a:cubicBezTo>
                  <a:pt x="43" y="260"/>
                  <a:pt x="48" y="256"/>
                  <a:pt x="54" y="256"/>
                </a:cubicBezTo>
                <a:cubicBezTo>
                  <a:pt x="60" y="256"/>
                  <a:pt x="64" y="260"/>
                  <a:pt x="64" y="266"/>
                </a:cubicBezTo>
                <a:cubicBezTo>
                  <a:pt x="64" y="298"/>
                  <a:pt x="64" y="298"/>
                  <a:pt x="64" y="298"/>
                </a:cubicBezTo>
                <a:cubicBezTo>
                  <a:pt x="128" y="298"/>
                  <a:pt x="128" y="298"/>
                  <a:pt x="128" y="298"/>
                </a:cubicBezTo>
                <a:cubicBezTo>
                  <a:pt x="128" y="21"/>
                  <a:pt x="128" y="21"/>
                  <a:pt x="128" y="21"/>
                </a:cubicBezTo>
                <a:cubicBezTo>
                  <a:pt x="22" y="21"/>
                  <a:pt x="22" y="21"/>
                  <a:pt x="22" y="21"/>
                </a:cubicBezTo>
                <a:lnTo>
                  <a:pt x="22" y="298"/>
                </a:lnTo>
                <a:close/>
                <a:moveTo>
                  <a:pt x="214" y="106"/>
                </a:moveTo>
                <a:cubicBezTo>
                  <a:pt x="150" y="106"/>
                  <a:pt x="150" y="106"/>
                  <a:pt x="150" y="106"/>
                </a:cubicBezTo>
                <a:cubicBezTo>
                  <a:pt x="150" y="298"/>
                  <a:pt x="150" y="298"/>
                  <a:pt x="150" y="298"/>
                </a:cubicBezTo>
                <a:cubicBezTo>
                  <a:pt x="171" y="298"/>
                  <a:pt x="171" y="298"/>
                  <a:pt x="171" y="298"/>
                </a:cubicBezTo>
                <a:cubicBezTo>
                  <a:pt x="171" y="266"/>
                  <a:pt x="171" y="266"/>
                  <a:pt x="171" y="266"/>
                </a:cubicBezTo>
                <a:cubicBezTo>
                  <a:pt x="171" y="260"/>
                  <a:pt x="176" y="256"/>
                  <a:pt x="182" y="256"/>
                </a:cubicBezTo>
                <a:cubicBezTo>
                  <a:pt x="188" y="256"/>
                  <a:pt x="192" y="260"/>
                  <a:pt x="192" y="266"/>
                </a:cubicBezTo>
                <a:cubicBezTo>
                  <a:pt x="192" y="298"/>
                  <a:pt x="192" y="298"/>
                  <a:pt x="192" y="298"/>
                </a:cubicBezTo>
                <a:cubicBezTo>
                  <a:pt x="214" y="298"/>
                  <a:pt x="214" y="298"/>
                  <a:pt x="214" y="298"/>
                </a:cubicBezTo>
                <a:lnTo>
                  <a:pt x="214" y="106"/>
                </a:ln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80" name="フリーフォーム 79"/>
          <p:cNvSpPr/>
          <p:nvPr/>
        </p:nvSpPr>
        <p:spPr>
          <a:xfrm>
            <a:off x="6118856" y="4234643"/>
            <a:ext cx="196362" cy="272003"/>
          </a:xfrm>
          <a:custGeom>
            <a:avLst/>
            <a:gdLst>
              <a:gd name="connsiteX0" fmla="*/ 369161 w 1088213"/>
              <a:gd name="connsiteY0" fmla="*/ 697244 h 1507411"/>
              <a:gd name="connsiteX1" fmla="*/ 719051 w 1088213"/>
              <a:gd name="connsiteY1" fmla="*/ 697244 h 1507411"/>
              <a:gd name="connsiteX2" fmla="*/ 1088212 w 1088213"/>
              <a:gd name="connsiteY2" fmla="*/ 1066405 h 1507411"/>
              <a:gd name="connsiteX3" fmla="*/ 1088212 w 1088213"/>
              <a:gd name="connsiteY3" fmla="*/ 1074762 h 1507411"/>
              <a:gd name="connsiteX4" fmla="*/ 1088213 w 1088213"/>
              <a:gd name="connsiteY4" fmla="*/ 1074764 h 1507411"/>
              <a:gd name="connsiteX5" fmla="*/ 1088213 w 1088213"/>
              <a:gd name="connsiteY5" fmla="*/ 1487129 h 1507411"/>
              <a:gd name="connsiteX6" fmla="*/ 1067931 w 1088213"/>
              <a:gd name="connsiteY6" fmla="*/ 1507411 h 1507411"/>
              <a:gd name="connsiteX7" fmla="*/ 719051 w 1088213"/>
              <a:gd name="connsiteY7" fmla="*/ 1507411 h 1507411"/>
              <a:gd name="connsiteX8" fmla="*/ 369161 w 1088213"/>
              <a:gd name="connsiteY8" fmla="*/ 1507411 h 1507411"/>
              <a:gd name="connsiteX9" fmla="*/ 20282 w 1088213"/>
              <a:gd name="connsiteY9" fmla="*/ 1507411 h 1507411"/>
              <a:gd name="connsiteX10" fmla="*/ 0 w 1088213"/>
              <a:gd name="connsiteY10" fmla="*/ 1487129 h 1507411"/>
              <a:gd name="connsiteX11" fmla="*/ 0 w 1088213"/>
              <a:gd name="connsiteY11" fmla="*/ 1138250 h 1507411"/>
              <a:gd name="connsiteX12" fmla="*/ 0 w 1088213"/>
              <a:gd name="connsiteY12" fmla="*/ 1074764 h 1507411"/>
              <a:gd name="connsiteX13" fmla="*/ 0 w 1088213"/>
              <a:gd name="connsiteY13" fmla="*/ 1066405 h 1507411"/>
              <a:gd name="connsiteX14" fmla="*/ 369161 w 1088213"/>
              <a:gd name="connsiteY14" fmla="*/ 697244 h 1507411"/>
              <a:gd name="connsiteX15" fmla="*/ 547766 w 1088213"/>
              <a:gd name="connsiteY15" fmla="*/ 0 h 1507411"/>
              <a:gd name="connsiteX16" fmla="*/ 885053 w 1088213"/>
              <a:gd name="connsiteY16" fmla="*/ 337287 h 1507411"/>
              <a:gd name="connsiteX17" fmla="*/ 547766 w 1088213"/>
              <a:gd name="connsiteY17" fmla="*/ 674574 h 1507411"/>
              <a:gd name="connsiteX18" fmla="*/ 210479 w 1088213"/>
              <a:gd name="connsiteY18" fmla="*/ 337287 h 1507411"/>
              <a:gd name="connsiteX19" fmla="*/ 547766 w 1088213"/>
              <a:gd name="connsiteY19" fmla="*/ 0 h 150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8213" h="1507411">
                <a:moveTo>
                  <a:pt x="369161" y="697244"/>
                </a:moveTo>
                <a:lnTo>
                  <a:pt x="719051" y="697244"/>
                </a:lnTo>
                <a:cubicBezTo>
                  <a:pt x="922933" y="697244"/>
                  <a:pt x="1088212" y="862523"/>
                  <a:pt x="1088212" y="1066405"/>
                </a:cubicBezTo>
                <a:lnTo>
                  <a:pt x="1088212" y="1074762"/>
                </a:lnTo>
                <a:lnTo>
                  <a:pt x="1088213" y="1074764"/>
                </a:lnTo>
                <a:lnTo>
                  <a:pt x="1088213" y="1487129"/>
                </a:lnTo>
                <a:cubicBezTo>
                  <a:pt x="1088213" y="1498330"/>
                  <a:pt x="1079132" y="1507411"/>
                  <a:pt x="1067931" y="1507411"/>
                </a:cubicBezTo>
                <a:lnTo>
                  <a:pt x="719051" y="1507411"/>
                </a:lnTo>
                <a:lnTo>
                  <a:pt x="369161" y="1507411"/>
                </a:lnTo>
                <a:lnTo>
                  <a:pt x="20282" y="1507411"/>
                </a:lnTo>
                <a:cubicBezTo>
                  <a:pt x="9081" y="1507411"/>
                  <a:pt x="0" y="1498330"/>
                  <a:pt x="0" y="1487129"/>
                </a:cubicBezTo>
                <a:lnTo>
                  <a:pt x="0" y="1138250"/>
                </a:lnTo>
                <a:lnTo>
                  <a:pt x="0" y="1074764"/>
                </a:lnTo>
                <a:lnTo>
                  <a:pt x="0" y="1066405"/>
                </a:lnTo>
                <a:cubicBezTo>
                  <a:pt x="0" y="862523"/>
                  <a:pt x="165279" y="697244"/>
                  <a:pt x="369161" y="697244"/>
                </a:cubicBezTo>
                <a:close/>
                <a:moveTo>
                  <a:pt x="547766" y="0"/>
                </a:moveTo>
                <a:cubicBezTo>
                  <a:pt x="734044" y="0"/>
                  <a:pt x="885053" y="151009"/>
                  <a:pt x="885053" y="337287"/>
                </a:cubicBezTo>
                <a:cubicBezTo>
                  <a:pt x="885053" y="523565"/>
                  <a:pt x="734044" y="674574"/>
                  <a:pt x="547766" y="674574"/>
                </a:cubicBezTo>
                <a:cubicBezTo>
                  <a:pt x="361488" y="674574"/>
                  <a:pt x="210479" y="523565"/>
                  <a:pt x="210479" y="337287"/>
                </a:cubicBezTo>
                <a:cubicBezTo>
                  <a:pt x="210479" y="151009"/>
                  <a:pt x="361488" y="0"/>
                  <a:pt x="547766" y="0"/>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latin typeface="Calibri" panose="020F0502020204030204" pitchFamily="34" charset="0"/>
              <a:ea typeface="ＭＳ Ｐゴシック"/>
            </a:endParaRPr>
          </a:p>
        </p:txBody>
      </p:sp>
      <p:sp>
        <p:nvSpPr>
          <p:cNvPr id="81" name="Freeform 10"/>
          <p:cNvSpPr>
            <a:spLocks noEditPoints="1"/>
          </p:cNvSpPr>
          <p:nvPr/>
        </p:nvSpPr>
        <p:spPr bwMode="gray">
          <a:xfrm>
            <a:off x="5313860" y="4263850"/>
            <a:ext cx="330540" cy="242796"/>
          </a:xfrm>
          <a:custGeom>
            <a:avLst/>
            <a:gdLst>
              <a:gd name="T0" fmla="*/ 10 w 320"/>
              <a:gd name="T1" fmla="*/ 0 h 235"/>
              <a:gd name="T2" fmla="*/ 0 w 320"/>
              <a:gd name="T3" fmla="*/ 224 h 235"/>
              <a:gd name="T4" fmla="*/ 309 w 320"/>
              <a:gd name="T5" fmla="*/ 235 h 235"/>
              <a:gd name="T6" fmla="*/ 320 w 320"/>
              <a:gd name="T7" fmla="*/ 11 h 235"/>
              <a:gd name="T8" fmla="*/ 85 w 320"/>
              <a:gd name="T9" fmla="*/ 214 h 235"/>
              <a:gd name="T10" fmla="*/ 64 w 320"/>
              <a:gd name="T11" fmla="*/ 150 h 235"/>
              <a:gd name="T12" fmla="*/ 85 w 320"/>
              <a:gd name="T13" fmla="*/ 214 h 235"/>
              <a:gd name="T14" fmla="*/ 106 w 320"/>
              <a:gd name="T15" fmla="*/ 214 h 235"/>
              <a:gd name="T16" fmla="*/ 96 w 320"/>
              <a:gd name="T17" fmla="*/ 128 h 235"/>
              <a:gd name="T18" fmla="*/ 42 w 320"/>
              <a:gd name="T19" fmla="*/ 139 h 235"/>
              <a:gd name="T20" fmla="*/ 21 w 320"/>
              <a:gd name="T21" fmla="*/ 214 h 235"/>
              <a:gd name="T22" fmla="*/ 298 w 320"/>
              <a:gd name="T23" fmla="*/ 22 h 235"/>
              <a:gd name="T24" fmla="*/ 42 w 320"/>
              <a:gd name="T25" fmla="*/ 96 h 235"/>
              <a:gd name="T26" fmla="*/ 64 w 320"/>
              <a:gd name="T27" fmla="*/ 96 h 235"/>
              <a:gd name="T28" fmla="*/ 42 w 320"/>
              <a:gd name="T29" fmla="*/ 96 h 235"/>
              <a:gd name="T30" fmla="*/ 53 w 320"/>
              <a:gd name="T31" fmla="*/ 43 h 235"/>
              <a:gd name="T32" fmla="*/ 53 w 320"/>
              <a:gd name="T33" fmla="*/ 64 h 235"/>
              <a:gd name="T34" fmla="*/ 85 w 320"/>
              <a:gd name="T35" fmla="*/ 96 h 235"/>
              <a:gd name="T36" fmla="*/ 106 w 320"/>
              <a:gd name="T37" fmla="*/ 96 h 235"/>
              <a:gd name="T38" fmla="*/ 85 w 320"/>
              <a:gd name="T39" fmla="*/ 96 h 235"/>
              <a:gd name="T40" fmla="*/ 96 w 320"/>
              <a:gd name="T41" fmla="*/ 43 h 235"/>
              <a:gd name="T42" fmla="*/ 96 w 320"/>
              <a:gd name="T43" fmla="*/ 64 h 235"/>
              <a:gd name="T44" fmla="*/ 128 w 320"/>
              <a:gd name="T45" fmla="*/ 96 h 235"/>
              <a:gd name="T46" fmla="*/ 149 w 320"/>
              <a:gd name="T47" fmla="*/ 96 h 235"/>
              <a:gd name="T48" fmla="*/ 128 w 320"/>
              <a:gd name="T49" fmla="*/ 96 h 235"/>
              <a:gd name="T50" fmla="*/ 138 w 320"/>
              <a:gd name="T51" fmla="*/ 43 h 235"/>
              <a:gd name="T52" fmla="*/ 138 w 320"/>
              <a:gd name="T53" fmla="*/ 64 h 235"/>
              <a:gd name="T54" fmla="*/ 170 w 320"/>
              <a:gd name="T55" fmla="*/ 96 h 235"/>
              <a:gd name="T56" fmla="*/ 192 w 320"/>
              <a:gd name="T57" fmla="*/ 96 h 235"/>
              <a:gd name="T58" fmla="*/ 170 w 320"/>
              <a:gd name="T59" fmla="*/ 96 h 235"/>
              <a:gd name="T60" fmla="*/ 181 w 320"/>
              <a:gd name="T61" fmla="*/ 43 h 235"/>
              <a:gd name="T62" fmla="*/ 181 w 320"/>
              <a:gd name="T63" fmla="*/ 64 h 235"/>
              <a:gd name="T64" fmla="*/ 213 w 320"/>
              <a:gd name="T65" fmla="*/ 96 h 235"/>
              <a:gd name="T66" fmla="*/ 234 w 320"/>
              <a:gd name="T67" fmla="*/ 96 h 235"/>
              <a:gd name="T68" fmla="*/ 213 w 320"/>
              <a:gd name="T69" fmla="*/ 96 h 235"/>
              <a:gd name="T70" fmla="*/ 224 w 320"/>
              <a:gd name="T71" fmla="*/ 43 h 235"/>
              <a:gd name="T72" fmla="*/ 224 w 320"/>
              <a:gd name="T73" fmla="*/ 64 h 235"/>
              <a:gd name="T74" fmla="*/ 256 w 320"/>
              <a:gd name="T75" fmla="*/ 96 h 235"/>
              <a:gd name="T76" fmla="*/ 277 w 320"/>
              <a:gd name="T77" fmla="*/ 96 h 235"/>
              <a:gd name="T78" fmla="*/ 256 w 320"/>
              <a:gd name="T79" fmla="*/ 96 h 235"/>
              <a:gd name="T80" fmla="*/ 138 w 320"/>
              <a:gd name="T81" fmla="*/ 128 h 235"/>
              <a:gd name="T82" fmla="*/ 138 w 320"/>
              <a:gd name="T83" fmla="*/ 150 h 235"/>
              <a:gd name="T84" fmla="*/ 170 w 320"/>
              <a:gd name="T85" fmla="*/ 139 h 235"/>
              <a:gd name="T86" fmla="*/ 192 w 320"/>
              <a:gd name="T87" fmla="*/ 139 h 235"/>
              <a:gd name="T88" fmla="*/ 170 w 320"/>
              <a:gd name="T89" fmla="*/ 139 h 235"/>
              <a:gd name="T90" fmla="*/ 224 w 320"/>
              <a:gd name="T91" fmla="*/ 128 h 235"/>
              <a:gd name="T92" fmla="*/ 224 w 320"/>
              <a:gd name="T93" fmla="*/ 150 h 235"/>
              <a:gd name="T94" fmla="*/ 256 w 320"/>
              <a:gd name="T95" fmla="*/ 139 h 235"/>
              <a:gd name="T96" fmla="*/ 277 w 320"/>
              <a:gd name="T97" fmla="*/ 139 h 235"/>
              <a:gd name="T98" fmla="*/ 256 w 320"/>
              <a:gd name="T99" fmla="*/ 139 h 235"/>
              <a:gd name="T100" fmla="*/ 138 w 320"/>
              <a:gd name="T101" fmla="*/ 171 h 235"/>
              <a:gd name="T102" fmla="*/ 138 w 320"/>
              <a:gd name="T103" fmla="*/ 192 h 235"/>
              <a:gd name="T104" fmla="*/ 170 w 320"/>
              <a:gd name="T105" fmla="*/ 182 h 235"/>
              <a:gd name="T106" fmla="*/ 192 w 320"/>
              <a:gd name="T107" fmla="*/ 182 h 235"/>
              <a:gd name="T108" fmla="*/ 170 w 320"/>
              <a:gd name="T109" fmla="*/ 182 h 235"/>
              <a:gd name="T110" fmla="*/ 224 w 320"/>
              <a:gd name="T111" fmla="*/ 171 h 235"/>
              <a:gd name="T112" fmla="*/ 224 w 320"/>
              <a:gd name="T113" fmla="*/ 192 h 235"/>
              <a:gd name="T114" fmla="*/ 256 w 320"/>
              <a:gd name="T115" fmla="*/ 182 h 235"/>
              <a:gd name="T116" fmla="*/ 277 w 320"/>
              <a:gd name="T117" fmla="*/ 182 h 235"/>
              <a:gd name="T118" fmla="*/ 256 w 320"/>
              <a:gd name="T119" fmla="*/ 182 h 235"/>
              <a:gd name="T120" fmla="*/ 266 w 320"/>
              <a:gd name="T121" fmla="*/ 43 h 235"/>
              <a:gd name="T122" fmla="*/ 266 w 320"/>
              <a:gd name="T123" fmla="*/ 6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85" y="214"/>
                </a:moveTo>
                <a:cubicBezTo>
                  <a:pt x="64" y="214"/>
                  <a:pt x="64" y="214"/>
                  <a:pt x="64" y="214"/>
                </a:cubicBezTo>
                <a:cubicBezTo>
                  <a:pt x="64" y="150"/>
                  <a:pt x="64" y="150"/>
                  <a:pt x="64" y="150"/>
                </a:cubicBezTo>
                <a:cubicBezTo>
                  <a:pt x="85" y="150"/>
                  <a:pt x="85" y="150"/>
                  <a:pt x="85" y="150"/>
                </a:cubicBezTo>
                <a:lnTo>
                  <a:pt x="85" y="214"/>
                </a:lnTo>
                <a:close/>
                <a:moveTo>
                  <a:pt x="298" y="214"/>
                </a:moveTo>
                <a:cubicBezTo>
                  <a:pt x="106" y="214"/>
                  <a:pt x="106" y="214"/>
                  <a:pt x="106" y="214"/>
                </a:cubicBezTo>
                <a:cubicBezTo>
                  <a:pt x="106" y="139"/>
                  <a:pt x="106" y="139"/>
                  <a:pt x="106" y="139"/>
                </a:cubicBezTo>
                <a:cubicBezTo>
                  <a:pt x="106" y="133"/>
                  <a:pt x="102" y="128"/>
                  <a:pt x="96" y="128"/>
                </a:cubicBezTo>
                <a:cubicBezTo>
                  <a:pt x="53" y="128"/>
                  <a:pt x="53" y="128"/>
                  <a:pt x="53" y="128"/>
                </a:cubicBezTo>
                <a:cubicBezTo>
                  <a:pt x="47" y="128"/>
                  <a:pt x="42" y="133"/>
                  <a:pt x="42" y="139"/>
                </a:cubicBezTo>
                <a:cubicBezTo>
                  <a:pt x="42" y="214"/>
                  <a:pt x="42" y="214"/>
                  <a:pt x="42" y="214"/>
                </a:cubicBezTo>
                <a:cubicBezTo>
                  <a:pt x="21" y="214"/>
                  <a:pt x="21" y="214"/>
                  <a:pt x="21" y="214"/>
                </a:cubicBezTo>
                <a:cubicBezTo>
                  <a:pt x="21" y="22"/>
                  <a:pt x="21" y="22"/>
                  <a:pt x="21" y="22"/>
                </a:cubicBezTo>
                <a:cubicBezTo>
                  <a:pt x="298" y="22"/>
                  <a:pt x="298" y="22"/>
                  <a:pt x="298" y="22"/>
                </a:cubicBezTo>
                <a:lnTo>
                  <a:pt x="298" y="214"/>
                </a:lnTo>
                <a:close/>
                <a:moveTo>
                  <a:pt x="42" y="96"/>
                </a:moveTo>
                <a:cubicBezTo>
                  <a:pt x="42" y="90"/>
                  <a:pt x="47" y="86"/>
                  <a:pt x="53" y="86"/>
                </a:cubicBezTo>
                <a:cubicBezTo>
                  <a:pt x="59" y="86"/>
                  <a:pt x="64" y="90"/>
                  <a:pt x="64" y="96"/>
                </a:cubicBezTo>
                <a:cubicBezTo>
                  <a:pt x="64" y="102"/>
                  <a:pt x="59" y="107"/>
                  <a:pt x="53" y="107"/>
                </a:cubicBezTo>
                <a:cubicBezTo>
                  <a:pt x="47" y="107"/>
                  <a:pt x="42" y="102"/>
                  <a:pt x="42" y="96"/>
                </a:cubicBezTo>
                <a:close/>
                <a:moveTo>
                  <a:pt x="42" y="54"/>
                </a:moveTo>
                <a:cubicBezTo>
                  <a:pt x="42" y="48"/>
                  <a:pt x="47" y="43"/>
                  <a:pt x="53" y="43"/>
                </a:cubicBezTo>
                <a:cubicBezTo>
                  <a:pt x="59" y="43"/>
                  <a:pt x="64" y="48"/>
                  <a:pt x="64" y="54"/>
                </a:cubicBezTo>
                <a:cubicBezTo>
                  <a:pt x="64" y="60"/>
                  <a:pt x="59" y="64"/>
                  <a:pt x="53" y="64"/>
                </a:cubicBezTo>
                <a:cubicBezTo>
                  <a:pt x="47" y="64"/>
                  <a:pt x="42" y="60"/>
                  <a:pt x="42" y="54"/>
                </a:cubicBezTo>
                <a:close/>
                <a:moveTo>
                  <a:pt x="85" y="96"/>
                </a:moveTo>
                <a:cubicBezTo>
                  <a:pt x="85" y="90"/>
                  <a:pt x="90" y="86"/>
                  <a:pt x="96" y="86"/>
                </a:cubicBezTo>
                <a:cubicBezTo>
                  <a:pt x="102" y="86"/>
                  <a:pt x="106" y="90"/>
                  <a:pt x="106" y="96"/>
                </a:cubicBezTo>
                <a:cubicBezTo>
                  <a:pt x="106" y="102"/>
                  <a:pt x="102" y="107"/>
                  <a:pt x="96" y="107"/>
                </a:cubicBezTo>
                <a:cubicBezTo>
                  <a:pt x="90" y="107"/>
                  <a:pt x="85" y="102"/>
                  <a:pt x="85" y="96"/>
                </a:cubicBezTo>
                <a:close/>
                <a:moveTo>
                  <a:pt x="85" y="54"/>
                </a:moveTo>
                <a:cubicBezTo>
                  <a:pt x="85" y="48"/>
                  <a:pt x="90" y="43"/>
                  <a:pt x="96" y="43"/>
                </a:cubicBezTo>
                <a:cubicBezTo>
                  <a:pt x="102" y="43"/>
                  <a:pt x="106" y="48"/>
                  <a:pt x="106" y="54"/>
                </a:cubicBezTo>
                <a:cubicBezTo>
                  <a:pt x="106" y="60"/>
                  <a:pt x="102" y="64"/>
                  <a:pt x="96" y="64"/>
                </a:cubicBezTo>
                <a:cubicBezTo>
                  <a:pt x="90" y="64"/>
                  <a:pt x="85" y="60"/>
                  <a:pt x="85" y="54"/>
                </a:cubicBezTo>
                <a:close/>
                <a:moveTo>
                  <a:pt x="128" y="96"/>
                </a:moveTo>
                <a:cubicBezTo>
                  <a:pt x="128" y="90"/>
                  <a:pt x="132" y="86"/>
                  <a:pt x="138" y="86"/>
                </a:cubicBezTo>
                <a:cubicBezTo>
                  <a:pt x="144" y="86"/>
                  <a:pt x="149" y="90"/>
                  <a:pt x="149" y="96"/>
                </a:cubicBezTo>
                <a:cubicBezTo>
                  <a:pt x="149" y="102"/>
                  <a:pt x="144" y="107"/>
                  <a:pt x="138" y="107"/>
                </a:cubicBezTo>
                <a:cubicBezTo>
                  <a:pt x="132" y="107"/>
                  <a:pt x="128" y="102"/>
                  <a:pt x="128" y="96"/>
                </a:cubicBezTo>
                <a:close/>
                <a:moveTo>
                  <a:pt x="128" y="54"/>
                </a:moveTo>
                <a:cubicBezTo>
                  <a:pt x="128" y="48"/>
                  <a:pt x="132" y="43"/>
                  <a:pt x="138" y="43"/>
                </a:cubicBezTo>
                <a:cubicBezTo>
                  <a:pt x="144" y="43"/>
                  <a:pt x="149" y="48"/>
                  <a:pt x="149" y="54"/>
                </a:cubicBezTo>
                <a:cubicBezTo>
                  <a:pt x="149" y="60"/>
                  <a:pt x="144" y="64"/>
                  <a:pt x="138" y="64"/>
                </a:cubicBezTo>
                <a:cubicBezTo>
                  <a:pt x="132" y="64"/>
                  <a:pt x="128" y="60"/>
                  <a:pt x="128" y="54"/>
                </a:cubicBezTo>
                <a:close/>
                <a:moveTo>
                  <a:pt x="170" y="96"/>
                </a:moveTo>
                <a:cubicBezTo>
                  <a:pt x="170" y="90"/>
                  <a:pt x="175" y="86"/>
                  <a:pt x="181" y="86"/>
                </a:cubicBezTo>
                <a:cubicBezTo>
                  <a:pt x="187" y="86"/>
                  <a:pt x="192" y="90"/>
                  <a:pt x="192" y="96"/>
                </a:cubicBezTo>
                <a:cubicBezTo>
                  <a:pt x="192" y="102"/>
                  <a:pt x="187" y="107"/>
                  <a:pt x="181" y="107"/>
                </a:cubicBezTo>
                <a:cubicBezTo>
                  <a:pt x="175" y="107"/>
                  <a:pt x="170" y="102"/>
                  <a:pt x="170" y="96"/>
                </a:cubicBezTo>
                <a:close/>
                <a:moveTo>
                  <a:pt x="170" y="54"/>
                </a:moveTo>
                <a:cubicBezTo>
                  <a:pt x="170" y="48"/>
                  <a:pt x="175" y="43"/>
                  <a:pt x="181" y="43"/>
                </a:cubicBezTo>
                <a:cubicBezTo>
                  <a:pt x="187" y="43"/>
                  <a:pt x="192" y="48"/>
                  <a:pt x="192" y="54"/>
                </a:cubicBezTo>
                <a:cubicBezTo>
                  <a:pt x="192" y="60"/>
                  <a:pt x="187" y="64"/>
                  <a:pt x="181" y="64"/>
                </a:cubicBezTo>
                <a:cubicBezTo>
                  <a:pt x="175" y="64"/>
                  <a:pt x="170" y="60"/>
                  <a:pt x="170" y="54"/>
                </a:cubicBezTo>
                <a:close/>
                <a:moveTo>
                  <a:pt x="213" y="96"/>
                </a:moveTo>
                <a:cubicBezTo>
                  <a:pt x="213" y="90"/>
                  <a:pt x="218" y="86"/>
                  <a:pt x="224" y="86"/>
                </a:cubicBezTo>
                <a:cubicBezTo>
                  <a:pt x="230" y="86"/>
                  <a:pt x="234" y="90"/>
                  <a:pt x="234" y="96"/>
                </a:cubicBezTo>
                <a:cubicBezTo>
                  <a:pt x="234" y="102"/>
                  <a:pt x="230" y="107"/>
                  <a:pt x="224" y="107"/>
                </a:cubicBezTo>
                <a:cubicBezTo>
                  <a:pt x="218" y="107"/>
                  <a:pt x="213" y="102"/>
                  <a:pt x="213" y="96"/>
                </a:cubicBezTo>
                <a:close/>
                <a:moveTo>
                  <a:pt x="213" y="54"/>
                </a:moveTo>
                <a:cubicBezTo>
                  <a:pt x="213" y="48"/>
                  <a:pt x="218" y="43"/>
                  <a:pt x="224" y="43"/>
                </a:cubicBezTo>
                <a:cubicBezTo>
                  <a:pt x="230" y="43"/>
                  <a:pt x="234" y="48"/>
                  <a:pt x="234" y="54"/>
                </a:cubicBezTo>
                <a:cubicBezTo>
                  <a:pt x="234" y="60"/>
                  <a:pt x="230" y="64"/>
                  <a:pt x="224" y="64"/>
                </a:cubicBezTo>
                <a:cubicBezTo>
                  <a:pt x="218" y="64"/>
                  <a:pt x="213" y="60"/>
                  <a:pt x="213" y="54"/>
                </a:cubicBezTo>
                <a:close/>
                <a:moveTo>
                  <a:pt x="256" y="96"/>
                </a:moveTo>
                <a:cubicBezTo>
                  <a:pt x="256" y="90"/>
                  <a:pt x="260" y="86"/>
                  <a:pt x="266" y="86"/>
                </a:cubicBezTo>
                <a:cubicBezTo>
                  <a:pt x="272" y="86"/>
                  <a:pt x="277" y="90"/>
                  <a:pt x="277" y="96"/>
                </a:cubicBezTo>
                <a:cubicBezTo>
                  <a:pt x="277" y="102"/>
                  <a:pt x="272" y="107"/>
                  <a:pt x="266" y="107"/>
                </a:cubicBezTo>
                <a:cubicBezTo>
                  <a:pt x="260" y="107"/>
                  <a:pt x="256" y="102"/>
                  <a:pt x="256" y="96"/>
                </a:cubicBezTo>
                <a:close/>
                <a:moveTo>
                  <a:pt x="128" y="139"/>
                </a:moveTo>
                <a:cubicBezTo>
                  <a:pt x="128" y="133"/>
                  <a:pt x="132" y="128"/>
                  <a:pt x="138" y="128"/>
                </a:cubicBezTo>
                <a:cubicBezTo>
                  <a:pt x="144" y="128"/>
                  <a:pt x="149" y="133"/>
                  <a:pt x="149" y="139"/>
                </a:cubicBezTo>
                <a:cubicBezTo>
                  <a:pt x="149" y="145"/>
                  <a:pt x="144" y="150"/>
                  <a:pt x="138" y="150"/>
                </a:cubicBezTo>
                <a:cubicBezTo>
                  <a:pt x="132" y="150"/>
                  <a:pt x="128" y="145"/>
                  <a:pt x="128" y="139"/>
                </a:cubicBezTo>
                <a:close/>
                <a:moveTo>
                  <a:pt x="170" y="139"/>
                </a:moveTo>
                <a:cubicBezTo>
                  <a:pt x="170" y="133"/>
                  <a:pt x="175" y="128"/>
                  <a:pt x="181" y="128"/>
                </a:cubicBezTo>
                <a:cubicBezTo>
                  <a:pt x="187" y="128"/>
                  <a:pt x="192" y="133"/>
                  <a:pt x="192" y="139"/>
                </a:cubicBezTo>
                <a:cubicBezTo>
                  <a:pt x="192" y="145"/>
                  <a:pt x="187" y="150"/>
                  <a:pt x="181" y="150"/>
                </a:cubicBezTo>
                <a:cubicBezTo>
                  <a:pt x="175" y="150"/>
                  <a:pt x="170" y="145"/>
                  <a:pt x="170" y="139"/>
                </a:cubicBezTo>
                <a:close/>
                <a:moveTo>
                  <a:pt x="213" y="139"/>
                </a:moveTo>
                <a:cubicBezTo>
                  <a:pt x="213" y="133"/>
                  <a:pt x="218" y="128"/>
                  <a:pt x="224" y="128"/>
                </a:cubicBezTo>
                <a:cubicBezTo>
                  <a:pt x="230" y="128"/>
                  <a:pt x="234" y="133"/>
                  <a:pt x="234" y="139"/>
                </a:cubicBezTo>
                <a:cubicBezTo>
                  <a:pt x="234" y="145"/>
                  <a:pt x="230" y="150"/>
                  <a:pt x="224" y="150"/>
                </a:cubicBezTo>
                <a:cubicBezTo>
                  <a:pt x="218" y="150"/>
                  <a:pt x="213" y="145"/>
                  <a:pt x="213" y="139"/>
                </a:cubicBezTo>
                <a:close/>
                <a:moveTo>
                  <a:pt x="256" y="139"/>
                </a:moveTo>
                <a:cubicBezTo>
                  <a:pt x="256" y="133"/>
                  <a:pt x="260" y="128"/>
                  <a:pt x="266" y="128"/>
                </a:cubicBezTo>
                <a:cubicBezTo>
                  <a:pt x="272" y="128"/>
                  <a:pt x="277" y="133"/>
                  <a:pt x="277" y="139"/>
                </a:cubicBezTo>
                <a:cubicBezTo>
                  <a:pt x="277" y="145"/>
                  <a:pt x="272" y="150"/>
                  <a:pt x="266" y="150"/>
                </a:cubicBezTo>
                <a:cubicBezTo>
                  <a:pt x="260" y="150"/>
                  <a:pt x="256" y="145"/>
                  <a:pt x="256" y="139"/>
                </a:cubicBezTo>
                <a:close/>
                <a:moveTo>
                  <a:pt x="128" y="182"/>
                </a:moveTo>
                <a:cubicBezTo>
                  <a:pt x="128" y="176"/>
                  <a:pt x="132" y="171"/>
                  <a:pt x="138" y="171"/>
                </a:cubicBezTo>
                <a:cubicBezTo>
                  <a:pt x="144" y="171"/>
                  <a:pt x="149" y="176"/>
                  <a:pt x="149" y="182"/>
                </a:cubicBezTo>
                <a:cubicBezTo>
                  <a:pt x="149" y="188"/>
                  <a:pt x="144" y="192"/>
                  <a:pt x="138" y="192"/>
                </a:cubicBezTo>
                <a:cubicBezTo>
                  <a:pt x="132" y="192"/>
                  <a:pt x="128" y="188"/>
                  <a:pt x="128" y="182"/>
                </a:cubicBezTo>
                <a:close/>
                <a:moveTo>
                  <a:pt x="170" y="182"/>
                </a:moveTo>
                <a:cubicBezTo>
                  <a:pt x="170" y="176"/>
                  <a:pt x="175" y="171"/>
                  <a:pt x="181" y="171"/>
                </a:cubicBezTo>
                <a:cubicBezTo>
                  <a:pt x="187" y="171"/>
                  <a:pt x="192" y="176"/>
                  <a:pt x="192" y="182"/>
                </a:cubicBezTo>
                <a:cubicBezTo>
                  <a:pt x="192" y="188"/>
                  <a:pt x="187" y="192"/>
                  <a:pt x="181" y="192"/>
                </a:cubicBezTo>
                <a:cubicBezTo>
                  <a:pt x="175" y="192"/>
                  <a:pt x="170" y="188"/>
                  <a:pt x="170" y="182"/>
                </a:cubicBezTo>
                <a:close/>
                <a:moveTo>
                  <a:pt x="213" y="182"/>
                </a:moveTo>
                <a:cubicBezTo>
                  <a:pt x="213" y="176"/>
                  <a:pt x="218" y="171"/>
                  <a:pt x="224" y="171"/>
                </a:cubicBezTo>
                <a:cubicBezTo>
                  <a:pt x="230" y="171"/>
                  <a:pt x="234" y="176"/>
                  <a:pt x="234" y="182"/>
                </a:cubicBezTo>
                <a:cubicBezTo>
                  <a:pt x="234" y="188"/>
                  <a:pt x="230" y="192"/>
                  <a:pt x="224" y="192"/>
                </a:cubicBezTo>
                <a:cubicBezTo>
                  <a:pt x="218" y="192"/>
                  <a:pt x="213" y="188"/>
                  <a:pt x="213" y="182"/>
                </a:cubicBezTo>
                <a:close/>
                <a:moveTo>
                  <a:pt x="256" y="182"/>
                </a:moveTo>
                <a:cubicBezTo>
                  <a:pt x="256" y="176"/>
                  <a:pt x="260" y="171"/>
                  <a:pt x="266" y="171"/>
                </a:cubicBezTo>
                <a:cubicBezTo>
                  <a:pt x="272" y="171"/>
                  <a:pt x="277" y="176"/>
                  <a:pt x="277" y="182"/>
                </a:cubicBezTo>
                <a:cubicBezTo>
                  <a:pt x="277" y="188"/>
                  <a:pt x="272" y="192"/>
                  <a:pt x="266" y="192"/>
                </a:cubicBezTo>
                <a:cubicBezTo>
                  <a:pt x="260" y="192"/>
                  <a:pt x="256" y="188"/>
                  <a:pt x="256" y="182"/>
                </a:cubicBezTo>
                <a:close/>
                <a:moveTo>
                  <a:pt x="256" y="54"/>
                </a:moveTo>
                <a:cubicBezTo>
                  <a:pt x="256" y="48"/>
                  <a:pt x="260" y="43"/>
                  <a:pt x="266" y="43"/>
                </a:cubicBezTo>
                <a:cubicBezTo>
                  <a:pt x="272" y="43"/>
                  <a:pt x="277" y="48"/>
                  <a:pt x="277" y="54"/>
                </a:cubicBezTo>
                <a:cubicBezTo>
                  <a:pt x="277" y="60"/>
                  <a:pt x="272" y="64"/>
                  <a:pt x="266" y="64"/>
                </a:cubicBezTo>
                <a:cubicBezTo>
                  <a:pt x="260" y="64"/>
                  <a:pt x="256" y="60"/>
                  <a:pt x="256" y="54"/>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82" name="テキスト ボックス 81"/>
          <p:cNvSpPr txBox="1"/>
          <p:nvPr/>
        </p:nvSpPr>
        <p:spPr>
          <a:xfrm>
            <a:off x="5656912" y="3439693"/>
            <a:ext cx="376172"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企業</a:t>
            </a:r>
          </a:p>
        </p:txBody>
      </p:sp>
      <p:sp>
        <p:nvSpPr>
          <p:cNvPr id="83" name="テキスト ボックス 82"/>
          <p:cNvSpPr txBox="1"/>
          <p:nvPr/>
        </p:nvSpPr>
        <p:spPr>
          <a:xfrm>
            <a:off x="5232817"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第三者</a:t>
            </a:r>
          </a:p>
        </p:txBody>
      </p:sp>
      <p:sp>
        <p:nvSpPr>
          <p:cNvPr id="84" name="テキスト ボックス 83"/>
          <p:cNvSpPr txBox="1"/>
          <p:nvPr/>
        </p:nvSpPr>
        <p:spPr>
          <a:xfrm>
            <a:off x="6009369"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被害者</a:t>
            </a:r>
          </a:p>
        </p:txBody>
      </p:sp>
      <p:sp>
        <p:nvSpPr>
          <p:cNvPr id="85" name="下矢印 84"/>
          <p:cNvSpPr/>
          <p:nvPr/>
        </p:nvSpPr>
        <p:spPr bwMode="gray">
          <a:xfrm rot="20111018">
            <a:off x="6045104" y="3963988"/>
            <a:ext cx="147509" cy="237484"/>
          </a:xfrm>
          <a:prstGeom prst="downArrow">
            <a:avLst/>
          </a:prstGeom>
          <a:solidFill>
            <a:schemeClr val="accent5">
              <a:lumMod val="75000"/>
            </a:schemeClr>
          </a:solidFill>
          <a:ln w="12700" algn="ctr">
            <a:solidFill>
              <a:schemeClr val="accent5">
                <a:lumMod val="75000"/>
              </a:schemeClr>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86" name="二等辺三角形 85"/>
          <p:cNvSpPr/>
          <p:nvPr/>
        </p:nvSpPr>
        <p:spPr bwMode="gray">
          <a:xfrm>
            <a:off x="7212670" y="3289873"/>
            <a:ext cx="1627306" cy="1402850"/>
          </a:xfrm>
          <a:prstGeom prst="triangle">
            <a:avLst/>
          </a:prstGeom>
          <a:solidFill>
            <a:schemeClr val="bg1"/>
          </a:solidFill>
          <a:ln w="12700" algn="ctr">
            <a:solidFill>
              <a:srgbClr val="BBBCBC"/>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87" name="Freeform 324"/>
          <p:cNvSpPr>
            <a:spLocks noEditPoints="1"/>
          </p:cNvSpPr>
          <p:nvPr/>
        </p:nvSpPr>
        <p:spPr bwMode="gray">
          <a:xfrm>
            <a:off x="7901860" y="3683236"/>
            <a:ext cx="271621" cy="369127"/>
          </a:xfrm>
          <a:custGeom>
            <a:avLst/>
            <a:gdLst>
              <a:gd name="T0" fmla="*/ 90 w 235"/>
              <a:gd name="T1" fmla="*/ 215 h 320"/>
              <a:gd name="T2" fmla="*/ 107 w 235"/>
              <a:gd name="T3" fmla="*/ 224 h 320"/>
              <a:gd name="T4" fmla="*/ 96 w 235"/>
              <a:gd name="T5" fmla="*/ 234 h 320"/>
              <a:gd name="T6" fmla="*/ 92 w 235"/>
              <a:gd name="T7" fmla="*/ 276 h 320"/>
              <a:gd name="T8" fmla="*/ 106 w 235"/>
              <a:gd name="T9" fmla="*/ 270 h 320"/>
              <a:gd name="T10" fmla="*/ 92 w 235"/>
              <a:gd name="T11" fmla="*/ 257 h 320"/>
              <a:gd name="T12" fmla="*/ 87 w 235"/>
              <a:gd name="T13" fmla="*/ 270 h 320"/>
              <a:gd name="T14" fmla="*/ 58 w 235"/>
              <a:gd name="T15" fmla="*/ 233 h 320"/>
              <a:gd name="T16" fmla="*/ 61 w 235"/>
              <a:gd name="T17" fmla="*/ 216 h 320"/>
              <a:gd name="T18" fmla="*/ 44 w 235"/>
              <a:gd name="T19" fmla="*/ 228 h 320"/>
              <a:gd name="T20" fmla="*/ 63 w 235"/>
              <a:gd name="T21" fmla="*/ 185 h 320"/>
              <a:gd name="T22" fmla="*/ 58 w 235"/>
              <a:gd name="T23" fmla="*/ 171 h 320"/>
              <a:gd name="T24" fmla="*/ 43 w 235"/>
              <a:gd name="T25" fmla="*/ 181 h 320"/>
              <a:gd name="T26" fmla="*/ 96 w 235"/>
              <a:gd name="T27" fmla="*/ 192 h 320"/>
              <a:gd name="T28" fmla="*/ 106 w 235"/>
              <a:gd name="T29" fmla="*/ 177 h 320"/>
              <a:gd name="T30" fmla="*/ 86 w 235"/>
              <a:gd name="T31" fmla="*/ 181 h 320"/>
              <a:gd name="T32" fmla="*/ 92 w 235"/>
              <a:gd name="T33" fmla="*/ 148 h 320"/>
              <a:gd name="T34" fmla="*/ 107 w 235"/>
              <a:gd name="T35" fmla="*/ 138 h 320"/>
              <a:gd name="T36" fmla="*/ 98 w 235"/>
              <a:gd name="T37" fmla="*/ 128 h 320"/>
              <a:gd name="T38" fmla="*/ 87 w 235"/>
              <a:gd name="T39" fmla="*/ 142 h 320"/>
              <a:gd name="T40" fmla="*/ 58 w 235"/>
              <a:gd name="T41" fmla="*/ 148 h 320"/>
              <a:gd name="T42" fmla="*/ 61 w 235"/>
              <a:gd name="T43" fmla="*/ 131 h 320"/>
              <a:gd name="T44" fmla="*/ 52 w 235"/>
              <a:gd name="T45" fmla="*/ 128 h 320"/>
              <a:gd name="T46" fmla="*/ 43 w 235"/>
              <a:gd name="T47" fmla="*/ 138 h 320"/>
              <a:gd name="T48" fmla="*/ 54 w 235"/>
              <a:gd name="T49" fmla="*/ 106 h 320"/>
              <a:gd name="T50" fmla="*/ 61 w 235"/>
              <a:gd name="T51" fmla="*/ 88 h 320"/>
              <a:gd name="T52" fmla="*/ 48 w 235"/>
              <a:gd name="T53" fmla="*/ 87 h 320"/>
              <a:gd name="T54" fmla="*/ 46 w 235"/>
              <a:gd name="T55" fmla="*/ 103 h 320"/>
              <a:gd name="T56" fmla="*/ 100 w 235"/>
              <a:gd name="T57" fmla="*/ 105 h 320"/>
              <a:gd name="T58" fmla="*/ 104 w 235"/>
              <a:gd name="T59" fmla="*/ 88 h 320"/>
              <a:gd name="T60" fmla="*/ 86 w 235"/>
              <a:gd name="T61" fmla="*/ 96 h 320"/>
              <a:gd name="T62" fmla="*/ 100 w 235"/>
              <a:gd name="T63" fmla="*/ 63 h 320"/>
              <a:gd name="T64" fmla="*/ 106 w 235"/>
              <a:gd name="T65" fmla="*/ 49 h 320"/>
              <a:gd name="T66" fmla="*/ 87 w 235"/>
              <a:gd name="T67" fmla="*/ 49 h 320"/>
              <a:gd name="T68" fmla="*/ 50 w 235"/>
              <a:gd name="T69" fmla="*/ 63 h 320"/>
              <a:gd name="T70" fmla="*/ 63 w 235"/>
              <a:gd name="T71" fmla="*/ 49 h 320"/>
              <a:gd name="T72" fmla="*/ 43 w 235"/>
              <a:gd name="T73" fmla="*/ 53 h 320"/>
              <a:gd name="T74" fmla="*/ 182 w 235"/>
              <a:gd name="T75" fmla="*/ 234 h 320"/>
              <a:gd name="T76" fmla="*/ 191 w 235"/>
              <a:gd name="T77" fmla="*/ 220 h 320"/>
              <a:gd name="T78" fmla="*/ 184 w 235"/>
              <a:gd name="T79" fmla="*/ 213 h 320"/>
              <a:gd name="T80" fmla="*/ 174 w 235"/>
              <a:gd name="T81" fmla="*/ 216 h 320"/>
              <a:gd name="T82" fmla="*/ 174 w 235"/>
              <a:gd name="T83" fmla="*/ 231 h 320"/>
              <a:gd name="T84" fmla="*/ 186 w 235"/>
              <a:gd name="T85" fmla="*/ 191 h 320"/>
              <a:gd name="T86" fmla="*/ 191 w 235"/>
              <a:gd name="T87" fmla="*/ 177 h 320"/>
              <a:gd name="T88" fmla="*/ 174 w 235"/>
              <a:gd name="T89" fmla="*/ 173 h 320"/>
              <a:gd name="T90" fmla="*/ 174 w 235"/>
              <a:gd name="T91" fmla="*/ 189 h 320"/>
              <a:gd name="T92" fmla="*/ 186 w 235"/>
              <a:gd name="T93" fmla="*/ 148 h 320"/>
              <a:gd name="T94" fmla="*/ 189 w 235"/>
              <a:gd name="T95" fmla="*/ 131 h 320"/>
              <a:gd name="T96" fmla="*/ 174 w 235"/>
              <a:gd name="T97" fmla="*/ 131 h 320"/>
              <a:gd name="T98" fmla="*/ 235 w 235"/>
              <a:gd name="T99" fmla="*/ 96 h 320"/>
              <a:gd name="T100" fmla="*/ 0 w 235"/>
              <a:gd name="T101" fmla="*/ 309 h 320"/>
              <a:gd name="T102" fmla="*/ 150 w 235"/>
              <a:gd name="T103" fmla="*/ 10 h 320"/>
              <a:gd name="T104" fmla="*/ 22 w 235"/>
              <a:gd name="T105" fmla="*/ 298 h 320"/>
              <a:gd name="T106" fmla="*/ 64 w 235"/>
              <a:gd name="T107" fmla="*/ 266 h 320"/>
              <a:gd name="T108" fmla="*/ 22 w 235"/>
              <a:gd name="T109" fmla="*/ 21 h 320"/>
              <a:gd name="T110" fmla="*/ 150 w 235"/>
              <a:gd name="T111" fmla="*/ 298 h 320"/>
              <a:gd name="T112" fmla="*/ 192 w 235"/>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320">
                <a:moveTo>
                  <a:pt x="87" y="228"/>
                </a:moveTo>
                <a:cubicBezTo>
                  <a:pt x="86" y="226"/>
                  <a:pt x="86" y="225"/>
                  <a:pt x="86" y="224"/>
                </a:cubicBezTo>
                <a:cubicBezTo>
                  <a:pt x="86" y="221"/>
                  <a:pt x="87" y="218"/>
                  <a:pt x="89" y="216"/>
                </a:cubicBezTo>
                <a:cubicBezTo>
                  <a:pt x="89" y="216"/>
                  <a:pt x="90" y="215"/>
                  <a:pt x="90" y="215"/>
                </a:cubicBezTo>
                <a:cubicBezTo>
                  <a:pt x="91" y="214"/>
                  <a:pt x="92" y="214"/>
                  <a:pt x="92" y="214"/>
                </a:cubicBezTo>
                <a:cubicBezTo>
                  <a:pt x="93" y="214"/>
                  <a:pt x="94" y="213"/>
                  <a:pt x="94" y="213"/>
                </a:cubicBezTo>
                <a:cubicBezTo>
                  <a:pt x="98" y="212"/>
                  <a:pt x="101" y="214"/>
                  <a:pt x="104" y="216"/>
                </a:cubicBezTo>
                <a:cubicBezTo>
                  <a:pt x="106" y="218"/>
                  <a:pt x="107" y="221"/>
                  <a:pt x="107" y="224"/>
                </a:cubicBezTo>
                <a:cubicBezTo>
                  <a:pt x="107" y="225"/>
                  <a:pt x="107" y="226"/>
                  <a:pt x="106" y="228"/>
                </a:cubicBezTo>
                <a:cubicBezTo>
                  <a:pt x="106" y="229"/>
                  <a:pt x="105" y="230"/>
                  <a:pt x="104" y="231"/>
                </a:cubicBezTo>
                <a:cubicBezTo>
                  <a:pt x="103" y="232"/>
                  <a:pt x="102" y="233"/>
                  <a:pt x="100" y="233"/>
                </a:cubicBezTo>
                <a:cubicBezTo>
                  <a:pt x="99" y="234"/>
                  <a:pt x="98" y="234"/>
                  <a:pt x="96" y="234"/>
                </a:cubicBezTo>
                <a:cubicBezTo>
                  <a:pt x="93" y="234"/>
                  <a:pt x="91" y="233"/>
                  <a:pt x="89" y="231"/>
                </a:cubicBezTo>
                <a:cubicBezTo>
                  <a:pt x="88" y="230"/>
                  <a:pt x="87" y="229"/>
                  <a:pt x="87" y="228"/>
                </a:cubicBezTo>
                <a:close/>
                <a:moveTo>
                  <a:pt x="89" y="274"/>
                </a:moveTo>
                <a:cubicBezTo>
                  <a:pt x="90" y="275"/>
                  <a:pt x="91" y="276"/>
                  <a:pt x="92" y="276"/>
                </a:cubicBezTo>
                <a:cubicBezTo>
                  <a:pt x="94" y="277"/>
                  <a:pt x="95" y="277"/>
                  <a:pt x="96" y="277"/>
                </a:cubicBezTo>
                <a:cubicBezTo>
                  <a:pt x="98" y="277"/>
                  <a:pt x="99" y="277"/>
                  <a:pt x="100" y="276"/>
                </a:cubicBezTo>
                <a:cubicBezTo>
                  <a:pt x="102" y="276"/>
                  <a:pt x="103" y="275"/>
                  <a:pt x="104" y="274"/>
                </a:cubicBezTo>
                <a:cubicBezTo>
                  <a:pt x="105" y="273"/>
                  <a:pt x="106" y="272"/>
                  <a:pt x="106" y="270"/>
                </a:cubicBezTo>
                <a:cubicBezTo>
                  <a:pt x="107" y="269"/>
                  <a:pt x="107" y="268"/>
                  <a:pt x="107" y="266"/>
                </a:cubicBezTo>
                <a:cubicBezTo>
                  <a:pt x="107" y="265"/>
                  <a:pt x="107" y="264"/>
                  <a:pt x="106" y="262"/>
                </a:cubicBezTo>
                <a:cubicBezTo>
                  <a:pt x="106" y="261"/>
                  <a:pt x="105" y="260"/>
                  <a:pt x="104" y="259"/>
                </a:cubicBezTo>
                <a:cubicBezTo>
                  <a:pt x="101" y="256"/>
                  <a:pt x="96" y="255"/>
                  <a:pt x="92" y="257"/>
                </a:cubicBezTo>
                <a:cubicBezTo>
                  <a:pt x="91" y="257"/>
                  <a:pt x="90" y="258"/>
                  <a:pt x="89" y="259"/>
                </a:cubicBezTo>
                <a:cubicBezTo>
                  <a:pt x="88" y="260"/>
                  <a:pt x="87" y="261"/>
                  <a:pt x="87" y="262"/>
                </a:cubicBezTo>
                <a:cubicBezTo>
                  <a:pt x="86" y="264"/>
                  <a:pt x="86" y="265"/>
                  <a:pt x="86" y="266"/>
                </a:cubicBezTo>
                <a:cubicBezTo>
                  <a:pt x="86" y="268"/>
                  <a:pt x="86" y="269"/>
                  <a:pt x="87" y="270"/>
                </a:cubicBezTo>
                <a:cubicBezTo>
                  <a:pt x="87" y="272"/>
                  <a:pt x="88" y="273"/>
                  <a:pt x="89" y="274"/>
                </a:cubicBezTo>
                <a:close/>
                <a:moveTo>
                  <a:pt x="46" y="231"/>
                </a:moveTo>
                <a:cubicBezTo>
                  <a:pt x="48" y="233"/>
                  <a:pt x="51" y="234"/>
                  <a:pt x="54" y="234"/>
                </a:cubicBezTo>
                <a:cubicBezTo>
                  <a:pt x="55" y="234"/>
                  <a:pt x="56" y="234"/>
                  <a:pt x="58" y="233"/>
                </a:cubicBezTo>
                <a:cubicBezTo>
                  <a:pt x="59" y="233"/>
                  <a:pt x="60" y="232"/>
                  <a:pt x="61" y="231"/>
                </a:cubicBezTo>
                <a:cubicBezTo>
                  <a:pt x="62" y="230"/>
                  <a:pt x="63" y="229"/>
                  <a:pt x="63" y="228"/>
                </a:cubicBezTo>
                <a:cubicBezTo>
                  <a:pt x="64" y="226"/>
                  <a:pt x="64" y="225"/>
                  <a:pt x="64" y="224"/>
                </a:cubicBezTo>
                <a:cubicBezTo>
                  <a:pt x="64" y="221"/>
                  <a:pt x="63" y="218"/>
                  <a:pt x="61" y="216"/>
                </a:cubicBezTo>
                <a:cubicBezTo>
                  <a:pt x="60" y="215"/>
                  <a:pt x="59" y="214"/>
                  <a:pt x="58" y="214"/>
                </a:cubicBezTo>
                <a:cubicBezTo>
                  <a:pt x="54" y="212"/>
                  <a:pt x="49" y="213"/>
                  <a:pt x="46" y="216"/>
                </a:cubicBezTo>
                <a:cubicBezTo>
                  <a:pt x="44" y="218"/>
                  <a:pt x="43" y="221"/>
                  <a:pt x="43" y="224"/>
                </a:cubicBezTo>
                <a:cubicBezTo>
                  <a:pt x="43" y="225"/>
                  <a:pt x="43" y="226"/>
                  <a:pt x="44" y="228"/>
                </a:cubicBezTo>
                <a:cubicBezTo>
                  <a:pt x="44" y="229"/>
                  <a:pt x="45" y="230"/>
                  <a:pt x="46" y="231"/>
                </a:cubicBezTo>
                <a:close/>
                <a:moveTo>
                  <a:pt x="54" y="192"/>
                </a:moveTo>
                <a:cubicBezTo>
                  <a:pt x="57" y="192"/>
                  <a:pt x="59" y="191"/>
                  <a:pt x="61" y="189"/>
                </a:cubicBezTo>
                <a:cubicBezTo>
                  <a:pt x="62" y="188"/>
                  <a:pt x="63" y="186"/>
                  <a:pt x="63" y="185"/>
                </a:cubicBezTo>
                <a:cubicBezTo>
                  <a:pt x="64" y="184"/>
                  <a:pt x="64" y="182"/>
                  <a:pt x="64" y="181"/>
                </a:cubicBezTo>
                <a:cubicBezTo>
                  <a:pt x="64" y="180"/>
                  <a:pt x="64" y="178"/>
                  <a:pt x="63" y="177"/>
                </a:cubicBezTo>
                <a:cubicBezTo>
                  <a:pt x="63" y="176"/>
                  <a:pt x="62" y="174"/>
                  <a:pt x="61" y="173"/>
                </a:cubicBezTo>
                <a:cubicBezTo>
                  <a:pt x="60" y="172"/>
                  <a:pt x="59" y="172"/>
                  <a:pt x="58" y="171"/>
                </a:cubicBezTo>
                <a:cubicBezTo>
                  <a:pt x="55" y="170"/>
                  <a:pt x="52" y="170"/>
                  <a:pt x="50" y="171"/>
                </a:cubicBezTo>
                <a:cubicBezTo>
                  <a:pt x="48" y="172"/>
                  <a:pt x="47" y="172"/>
                  <a:pt x="46" y="173"/>
                </a:cubicBezTo>
                <a:cubicBezTo>
                  <a:pt x="45" y="174"/>
                  <a:pt x="44" y="176"/>
                  <a:pt x="44" y="177"/>
                </a:cubicBezTo>
                <a:cubicBezTo>
                  <a:pt x="43" y="178"/>
                  <a:pt x="43" y="180"/>
                  <a:pt x="43" y="181"/>
                </a:cubicBezTo>
                <a:cubicBezTo>
                  <a:pt x="43" y="184"/>
                  <a:pt x="44" y="187"/>
                  <a:pt x="46" y="189"/>
                </a:cubicBezTo>
                <a:cubicBezTo>
                  <a:pt x="48" y="191"/>
                  <a:pt x="51" y="192"/>
                  <a:pt x="54" y="192"/>
                </a:cubicBezTo>
                <a:close/>
                <a:moveTo>
                  <a:pt x="92" y="191"/>
                </a:moveTo>
                <a:cubicBezTo>
                  <a:pt x="94" y="191"/>
                  <a:pt x="95" y="192"/>
                  <a:pt x="96" y="192"/>
                </a:cubicBezTo>
                <a:cubicBezTo>
                  <a:pt x="99" y="192"/>
                  <a:pt x="102" y="191"/>
                  <a:pt x="104" y="189"/>
                </a:cubicBezTo>
                <a:cubicBezTo>
                  <a:pt x="105" y="188"/>
                  <a:pt x="106" y="186"/>
                  <a:pt x="106" y="185"/>
                </a:cubicBezTo>
                <a:cubicBezTo>
                  <a:pt x="107" y="184"/>
                  <a:pt x="107" y="182"/>
                  <a:pt x="107" y="181"/>
                </a:cubicBezTo>
                <a:cubicBezTo>
                  <a:pt x="107" y="180"/>
                  <a:pt x="107" y="178"/>
                  <a:pt x="106" y="177"/>
                </a:cubicBezTo>
                <a:cubicBezTo>
                  <a:pt x="106" y="176"/>
                  <a:pt x="105" y="174"/>
                  <a:pt x="104" y="173"/>
                </a:cubicBezTo>
                <a:cubicBezTo>
                  <a:pt x="100" y="169"/>
                  <a:pt x="93" y="169"/>
                  <a:pt x="89" y="173"/>
                </a:cubicBezTo>
                <a:cubicBezTo>
                  <a:pt x="88" y="174"/>
                  <a:pt x="87" y="176"/>
                  <a:pt x="87" y="177"/>
                </a:cubicBezTo>
                <a:cubicBezTo>
                  <a:pt x="86" y="178"/>
                  <a:pt x="86" y="180"/>
                  <a:pt x="86" y="181"/>
                </a:cubicBezTo>
                <a:cubicBezTo>
                  <a:pt x="86" y="184"/>
                  <a:pt x="87" y="187"/>
                  <a:pt x="89" y="189"/>
                </a:cubicBezTo>
                <a:cubicBezTo>
                  <a:pt x="90" y="190"/>
                  <a:pt x="91" y="190"/>
                  <a:pt x="92" y="191"/>
                </a:cubicBezTo>
                <a:close/>
                <a:moveTo>
                  <a:pt x="89" y="146"/>
                </a:moveTo>
                <a:cubicBezTo>
                  <a:pt x="90" y="147"/>
                  <a:pt x="91" y="148"/>
                  <a:pt x="92" y="148"/>
                </a:cubicBezTo>
                <a:cubicBezTo>
                  <a:pt x="94" y="149"/>
                  <a:pt x="95" y="149"/>
                  <a:pt x="96" y="149"/>
                </a:cubicBezTo>
                <a:cubicBezTo>
                  <a:pt x="98" y="149"/>
                  <a:pt x="99" y="149"/>
                  <a:pt x="100" y="148"/>
                </a:cubicBezTo>
                <a:cubicBezTo>
                  <a:pt x="102" y="148"/>
                  <a:pt x="103" y="147"/>
                  <a:pt x="104" y="146"/>
                </a:cubicBezTo>
                <a:cubicBezTo>
                  <a:pt x="106" y="144"/>
                  <a:pt x="107" y="141"/>
                  <a:pt x="107" y="138"/>
                </a:cubicBezTo>
                <a:cubicBezTo>
                  <a:pt x="107" y="136"/>
                  <a:pt x="106" y="133"/>
                  <a:pt x="104" y="131"/>
                </a:cubicBezTo>
                <a:cubicBezTo>
                  <a:pt x="103" y="130"/>
                  <a:pt x="103" y="130"/>
                  <a:pt x="102" y="129"/>
                </a:cubicBezTo>
                <a:cubicBezTo>
                  <a:pt x="102" y="129"/>
                  <a:pt x="101" y="129"/>
                  <a:pt x="100" y="129"/>
                </a:cubicBezTo>
                <a:cubicBezTo>
                  <a:pt x="100" y="128"/>
                  <a:pt x="99" y="128"/>
                  <a:pt x="98" y="128"/>
                </a:cubicBezTo>
                <a:cubicBezTo>
                  <a:pt x="96" y="127"/>
                  <a:pt x="94" y="128"/>
                  <a:pt x="92" y="129"/>
                </a:cubicBezTo>
                <a:cubicBezTo>
                  <a:pt x="91" y="129"/>
                  <a:pt x="90" y="130"/>
                  <a:pt x="89" y="131"/>
                </a:cubicBezTo>
                <a:cubicBezTo>
                  <a:pt x="87" y="133"/>
                  <a:pt x="86" y="136"/>
                  <a:pt x="86" y="138"/>
                </a:cubicBezTo>
                <a:cubicBezTo>
                  <a:pt x="86" y="140"/>
                  <a:pt x="86" y="141"/>
                  <a:pt x="87" y="142"/>
                </a:cubicBezTo>
                <a:cubicBezTo>
                  <a:pt x="87" y="144"/>
                  <a:pt x="88" y="145"/>
                  <a:pt x="89" y="146"/>
                </a:cubicBezTo>
                <a:close/>
                <a:moveTo>
                  <a:pt x="50" y="148"/>
                </a:moveTo>
                <a:cubicBezTo>
                  <a:pt x="51" y="149"/>
                  <a:pt x="52" y="149"/>
                  <a:pt x="54" y="149"/>
                </a:cubicBezTo>
                <a:cubicBezTo>
                  <a:pt x="55" y="149"/>
                  <a:pt x="56" y="149"/>
                  <a:pt x="58" y="148"/>
                </a:cubicBezTo>
                <a:cubicBezTo>
                  <a:pt x="59" y="148"/>
                  <a:pt x="60" y="147"/>
                  <a:pt x="61" y="146"/>
                </a:cubicBezTo>
                <a:cubicBezTo>
                  <a:pt x="62" y="145"/>
                  <a:pt x="63" y="144"/>
                  <a:pt x="63" y="142"/>
                </a:cubicBezTo>
                <a:cubicBezTo>
                  <a:pt x="64" y="141"/>
                  <a:pt x="64" y="140"/>
                  <a:pt x="64" y="138"/>
                </a:cubicBezTo>
                <a:cubicBezTo>
                  <a:pt x="64" y="136"/>
                  <a:pt x="63" y="133"/>
                  <a:pt x="61" y="131"/>
                </a:cubicBezTo>
                <a:cubicBezTo>
                  <a:pt x="61" y="130"/>
                  <a:pt x="60" y="130"/>
                  <a:pt x="60" y="129"/>
                </a:cubicBezTo>
                <a:cubicBezTo>
                  <a:pt x="59" y="129"/>
                  <a:pt x="58" y="129"/>
                  <a:pt x="58" y="129"/>
                </a:cubicBezTo>
                <a:cubicBezTo>
                  <a:pt x="57" y="128"/>
                  <a:pt x="56" y="128"/>
                  <a:pt x="56" y="128"/>
                </a:cubicBezTo>
                <a:cubicBezTo>
                  <a:pt x="54" y="128"/>
                  <a:pt x="53" y="128"/>
                  <a:pt x="52" y="128"/>
                </a:cubicBezTo>
                <a:cubicBezTo>
                  <a:pt x="51" y="128"/>
                  <a:pt x="50" y="128"/>
                  <a:pt x="50" y="129"/>
                </a:cubicBezTo>
                <a:cubicBezTo>
                  <a:pt x="49" y="129"/>
                  <a:pt x="48" y="129"/>
                  <a:pt x="48" y="129"/>
                </a:cubicBezTo>
                <a:cubicBezTo>
                  <a:pt x="47" y="130"/>
                  <a:pt x="47" y="130"/>
                  <a:pt x="46" y="131"/>
                </a:cubicBezTo>
                <a:cubicBezTo>
                  <a:pt x="44" y="133"/>
                  <a:pt x="43" y="136"/>
                  <a:pt x="43" y="138"/>
                </a:cubicBezTo>
                <a:cubicBezTo>
                  <a:pt x="43" y="141"/>
                  <a:pt x="44" y="144"/>
                  <a:pt x="46" y="146"/>
                </a:cubicBezTo>
                <a:cubicBezTo>
                  <a:pt x="47" y="147"/>
                  <a:pt x="48" y="148"/>
                  <a:pt x="50" y="148"/>
                </a:cubicBezTo>
                <a:close/>
                <a:moveTo>
                  <a:pt x="50" y="105"/>
                </a:moveTo>
                <a:cubicBezTo>
                  <a:pt x="51" y="106"/>
                  <a:pt x="52" y="106"/>
                  <a:pt x="54" y="106"/>
                </a:cubicBezTo>
                <a:cubicBezTo>
                  <a:pt x="57" y="106"/>
                  <a:pt x="59" y="105"/>
                  <a:pt x="61" y="103"/>
                </a:cubicBezTo>
                <a:cubicBezTo>
                  <a:pt x="63" y="101"/>
                  <a:pt x="64" y="99"/>
                  <a:pt x="64" y="96"/>
                </a:cubicBezTo>
                <a:cubicBezTo>
                  <a:pt x="64" y="94"/>
                  <a:pt x="64" y="93"/>
                  <a:pt x="63" y="92"/>
                </a:cubicBezTo>
                <a:cubicBezTo>
                  <a:pt x="63" y="90"/>
                  <a:pt x="62" y="89"/>
                  <a:pt x="61" y="88"/>
                </a:cubicBezTo>
                <a:cubicBezTo>
                  <a:pt x="60" y="87"/>
                  <a:pt x="59" y="86"/>
                  <a:pt x="58" y="86"/>
                </a:cubicBezTo>
                <a:cubicBezTo>
                  <a:pt x="56" y="85"/>
                  <a:pt x="54" y="85"/>
                  <a:pt x="52" y="85"/>
                </a:cubicBezTo>
                <a:cubicBezTo>
                  <a:pt x="51" y="85"/>
                  <a:pt x="50" y="86"/>
                  <a:pt x="50" y="86"/>
                </a:cubicBezTo>
                <a:cubicBezTo>
                  <a:pt x="49" y="86"/>
                  <a:pt x="48" y="86"/>
                  <a:pt x="48" y="87"/>
                </a:cubicBezTo>
                <a:cubicBezTo>
                  <a:pt x="47" y="87"/>
                  <a:pt x="47" y="88"/>
                  <a:pt x="46" y="88"/>
                </a:cubicBezTo>
                <a:cubicBezTo>
                  <a:pt x="45" y="89"/>
                  <a:pt x="44" y="90"/>
                  <a:pt x="44" y="92"/>
                </a:cubicBezTo>
                <a:cubicBezTo>
                  <a:pt x="43" y="93"/>
                  <a:pt x="43" y="94"/>
                  <a:pt x="43" y="96"/>
                </a:cubicBezTo>
                <a:cubicBezTo>
                  <a:pt x="43" y="99"/>
                  <a:pt x="44" y="101"/>
                  <a:pt x="46" y="103"/>
                </a:cubicBezTo>
                <a:cubicBezTo>
                  <a:pt x="47" y="104"/>
                  <a:pt x="48" y="105"/>
                  <a:pt x="50" y="105"/>
                </a:cubicBezTo>
                <a:close/>
                <a:moveTo>
                  <a:pt x="92" y="105"/>
                </a:moveTo>
                <a:cubicBezTo>
                  <a:pt x="94" y="106"/>
                  <a:pt x="95" y="106"/>
                  <a:pt x="96" y="106"/>
                </a:cubicBezTo>
                <a:cubicBezTo>
                  <a:pt x="98" y="106"/>
                  <a:pt x="99" y="106"/>
                  <a:pt x="100" y="105"/>
                </a:cubicBezTo>
                <a:cubicBezTo>
                  <a:pt x="102" y="105"/>
                  <a:pt x="103" y="104"/>
                  <a:pt x="104" y="103"/>
                </a:cubicBezTo>
                <a:cubicBezTo>
                  <a:pt x="106" y="101"/>
                  <a:pt x="107" y="99"/>
                  <a:pt x="107" y="96"/>
                </a:cubicBezTo>
                <a:cubicBezTo>
                  <a:pt x="107" y="94"/>
                  <a:pt x="107" y="93"/>
                  <a:pt x="106" y="92"/>
                </a:cubicBezTo>
                <a:cubicBezTo>
                  <a:pt x="106" y="90"/>
                  <a:pt x="105" y="89"/>
                  <a:pt x="104" y="88"/>
                </a:cubicBezTo>
                <a:cubicBezTo>
                  <a:pt x="101" y="85"/>
                  <a:pt x="96" y="84"/>
                  <a:pt x="92" y="86"/>
                </a:cubicBezTo>
                <a:cubicBezTo>
                  <a:pt x="91" y="86"/>
                  <a:pt x="90" y="87"/>
                  <a:pt x="89" y="88"/>
                </a:cubicBezTo>
                <a:cubicBezTo>
                  <a:pt x="88" y="89"/>
                  <a:pt x="87" y="90"/>
                  <a:pt x="87" y="92"/>
                </a:cubicBezTo>
                <a:cubicBezTo>
                  <a:pt x="86" y="93"/>
                  <a:pt x="86" y="94"/>
                  <a:pt x="86" y="96"/>
                </a:cubicBezTo>
                <a:cubicBezTo>
                  <a:pt x="86" y="99"/>
                  <a:pt x="87" y="101"/>
                  <a:pt x="89" y="103"/>
                </a:cubicBezTo>
                <a:cubicBezTo>
                  <a:pt x="90" y="104"/>
                  <a:pt x="91" y="105"/>
                  <a:pt x="92" y="105"/>
                </a:cubicBezTo>
                <a:close/>
                <a:moveTo>
                  <a:pt x="96" y="64"/>
                </a:moveTo>
                <a:cubicBezTo>
                  <a:pt x="98" y="64"/>
                  <a:pt x="99" y="63"/>
                  <a:pt x="100" y="63"/>
                </a:cubicBezTo>
                <a:cubicBezTo>
                  <a:pt x="102" y="62"/>
                  <a:pt x="103" y="62"/>
                  <a:pt x="104" y="61"/>
                </a:cubicBezTo>
                <a:cubicBezTo>
                  <a:pt x="105" y="59"/>
                  <a:pt x="106" y="58"/>
                  <a:pt x="106" y="57"/>
                </a:cubicBezTo>
                <a:cubicBezTo>
                  <a:pt x="107" y="56"/>
                  <a:pt x="107" y="54"/>
                  <a:pt x="107" y="53"/>
                </a:cubicBezTo>
                <a:cubicBezTo>
                  <a:pt x="107" y="52"/>
                  <a:pt x="107" y="50"/>
                  <a:pt x="106" y="49"/>
                </a:cubicBezTo>
                <a:cubicBezTo>
                  <a:pt x="106" y="48"/>
                  <a:pt x="105" y="46"/>
                  <a:pt x="104" y="45"/>
                </a:cubicBezTo>
                <a:cubicBezTo>
                  <a:pt x="103" y="44"/>
                  <a:pt x="102" y="44"/>
                  <a:pt x="100" y="43"/>
                </a:cubicBezTo>
                <a:cubicBezTo>
                  <a:pt x="97" y="41"/>
                  <a:pt x="92" y="42"/>
                  <a:pt x="89" y="45"/>
                </a:cubicBezTo>
                <a:cubicBezTo>
                  <a:pt x="88" y="46"/>
                  <a:pt x="87" y="48"/>
                  <a:pt x="87" y="49"/>
                </a:cubicBezTo>
                <a:cubicBezTo>
                  <a:pt x="86" y="50"/>
                  <a:pt x="86" y="52"/>
                  <a:pt x="86" y="53"/>
                </a:cubicBezTo>
                <a:cubicBezTo>
                  <a:pt x="86" y="56"/>
                  <a:pt x="87" y="59"/>
                  <a:pt x="89" y="61"/>
                </a:cubicBezTo>
                <a:cubicBezTo>
                  <a:pt x="91" y="63"/>
                  <a:pt x="93" y="64"/>
                  <a:pt x="96" y="64"/>
                </a:cubicBezTo>
                <a:close/>
                <a:moveTo>
                  <a:pt x="50" y="63"/>
                </a:moveTo>
                <a:cubicBezTo>
                  <a:pt x="51" y="63"/>
                  <a:pt x="52" y="64"/>
                  <a:pt x="54" y="64"/>
                </a:cubicBezTo>
                <a:cubicBezTo>
                  <a:pt x="57" y="64"/>
                  <a:pt x="59" y="63"/>
                  <a:pt x="61" y="61"/>
                </a:cubicBezTo>
                <a:cubicBezTo>
                  <a:pt x="63" y="59"/>
                  <a:pt x="64" y="56"/>
                  <a:pt x="64" y="53"/>
                </a:cubicBezTo>
                <a:cubicBezTo>
                  <a:pt x="64" y="52"/>
                  <a:pt x="64" y="50"/>
                  <a:pt x="63" y="49"/>
                </a:cubicBezTo>
                <a:cubicBezTo>
                  <a:pt x="63" y="48"/>
                  <a:pt x="62" y="46"/>
                  <a:pt x="61" y="45"/>
                </a:cubicBezTo>
                <a:cubicBezTo>
                  <a:pt x="57" y="41"/>
                  <a:pt x="50" y="41"/>
                  <a:pt x="46" y="45"/>
                </a:cubicBezTo>
                <a:cubicBezTo>
                  <a:pt x="45" y="46"/>
                  <a:pt x="44" y="48"/>
                  <a:pt x="44" y="49"/>
                </a:cubicBezTo>
                <a:cubicBezTo>
                  <a:pt x="43" y="50"/>
                  <a:pt x="43" y="52"/>
                  <a:pt x="43" y="53"/>
                </a:cubicBezTo>
                <a:cubicBezTo>
                  <a:pt x="43" y="56"/>
                  <a:pt x="44" y="59"/>
                  <a:pt x="46" y="61"/>
                </a:cubicBezTo>
                <a:cubicBezTo>
                  <a:pt x="47" y="62"/>
                  <a:pt x="48" y="62"/>
                  <a:pt x="50" y="63"/>
                </a:cubicBezTo>
                <a:close/>
                <a:moveTo>
                  <a:pt x="174" y="231"/>
                </a:moveTo>
                <a:cubicBezTo>
                  <a:pt x="176" y="233"/>
                  <a:pt x="179" y="234"/>
                  <a:pt x="182" y="234"/>
                </a:cubicBezTo>
                <a:cubicBezTo>
                  <a:pt x="184" y="234"/>
                  <a:pt x="187" y="233"/>
                  <a:pt x="189" y="231"/>
                </a:cubicBezTo>
                <a:cubicBezTo>
                  <a:pt x="190" y="230"/>
                  <a:pt x="191" y="229"/>
                  <a:pt x="191" y="228"/>
                </a:cubicBezTo>
                <a:cubicBezTo>
                  <a:pt x="192" y="226"/>
                  <a:pt x="192" y="225"/>
                  <a:pt x="192" y="224"/>
                </a:cubicBezTo>
                <a:cubicBezTo>
                  <a:pt x="192" y="222"/>
                  <a:pt x="192" y="221"/>
                  <a:pt x="191" y="220"/>
                </a:cubicBezTo>
                <a:cubicBezTo>
                  <a:pt x="191" y="218"/>
                  <a:pt x="190" y="217"/>
                  <a:pt x="189" y="216"/>
                </a:cubicBezTo>
                <a:cubicBezTo>
                  <a:pt x="189" y="216"/>
                  <a:pt x="188" y="215"/>
                  <a:pt x="188" y="215"/>
                </a:cubicBezTo>
                <a:cubicBezTo>
                  <a:pt x="187" y="214"/>
                  <a:pt x="186" y="214"/>
                  <a:pt x="186" y="214"/>
                </a:cubicBezTo>
                <a:cubicBezTo>
                  <a:pt x="185" y="214"/>
                  <a:pt x="184" y="213"/>
                  <a:pt x="184" y="213"/>
                </a:cubicBezTo>
                <a:cubicBezTo>
                  <a:pt x="182" y="213"/>
                  <a:pt x="181" y="213"/>
                  <a:pt x="180" y="213"/>
                </a:cubicBezTo>
                <a:cubicBezTo>
                  <a:pt x="179" y="213"/>
                  <a:pt x="178" y="214"/>
                  <a:pt x="178" y="214"/>
                </a:cubicBezTo>
                <a:cubicBezTo>
                  <a:pt x="177" y="214"/>
                  <a:pt x="176" y="214"/>
                  <a:pt x="176" y="215"/>
                </a:cubicBezTo>
                <a:cubicBezTo>
                  <a:pt x="175" y="215"/>
                  <a:pt x="175" y="216"/>
                  <a:pt x="174" y="216"/>
                </a:cubicBezTo>
                <a:cubicBezTo>
                  <a:pt x="173" y="217"/>
                  <a:pt x="172" y="218"/>
                  <a:pt x="172" y="220"/>
                </a:cubicBezTo>
                <a:cubicBezTo>
                  <a:pt x="171" y="221"/>
                  <a:pt x="171" y="222"/>
                  <a:pt x="171" y="224"/>
                </a:cubicBezTo>
                <a:cubicBezTo>
                  <a:pt x="171" y="225"/>
                  <a:pt x="171" y="226"/>
                  <a:pt x="172" y="228"/>
                </a:cubicBezTo>
                <a:cubicBezTo>
                  <a:pt x="172" y="229"/>
                  <a:pt x="173" y="230"/>
                  <a:pt x="174" y="231"/>
                </a:cubicBezTo>
                <a:close/>
                <a:moveTo>
                  <a:pt x="174" y="189"/>
                </a:moveTo>
                <a:cubicBezTo>
                  <a:pt x="175" y="190"/>
                  <a:pt x="176" y="190"/>
                  <a:pt x="178" y="191"/>
                </a:cubicBezTo>
                <a:cubicBezTo>
                  <a:pt x="179" y="191"/>
                  <a:pt x="180" y="192"/>
                  <a:pt x="182" y="192"/>
                </a:cubicBezTo>
                <a:cubicBezTo>
                  <a:pt x="183" y="192"/>
                  <a:pt x="184" y="191"/>
                  <a:pt x="186" y="191"/>
                </a:cubicBezTo>
                <a:cubicBezTo>
                  <a:pt x="187" y="190"/>
                  <a:pt x="188" y="190"/>
                  <a:pt x="189" y="189"/>
                </a:cubicBezTo>
                <a:cubicBezTo>
                  <a:pt x="190" y="188"/>
                  <a:pt x="191" y="186"/>
                  <a:pt x="191" y="185"/>
                </a:cubicBezTo>
                <a:cubicBezTo>
                  <a:pt x="192" y="184"/>
                  <a:pt x="192" y="182"/>
                  <a:pt x="192" y="181"/>
                </a:cubicBezTo>
                <a:cubicBezTo>
                  <a:pt x="192" y="180"/>
                  <a:pt x="192" y="178"/>
                  <a:pt x="191" y="177"/>
                </a:cubicBezTo>
                <a:cubicBezTo>
                  <a:pt x="191" y="176"/>
                  <a:pt x="190" y="174"/>
                  <a:pt x="189" y="173"/>
                </a:cubicBezTo>
                <a:cubicBezTo>
                  <a:pt x="188" y="172"/>
                  <a:pt x="187" y="172"/>
                  <a:pt x="186" y="171"/>
                </a:cubicBezTo>
                <a:cubicBezTo>
                  <a:pt x="183" y="170"/>
                  <a:pt x="180" y="170"/>
                  <a:pt x="178" y="171"/>
                </a:cubicBezTo>
                <a:cubicBezTo>
                  <a:pt x="176" y="172"/>
                  <a:pt x="175" y="172"/>
                  <a:pt x="174" y="173"/>
                </a:cubicBezTo>
                <a:cubicBezTo>
                  <a:pt x="173" y="174"/>
                  <a:pt x="172" y="176"/>
                  <a:pt x="172" y="177"/>
                </a:cubicBezTo>
                <a:cubicBezTo>
                  <a:pt x="171" y="178"/>
                  <a:pt x="171" y="180"/>
                  <a:pt x="171" y="181"/>
                </a:cubicBezTo>
                <a:cubicBezTo>
                  <a:pt x="171" y="182"/>
                  <a:pt x="171" y="184"/>
                  <a:pt x="172" y="185"/>
                </a:cubicBezTo>
                <a:cubicBezTo>
                  <a:pt x="172" y="186"/>
                  <a:pt x="173" y="188"/>
                  <a:pt x="174" y="189"/>
                </a:cubicBezTo>
                <a:close/>
                <a:moveTo>
                  <a:pt x="174" y="146"/>
                </a:moveTo>
                <a:cubicBezTo>
                  <a:pt x="175" y="147"/>
                  <a:pt x="176" y="148"/>
                  <a:pt x="178" y="148"/>
                </a:cubicBezTo>
                <a:cubicBezTo>
                  <a:pt x="179" y="149"/>
                  <a:pt x="180" y="149"/>
                  <a:pt x="182" y="149"/>
                </a:cubicBezTo>
                <a:cubicBezTo>
                  <a:pt x="183" y="149"/>
                  <a:pt x="184" y="149"/>
                  <a:pt x="186" y="148"/>
                </a:cubicBezTo>
                <a:cubicBezTo>
                  <a:pt x="187" y="148"/>
                  <a:pt x="188" y="147"/>
                  <a:pt x="189" y="146"/>
                </a:cubicBezTo>
                <a:cubicBezTo>
                  <a:pt x="190" y="145"/>
                  <a:pt x="191" y="144"/>
                  <a:pt x="191" y="142"/>
                </a:cubicBezTo>
                <a:cubicBezTo>
                  <a:pt x="192" y="141"/>
                  <a:pt x="192" y="140"/>
                  <a:pt x="192" y="138"/>
                </a:cubicBezTo>
                <a:cubicBezTo>
                  <a:pt x="192" y="136"/>
                  <a:pt x="191" y="133"/>
                  <a:pt x="189" y="131"/>
                </a:cubicBezTo>
                <a:cubicBezTo>
                  <a:pt x="187" y="128"/>
                  <a:pt x="183" y="127"/>
                  <a:pt x="180" y="128"/>
                </a:cubicBezTo>
                <a:cubicBezTo>
                  <a:pt x="179" y="128"/>
                  <a:pt x="178" y="128"/>
                  <a:pt x="178" y="129"/>
                </a:cubicBezTo>
                <a:cubicBezTo>
                  <a:pt x="177" y="129"/>
                  <a:pt x="176" y="129"/>
                  <a:pt x="176" y="129"/>
                </a:cubicBezTo>
                <a:cubicBezTo>
                  <a:pt x="175" y="130"/>
                  <a:pt x="175" y="130"/>
                  <a:pt x="174" y="131"/>
                </a:cubicBezTo>
                <a:cubicBezTo>
                  <a:pt x="172" y="133"/>
                  <a:pt x="171" y="136"/>
                  <a:pt x="171" y="138"/>
                </a:cubicBezTo>
                <a:cubicBezTo>
                  <a:pt x="171" y="140"/>
                  <a:pt x="171" y="141"/>
                  <a:pt x="172" y="142"/>
                </a:cubicBezTo>
                <a:cubicBezTo>
                  <a:pt x="172" y="144"/>
                  <a:pt x="173" y="145"/>
                  <a:pt x="174" y="146"/>
                </a:cubicBezTo>
                <a:close/>
                <a:moveTo>
                  <a:pt x="235" y="96"/>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139" y="0"/>
                  <a:pt x="139" y="0"/>
                  <a:pt x="139" y="0"/>
                </a:cubicBezTo>
                <a:cubicBezTo>
                  <a:pt x="145" y="0"/>
                  <a:pt x="150" y="4"/>
                  <a:pt x="150" y="10"/>
                </a:cubicBezTo>
                <a:cubicBezTo>
                  <a:pt x="150" y="85"/>
                  <a:pt x="150" y="85"/>
                  <a:pt x="150" y="85"/>
                </a:cubicBezTo>
                <a:cubicBezTo>
                  <a:pt x="224" y="85"/>
                  <a:pt x="224" y="85"/>
                  <a:pt x="224" y="85"/>
                </a:cubicBezTo>
                <a:cubicBezTo>
                  <a:pt x="230" y="85"/>
                  <a:pt x="235" y="90"/>
                  <a:pt x="235" y="96"/>
                </a:cubicBezTo>
                <a:close/>
                <a:moveTo>
                  <a:pt x="22" y="298"/>
                </a:moveTo>
                <a:cubicBezTo>
                  <a:pt x="43" y="298"/>
                  <a:pt x="43" y="298"/>
                  <a:pt x="43" y="298"/>
                </a:cubicBezTo>
                <a:cubicBezTo>
                  <a:pt x="43" y="266"/>
                  <a:pt x="43" y="266"/>
                  <a:pt x="43" y="266"/>
                </a:cubicBezTo>
                <a:cubicBezTo>
                  <a:pt x="43" y="260"/>
                  <a:pt x="48" y="256"/>
                  <a:pt x="54" y="256"/>
                </a:cubicBezTo>
                <a:cubicBezTo>
                  <a:pt x="60" y="256"/>
                  <a:pt x="64" y="260"/>
                  <a:pt x="64" y="266"/>
                </a:cubicBezTo>
                <a:cubicBezTo>
                  <a:pt x="64" y="298"/>
                  <a:pt x="64" y="298"/>
                  <a:pt x="64" y="298"/>
                </a:cubicBezTo>
                <a:cubicBezTo>
                  <a:pt x="128" y="298"/>
                  <a:pt x="128" y="298"/>
                  <a:pt x="128" y="298"/>
                </a:cubicBezTo>
                <a:cubicBezTo>
                  <a:pt x="128" y="21"/>
                  <a:pt x="128" y="21"/>
                  <a:pt x="128" y="21"/>
                </a:cubicBezTo>
                <a:cubicBezTo>
                  <a:pt x="22" y="21"/>
                  <a:pt x="22" y="21"/>
                  <a:pt x="22" y="21"/>
                </a:cubicBezTo>
                <a:lnTo>
                  <a:pt x="22" y="298"/>
                </a:lnTo>
                <a:close/>
                <a:moveTo>
                  <a:pt x="214" y="106"/>
                </a:moveTo>
                <a:cubicBezTo>
                  <a:pt x="150" y="106"/>
                  <a:pt x="150" y="106"/>
                  <a:pt x="150" y="106"/>
                </a:cubicBezTo>
                <a:cubicBezTo>
                  <a:pt x="150" y="298"/>
                  <a:pt x="150" y="298"/>
                  <a:pt x="150" y="298"/>
                </a:cubicBezTo>
                <a:cubicBezTo>
                  <a:pt x="171" y="298"/>
                  <a:pt x="171" y="298"/>
                  <a:pt x="171" y="298"/>
                </a:cubicBezTo>
                <a:cubicBezTo>
                  <a:pt x="171" y="266"/>
                  <a:pt x="171" y="266"/>
                  <a:pt x="171" y="266"/>
                </a:cubicBezTo>
                <a:cubicBezTo>
                  <a:pt x="171" y="260"/>
                  <a:pt x="176" y="256"/>
                  <a:pt x="182" y="256"/>
                </a:cubicBezTo>
                <a:cubicBezTo>
                  <a:pt x="188" y="256"/>
                  <a:pt x="192" y="260"/>
                  <a:pt x="192" y="266"/>
                </a:cubicBezTo>
                <a:cubicBezTo>
                  <a:pt x="192" y="298"/>
                  <a:pt x="192" y="298"/>
                  <a:pt x="192" y="298"/>
                </a:cubicBezTo>
                <a:cubicBezTo>
                  <a:pt x="214" y="298"/>
                  <a:pt x="214" y="298"/>
                  <a:pt x="214" y="298"/>
                </a:cubicBezTo>
                <a:lnTo>
                  <a:pt x="214" y="106"/>
                </a:ln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88" name="フリーフォーム 87"/>
          <p:cNvSpPr/>
          <p:nvPr/>
        </p:nvSpPr>
        <p:spPr>
          <a:xfrm>
            <a:off x="8306485" y="4234643"/>
            <a:ext cx="196362" cy="272003"/>
          </a:xfrm>
          <a:custGeom>
            <a:avLst/>
            <a:gdLst>
              <a:gd name="connsiteX0" fmla="*/ 369161 w 1088213"/>
              <a:gd name="connsiteY0" fmla="*/ 697244 h 1507411"/>
              <a:gd name="connsiteX1" fmla="*/ 719051 w 1088213"/>
              <a:gd name="connsiteY1" fmla="*/ 697244 h 1507411"/>
              <a:gd name="connsiteX2" fmla="*/ 1088212 w 1088213"/>
              <a:gd name="connsiteY2" fmla="*/ 1066405 h 1507411"/>
              <a:gd name="connsiteX3" fmla="*/ 1088212 w 1088213"/>
              <a:gd name="connsiteY3" fmla="*/ 1074762 h 1507411"/>
              <a:gd name="connsiteX4" fmla="*/ 1088213 w 1088213"/>
              <a:gd name="connsiteY4" fmla="*/ 1074764 h 1507411"/>
              <a:gd name="connsiteX5" fmla="*/ 1088213 w 1088213"/>
              <a:gd name="connsiteY5" fmla="*/ 1487129 h 1507411"/>
              <a:gd name="connsiteX6" fmla="*/ 1067931 w 1088213"/>
              <a:gd name="connsiteY6" fmla="*/ 1507411 h 1507411"/>
              <a:gd name="connsiteX7" fmla="*/ 719051 w 1088213"/>
              <a:gd name="connsiteY7" fmla="*/ 1507411 h 1507411"/>
              <a:gd name="connsiteX8" fmla="*/ 369161 w 1088213"/>
              <a:gd name="connsiteY8" fmla="*/ 1507411 h 1507411"/>
              <a:gd name="connsiteX9" fmla="*/ 20282 w 1088213"/>
              <a:gd name="connsiteY9" fmla="*/ 1507411 h 1507411"/>
              <a:gd name="connsiteX10" fmla="*/ 0 w 1088213"/>
              <a:gd name="connsiteY10" fmla="*/ 1487129 h 1507411"/>
              <a:gd name="connsiteX11" fmla="*/ 0 w 1088213"/>
              <a:gd name="connsiteY11" fmla="*/ 1138250 h 1507411"/>
              <a:gd name="connsiteX12" fmla="*/ 0 w 1088213"/>
              <a:gd name="connsiteY12" fmla="*/ 1074764 h 1507411"/>
              <a:gd name="connsiteX13" fmla="*/ 0 w 1088213"/>
              <a:gd name="connsiteY13" fmla="*/ 1066405 h 1507411"/>
              <a:gd name="connsiteX14" fmla="*/ 369161 w 1088213"/>
              <a:gd name="connsiteY14" fmla="*/ 697244 h 1507411"/>
              <a:gd name="connsiteX15" fmla="*/ 547766 w 1088213"/>
              <a:gd name="connsiteY15" fmla="*/ 0 h 1507411"/>
              <a:gd name="connsiteX16" fmla="*/ 885053 w 1088213"/>
              <a:gd name="connsiteY16" fmla="*/ 337287 h 1507411"/>
              <a:gd name="connsiteX17" fmla="*/ 547766 w 1088213"/>
              <a:gd name="connsiteY17" fmla="*/ 674574 h 1507411"/>
              <a:gd name="connsiteX18" fmla="*/ 210479 w 1088213"/>
              <a:gd name="connsiteY18" fmla="*/ 337287 h 1507411"/>
              <a:gd name="connsiteX19" fmla="*/ 547766 w 1088213"/>
              <a:gd name="connsiteY19" fmla="*/ 0 h 150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8213" h="1507411">
                <a:moveTo>
                  <a:pt x="369161" y="697244"/>
                </a:moveTo>
                <a:lnTo>
                  <a:pt x="719051" y="697244"/>
                </a:lnTo>
                <a:cubicBezTo>
                  <a:pt x="922933" y="697244"/>
                  <a:pt x="1088212" y="862523"/>
                  <a:pt x="1088212" y="1066405"/>
                </a:cubicBezTo>
                <a:lnTo>
                  <a:pt x="1088212" y="1074762"/>
                </a:lnTo>
                <a:lnTo>
                  <a:pt x="1088213" y="1074764"/>
                </a:lnTo>
                <a:lnTo>
                  <a:pt x="1088213" y="1487129"/>
                </a:lnTo>
                <a:cubicBezTo>
                  <a:pt x="1088213" y="1498330"/>
                  <a:pt x="1079132" y="1507411"/>
                  <a:pt x="1067931" y="1507411"/>
                </a:cubicBezTo>
                <a:lnTo>
                  <a:pt x="719051" y="1507411"/>
                </a:lnTo>
                <a:lnTo>
                  <a:pt x="369161" y="1507411"/>
                </a:lnTo>
                <a:lnTo>
                  <a:pt x="20282" y="1507411"/>
                </a:lnTo>
                <a:cubicBezTo>
                  <a:pt x="9081" y="1507411"/>
                  <a:pt x="0" y="1498330"/>
                  <a:pt x="0" y="1487129"/>
                </a:cubicBezTo>
                <a:lnTo>
                  <a:pt x="0" y="1138250"/>
                </a:lnTo>
                <a:lnTo>
                  <a:pt x="0" y="1074764"/>
                </a:lnTo>
                <a:lnTo>
                  <a:pt x="0" y="1066405"/>
                </a:lnTo>
                <a:cubicBezTo>
                  <a:pt x="0" y="862523"/>
                  <a:pt x="165279" y="697244"/>
                  <a:pt x="369161" y="697244"/>
                </a:cubicBezTo>
                <a:close/>
                <a:moveTo>
                  <a:pt x="547766" y="0"/>
                </a:moveTo>
                <a:cubicBezTo>
                  <a:pt x="734044" y="0"/>
                  <a:pt x="885053" y="151009"/>
                  <a:pt x="885053" y="337287"/>
                </a:cubicBezTo>
                <a:cubicBezTo>
                  <a:pt x="885053" y="523565"/>
                  <a:pt x="734044" y="674574"/>
                  <a:pt x="547766" y="674574"/>
                </a:cubicBezTo>
                <a:cubicBezTo>
                  <a:pt x="361488" y="674574"/>
                  <a:pt x="210479" y="523565"/>
                  <a:pt x="210479" y="337287"/>
                </a:cubicBezTo>
                <a:cubicBezTo>
                  <a:pt x="210479" y="151009"/>
                  <a:pt x="361488" y="0"/>
                  <a:pt x="547766" y="0"/>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latin typeface="Calibri" panose="020F0502020204030204" pitchFamily="34" charset="0"/>
              <a:ea typeface="ＭＳ Ｐゴシック"/>
            </a:endParaRPr>
          </a:p>
        </p:txBody>
      </p:sp>
      <p:sp>
        <p:nvSpPr>
          <p:cNvPr id="89" name="Freeform 10"/>
          <p:cNvSpPr>
            <a:spLocks noEditPoints="1"/>
          </p:cNvSpPr>
          <p:nvPr/>
        </p:nvSpPr>
        <p:spPr bwMode="gray">
          <a:xfrm>
            <a:off x="7501489" y="4263850"/>
            <a:ext cx="330540" cy="242796"/>
          </a:xfrm>
          <a:custGeom>
            <a:avLst/>
            <a:gdLst>
              <a:gd name="T0" fmla="*/ 10 w 320"/>
              <a:gd name="T1" fmla="*/ 0 h 235"/>
              <a:gd name="T2" fmla="*/ 0 w 320"/>
              <a:gd name="T3" fmla="*/ 224 h 235"/>
              <a:gd name="T4" fmla="*/ 309 w 320"/>
              <a:gd name="T5" fmla="*/ 235 h 235"/>
              <a:gd name="T6" fmla="*/ 320 w 320"/>
              <a:gd name="T7" fmla="*/ 11 h 235"/>
              <a:gd name="T8" fmla="*/ 85 w 320"/>
              <a:gd name="T9" fmla="*/ 214 h 235"/>
              <a:gd name="T10" fmla="*/ 64 w 320"/>
              <a:gd name="T11" fmla="*/ 150 h 235"/>
              <a:gd name="T12" fmla="*/ 85 w 320"/>
              <a:gd name="T13" fmla="*/ 214 h 235"/>
              <a:gd name="T14" fmla="*/ 106 w 320"/>
              <a:gd name="T15" fmla="*/ 214 h 235"/>
              <a:gd name="T16" fmla="*/ 96 w 320"/>
              <a:gd name="T17" fmla="*/ 128 h 235"/>
              <a:gd name="T18" fmla="*/ 42 w 320"/>
              <a:gd name="T19" fmla="*/ 139 h 235"/>
              <a:gd name="T20" fmla="*/ 21 w 320"/>
              <a:gd name="T21" fmla="*/ 214 h 235"/>
              <a:gd name="T22" fmla="*/ 298 w 320"/>
              <a:gd name="T23" fmla="*/ 22 h 235"/>
              <a:gd name="T24" fmla="*/ 42 w 320"/>
              <a:gd name="T25" fmla="*/ 96 h 235"/>
              <a:gd name="T26" fmla="*/ 64 w 320"/>
              <a:gd name="T27" fmla="*/ 96 h 235"/>
              <a:gd name="T28" fmla="*/ 42 w 320"/>
              <a:gd name="T29" fmla="*/ 96 h 235"/>
              <a:gd name="T30" fmla="*/ 53 w 320"/>
              <a:gd name="T31" fmla="*/ 43 h 235"/>
              <a:gd name="T32" fmla="*/ 53 w 320"/>
              <a:gd name="T33" fmla="*/ 64 h 235"/>
              <a:gd name="T34" fmla="*/ 85 w 320"/>
              <a:gd name="T35" fmla="*/ 96 h 235"/>
              <a:gd name="T36" fmla="*/ 106 w 320"/>
              <a:gd name="T37" fmla="*/ 96 h 235"/>
              <a:gd name="T38" fmla="*/ 85 w 320"/>
              <a:gd name="T39" fmla="*/ 96 h 235"/>
              <a:gd name="T40" fmla="*/ 96 w 320"/>
              <a:gd name="T41" fmla="*/ 43 h 235"/>
              <a:gd name="T42" fmla="*/ 96 w 320"/>
              <a:gd name="T43" fmla="*/ 64 h 235"/>
              <a:gd name="T44" fmla="*/ 128 w 320"/>
              <a:gd name="T45" fmla="*/ 96 h 235"/>
              <a:gd name="T46" fmla="*/ 149 w 320"/>
              <a:gd name="T47" fmla="*/ 96 h 235"/>
              <a:gd name="T48" fmla="*/ 128 w 320"/>
              <a:gd name="T49" fmla="*/ 96 h 235"/>
              <a:gd name="T50" fmla="*/ 138 w 320"/>
              <a:gd name="T51" fmla="*/ 43 h 235"/>
              <a:gd name="T52" fmla="*/ 138 w 320"/>
              <a:gd name="T53" fmla="*/ 64 h 235"/>
              <a:gd name="T54" fmla="*/ 170 w 320"/>
              <a:gd name="T55" fmla="*/ 96 h 235"/>
              <a:gd name="T56" fmla="*/ 192 w 320"/>
              <a:gd name="T57" fmla="*/ 96 h 235"/>
              <a:gd name="T58" fmla="*/ 170 w 320"/>
              <a:gd name="T59" fmla="*/ 96 h 235"/>
              <a:gd name="T60" fmla="*/ 181 w 320"/>
              <a:gd name="T61" fmla="*/ 43 h 235"/>
              <a:gd name="T62" fmla="*/ 181 w 320"/>
              <a:gd name="T63" fmla="*/ 64 h 235"/>
              <a:gd name="T64" fmla="*/ 213 w 320"/>
              <a:gd name="T65" fmla="*/ 96 h 235"/>
              <a:gd name="T66" fmla="*/ 234 w 320"/>
              <a:gd name="T67" fmla="*/ 96 h 235"/>
              <a:gd name="T68" fmla="*/ 213 w 320"/>
              <a:gd name="T69" fmla="*/ 96 h 235"/>
              <a:gd name="T70" fmla="*/ 224 w 320"/>
              <a:gd name="T71" fmla="*/ 43 h 235"/>
              <a:gd name="T72" fmla="*/ 224 w 320"/>
              <a:gd name="T73" fmla="*/ 64 h 235"/>
              <a:gd name="T74" fmla="*/ 256 w 320"/>
              <a:gd name="T75" fmla="*/ 96 h 235"/>
              <a:gd name="T76" fmla="*/ 277 w 320"/>
              <a:gd name="T77" fmla="*/ 96 h 235"/>
              <a:gd name="T78" fmla="*/ 256 w 320"/>
              <a:gd name="T79" fmla="*/ 96 h 235"/>
              <a:gd name="T80" fmla="*/ 138 w 320"/>
              <a:gd name="T81" fmla="*/ 128 h 235"/>
              <a:gd name="T82" fmla="*/ 138 w 320"/>
              <a:gd name="T83" fmla="*/ 150 h 235"/>
              <a:gd name="T84" fmla="*/ 170 w 320"/>
              <a:gd name="T85" fmla="*/ 139 h 235"/>
              <a:gd name="T86" fmla="*/ 192 w 320"/>
              <a:gd name="T87" fmla="*/ 139 h 235"/>
              <a:gd name="T88" fmla="*/ 170 w 320"/>
              <a:gd name="T89" fmla="*/ 139 h 235"/>
              <a:gd name="T90" fmla="*/ 224 w 320"/>
              <a:gd name="T91" fmla="*/ 128 h 235"/>
              <a:gd name="T92" fmla="*/ 224 w 320"/>
              <a:gd name="T93" fmla="*/ 150 h 235"/>
              <a:gd name="T94" fmla="*/ 256 w 320"/>
              <a:gd name="T95" fmla="*/ 139 h 235"/>
              <a:gd name="T96" fmla="*/ 277 w 320"/>
              <a:gd name="T97" fmla="*/ 139 h 235"/>
              <a:gd name="T98" fmla="*/ 256 w 320"/>
              <a:gd name="T99" fmla="*/ 139 h 235"/>
              <a:gd name="T100" fmla="*/ 138 w 320"/>
              <a:gd name="T101" fmla="*/ 171 h 235"/>
              <a:gd name="T102" fmla="*/ 138 w 320"/>
              <a:gd name="T103" fmla="*/ 192 h 235"/>
              <a:gd name="T104" fmla="*/ 170 w 320"/>
              <a:gd name="T105" fmla="*/ 182 h 235"/>
              <a:gd name="T106" fmla="*/ 192 w 320"/>
              <a:gd name="T107" fmla="*/ 182 h 235"/>
              <a:gd name="T108" fmla="*/ 170 w 320"/>
              <a:gd name="T109" fmla="*/ 182 h 235"/>
              <a:gd name="T110" fmla="*/ 224 w 320"/>
              <a:gd name="T111" fmla="*/ 171 h 235"/>
              <a:gd name="T112" fmla="*/ 224 w 320"/>
              <a:gd name="T113" fmla="*/ 192 h 235"/>
              <a:gd name="T114" fmla="*/ 256 w 320"/>
              <a:gd name="T115" fmla="*/ 182 h 235"/>
              <a:gd name="T116" fmla="*/ 277 w 320"/>
              <a:gd name="T117" fmla="*/ 182 h 235"/>
              <a:gd name="T118" fmla="*/ 256 w 320"/>
              <a:gd name="T119" fmla="*/ 182 h 235"/>
              <a:gd name="T120" fmla="*/ 266 w 320"/>
              <a:gd name="T121" fmla="*/ 43 h 235"/>
              <a:gd name="T122" fmla="*/ 266 w 320"/>
              <a:gd name="T123" fmla="*/ 6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85" y="214"/>
                </a:moveTo>
                <a:cubicBezTo>
                  <a:pt x="64" y="214"/>
                  <a:pt x="64" y="214"/>
                  <a:pt x="64" y="214"/>
                </a:cubicBezTo>
                <a:cubicBezTo>
                  <a:pt x="64" y="150"/>
                  <a:pt x="64" y="150"/>
                  <a:pt x="64" y="150"/>
                </a:cubicBezTo>
                <a:cubicBezTo>
                  <a:pt x="85" y="150"/>
                  <a:pt x="85" y="150"/>
                  <a:pt x="85" y="150"/>
                </a:cubicBezTo>
                <a:lnTo>
                  <a:pt x="85" y="214"/>
                </a:lnTo>
                <a:close/>
                <a:moveTo>
                  <a:pt x="298" y="214"/>
                </a:moveTo>
                <a:cubicBezTo>
                  <a:pt x="106" y="214"/>
                  <a:pt x="106" y="214"/>
                  <a:pt x="106" y="214"/>
                </a:cubicBezTo>
                <a:cubicBezTo>
                  <a:pt x="106" y="139"/>
                  <a:pt x="106" y="139"/>
                  <a:pt x="106" y="139"/>
                </a:cubicBezTo>
                <a:cubicBezTo>
                  <a:pt x="106" y="133"/>
                  <a:pt x="102" y="128"/>
                  <a:pt x="96" y="128"/>
                </a:cubicBezTo>
                <a:cubicBezTo>
                  <a:pt x="53" y="128"/>
                  <a:pt x="53" y="128"/>
                  <a:pt x="53" y="128"/>
                </a:cubicBezTo>
                <a:cubicBezTo>
                  <a:pt x="47" y="128"/>
                  <a:pt x="42" y="133"/>
                  <a:pt x="42" y="139"/>
                </a:cubicBezTo>
                <a:cubicBezTo>
                  <a:pt x="42" y="214"/>
                  <a:pt x="42" y="214"/>
                  <a:pt x="42" y="214"/>
                </a:cubicBezTo>
                <a:cubicBezTo>
                  <a:pt x="21" y="214"/>
                  <a:pt x="21" y="214"/>
                  <a:pt x="21" y="214"/>
                </a:cubicBezTo>
                <a:cubicBezTo>
                  <a:pt x="21" y="22"/>
                  <a:pt x="21" y="22"/>
                  <a:pt x="21" y="22"/>
                </a:cubicBezTo>
                <a:cubicBezTo>
                  <a:pt x="298" y="22"/>
                  <a:pt x="298" y="22"/>
                  <a:pt x="298" y="22"/>
                </a:cubicBezTo>
                <a:lnTo>
                  <a:pt x="298" y="214"/>
                </a:lnTo>
                <a:close/>
                <a:moveTo>
                  <a:pt x="42" y="96"/>
                </a:moveTo>
                <a:cubicBezTo>
                  <a:pt x="42" y="90"/>
                  <a:pt x="47" y="86"/>
                  <a:pt x="53" y="86"/>
                </a:cubicBezTo>
                <a:cubicBezTo>
                  <a:pt x="59" y="86"/>
                  <a:pt x="64" y="90"/>
                  <a:pt x="64" y="96"/>
                </a:cubicBezTo>
                <a:cubicBezTo>
                  <a:pt x="64" y="102"/>
                  <a:pt x="59" y="107"/>
                  <a:pt x="53" y="107"/>
                </a:cubicBezTo>
                <a:cubicBezTo>
                  <a:pt x="47" y="107"/>
                  <a:pt x="42" y="102"/>
                  <a:pt x="42" y="96"/>
                </a:cubicBezTo>
                <a:close/>
                <a:moveTo>
                  <a:pt x="42" y="54"/>
                </a:moveTo>
                <a:cubicBezTo>
                  <a:pt x="42" y="48"/>
                  <a:pt x="47" y="43"/>
                  <a:pt x="53" y="43"/>
                </a:cubicBezTo>
                <a:cubicBezTo>
                  <a:pt x="59" y="43"/>
                  <a:pt x="64" y="48"/>
                  <a:pt x="64" y="54"/>
                </a:cubicBezTo>
                <a:cubicBezTo>
                  <a:pt x="64" y="60"/>
                  <a:pt x="59" y="64"/>
                  <a:pt x="53" y="64"/>
                </a:cubicBezTo>
                <a:cubicBezTo>
                  <a:pt x="47" y="64"/>
                  <a:pt x="42" y="60"/>
                  <a:pt x="42" y="54"/>
                </a:cubicBezTo>
                <a:close/>
                <a:moveTo>
                  <a:pt x="85" y="96"/>
                </a:moveTo>
                <a:cubicBezTo>
                  <a:pt x="85" y="90"/>
                  <a:pt x="90" y="86"/>
                  <a:pt x="96" y="86"/>
                </a:cubicBezTo>
                <a:cubicBezTo>
                  <a:pt x="102" y="86"/>
                  <a:pt x="106" y="90"/>
                  <a:pt x="106" y="96"/>
                </a:cubicBezTo>
                <a:cubicBezTo>
                  <a:pt x="106" y="102"/>
                  <a:pt x="102" y="107"/>
                  <a:pt x="96" y="107"/>
                </a:cubicBezTo>
                <a:cubicBezTo>
                  <a:pt x="90" y="107"/>
                  <a:pt x="85" y="102"/>
                  <a:pt x="85" y="96"/>
                </a:cubicBezTo>
                <a:close/>
                <a:moveTo>
                  <a:pt x="85" y="54"/>
                </a:moveTo>
                <a:cubicBezTo>
                  <a:pt x="85" y="48"/>
                  <a:pt x="90" y="43"/>
                  <a:pt x="96" y="43"/>
                </a:cubicBezTo>
                <a:cubicBezTo>
                  <a:pt x="102" y="43"/>
                  <a:pt x="106" y="48"/>
                  <a:pt x="106" y="54"/>
                </a:cubicBezTo>
                <a:cubicBezTo>
                  <a:pt x="106" y="60"/>
                  <a:pt x="102" y="64"/>
                  <a:pt x="96" y="64"/>
                </a:cubicBezTo>
                <a:cubicBezTo>
                  <a:pt x="90" y="64"/>
                  <a:pt x="85" y="60"/>
                  <a:pt x="85" y="54"/>
                </a:cubicBezTo>
                <a:close/>
                <a:moveTo>
                  <a:pt x="128" y="96"/>
                </a:moveTo>
                <a:cubicBezTo>
                  <a:pt x="128" y="90"/>
                  <a:pt x="132" y="86"/>
                  <a:pt x="138" y="86"/>
                </a:cubicBezTo>
                <a:cubicBezTo>
                  <a:pt x="144" y="86"/>
                  <a:pt x="149" y="90"/>
                  <a:pt x="149" y="96"/>
                </a:cubicBezTo>
                <a:cubicBezTo>
                  <a:pt x="149" y="102"/>
                  <a:pt x="144" y="107"/>
                  <a:pt x="138" y="107"/>
                </a:cubicBezTo>
                <a:cubicBezTo>
                  <a:pt x="132" y="107"/>
                  <a:pt x="128" y="102"/>
                  <a:pt x="128" y="96"/>
                </a:cubicBezTo>
                <a:close/>
                <a:moveTo>
                  <a:pt x="128" y="54"/>
                </a:moveTo>
                <a:cubicBezTo>
                  <a:pt x="128" y="48"/>
                  <a:pt x="132" y="43"/>
                  <a:pt x="138" y="43"/>
                </a:cubicBezTo>
                <a:cubicBezTo>
                  <a:pt x="144" y="43"/>
                  <a:pt x="149" y="48"/>
                  <a:pt x="149" y="54"/>
                </a:cubicBezTo>
                <a:cubicBezTo>
                  <a:pt x="149" y="60"/>
                  <a:pt x="144" y="64"/>
                  <a:pt x="138" y="64"/>
                </a:cubicBezTo>
                <a:cubicBezTo>
                  <a:pt x="132" y="64"/>
                  <a:pt x="128" y="60"/>
                  <a:pt x="128" y="54"/>
                </a:cubicBezTo>
                <a:close/>
                <a:moveTo>
                  <a:pt x="170" y="96"/>
                </a:moveTo>
                <a:cubicBezTo>
                  <a:pt x="170" y="90"/>
                  <a:pt x="175" y="86"/>
                  <a:pt x="181" y="86"/>
                </a:cubicBezTo>
                <a:cubicBezTo>
                  <a:pt x="187" y="86"/>
                  <a:pt x="192" y="90"/>
                  <a:pt x="192" y="96"/>
                </a:cubicBezTo>
                <a:cubicBezTo>
                  <a:pt x="192" y="102"/>
                  <a:pt x="187" y="107"/>
                  <a:pt x="181" y="107"/>
                </a:cubicBezTo>
                <a:cubicBezTo>
                  <a:pt x="175" y="107"/>
                  <a:pt x="170" y="102"/>
                  <a:pt x="170" y="96"/>
                </a:cubicBezTo>
                <a:close/>
                <a:moveTo>
                  <a:pt x="170" y="54"/>
                </a:moveTo>
                <a:cubicBezTo>
                  <a:pt x="170" y="48"/>
                  <a:pt x="175" y="43"/>
                  <a:pt x="181" y="43"/>
                </a:cubicBezTo>
                <a:cubicBezTo>
                  <a:pt x="187" y="43"/>
                  <a:pt x="192" y="48"/>
                  <a:pt x="192" y="54"/>
                </a:cubicBezTo>
                <a:cubicBezTo>
                  <a:pt x="192" y="60"/>
                  <a:pt x="187" y="64"/>
                  <a:pt x="181" y="64"/>
                </a:cubicBezTo>
                <a:cubicBezTo>
                  <a:pt x="175" y="64"/>
                  <a:pt x="170" y="60"/>
                  <a:pt x="170" y="54"/>
                </a:cubicBezTo>
                <a:close/>
                <a:moveTo>
                  <a:pt x="213" y="96"/>
                </a:moveTo>
                <a:cubicBezTo>
                  <a:pt x="213" y="90"/>
                  <a:pt x="218" y="86"/>
                  <a:pt x="224" y="86"/>
                </a:cubicBezTo>
                <a:cubicBezTo>
                  <a:pt x="230" y="86"/>
                  <a:pt x="234" y="90"/>
                  <a:pt x="234" y="96"/>
                </a:cubicBezTo>
                <a:cubicBezTo>
                  <a:pt x="234" y="102"/>
                  <a:pt x="230" y="107"/>
                  <a:pt x="224" y="107"/>
                </a:cubicBezTo>
                <a:cubicBezTo>
                  <a:pt x="218" y="107"/>
                  <a:pt x="213" y="102"/>
                  <a:pt x="213" y="96"/>
                </a:cubicBezTo>
                <a:close/>
                <a:moveTo>
                  <a:pt x="213" y="54"/>
                </a:moveTo>
                <a:cubicBezTo>
                  <a:pt x="213" y="48"/>
                  <a:pt x="218" y="43"/>
                  <a:pt x="224" y="43"/>
                </a:cubicBezTo>
                <a:cubicBezTo>
                  <a:pt x="230" y="43"/>
                  <a:pt x="234" y="48"/>
                  <a:pt x="234" y="54"/>
                </a:cubicBezTo>
                <a:cubicBezTo>
                  <a:pt x="234" y="60"/>
                  <a:pt x="230" y="64"/>
                  <a:pt x="224" y="64"/>
                </a:cubicBezTo>
                <a:cubicBezTo>
                  <a:pt x="218" y="64"/>
                  <a:pt x="213" y="60"/>
                  <a:pt x="213" y="54"/>
                </a:cubicBezTo>
                <a:close/>
                <a:moveTo>
                  <a:pt x="256" y="96"/>
                </a:moveTo>
                <a:cubicBezTo>
                  <a:pt x="256" y="90"/>
                  <a:pt x="260" y="86"/>
                  <a:pt x="266" y="86"/>
                </a:cubicBezTo>
                <a:cubicBezTo>
                  <a:pt x="272" y="86"/>
                  <a:pt x="277" y="90"/>
                  <a:pt x="277" y="96"/>
                </a:cubicBezTo>
                <a:cubicBezTo>
                  <a:pt x="277" y="102"/>
                  <a:pt x="272" y="107"/>
                  <a:pt x="266" y="107"/>
                </a:cubicBezTo>
                <a:cubicBezTo>
                  <a:pt x="260" y="107"/>
                  <a:pt x="256" y="102"/>
                  <a:pt x="256" y="96"/>
                </a:cubicBezTo>
                <a:close/>
                <a:moveTo>
                  <a:pt x="128" y="139"/>
                </a:moveTo>
                <a:cubicBezTo>
                  <a:pt x="128" y="133"/>
                  <a:pt x="132" y="128"/>
                  <a:pt x="138" y="128"/>
                </a:cubicBezTo>
                <a:cubicBezTo>
                  <a:pt x="144" y="128"/>
                  <a:pt x="149" y="133"/>
                  <a:pt x="149" y="139"/>
                </a:cubicBezTo>
                <a:cubicBezTo>
                  <a:pt x="149" y="145"/>
                  <a:pt x="144" y="150"/>
                  <a:pt x="138" y="150"/>
                </a:cubicBezTo>
                <a:cubicBezTo>
                  <a:pt x="132" y="150"/>
                  <a:pt x="128" y="145"/>
                  <a:pt x="128" y="139"/>
                </a:cubicBezTo>
                <a:close/>
                <a:moveTo>
                  <a:pt x="170" y="139"/>
                </a:moveTo>
                <a:cubicBezTo>
                  <a:pt x="170" y="133"/>
                  <a:pt x="175" y="128"/>
                  <a:pt x="181" y="128"/>
                </a:cubicBezTo>
                <a:cubicBezTo>
                  <a:pt x="187" y="128"/>
                  <a:pt x="192" y="133"/>
                  <a:pt x="192" y="139"/>
                </a:cubicBezTo>
                <a:cubicBezTo>
                  <a:pt x="192" y="145"/>
                  <a:pt x="187" y="150"/>
                  <a:pt x="181" y="150"/>
                </a:cubicBezTo>
                <a:cubicBezTo>
                  <a:pt x="175" y="150"/>
                  <a:pt x="170" y="145"/>
                  <a:pt x="170" y="139"/>
                </a:cubicBezTo>
                <a:close/>
                <a:moveTo>
                  <a:pt x="213" y="139"/>
                </a:moveTo>
                <a:cubicBezTo>
                  <a:pt x="213" y="133"/>
                  <a:pt x="218" y="128"/>
                  <a:pt x="224" y="128"/>
                </a:cubicBezTo>
                <a:cubicBezTo>
                  <a:pt x="230" y="128"/>
                  <a:pt x="234" y="133"/>
                  <a:pt x="234" y="139"/>
                </a:cubicBezTo>
                <a:cubicBezTo>
                  <a:pt x="234" y="145"/>
                  <a:pt x="230" y="150"/>
                  <a:pt x="224" y="150"/>
                </a:cubicBezTo>
                <a:cubicBezTo>
                  <a:pt x="218" y="150"/>
                  <a:pt x="213" y="145"/>
                  <a:pt x="213" y="139"/>
                </a:cubicBezTo>
                <a:close/>
                <a:moveTo>
                  <a:pt x="256" y="139"/>
                </a:moveTo>
                <a:cubicBezTo>
                  <a:pt x="256" y="133"/>
                  <a:pt x="260" y="128"/>
                  <a:pt x="266" y="128"/>
                </a:cubicBezTo>
                <a:cubicBezTo>
                  <a:pt x="272" y="128"/>
                  <a:pt x="277" y="133"/>
                  <a:pt x="277" y="139"/>
                </a:cubicBezTo>
                <a:cubicBezTo>
                  <a:pt x="277" y="145"/>
                  <a:pt x="272" y="150"/>
                  <a:pt x="266" y="150"/>
                </a:cubicBezTo>
                <a:cubicBezTo>
                  <a:pt x="260" y="150"/>
                  <a:pt x="256" y="145"/>
                  <a:pt x="256" y="139"/>
                </a:cubicBezTo>
                <a:close/>
                <a:moveTo>
                  <a:pt x="128" y="182"/>
                </a:moveTo>
                <a:cubicBezTo>
                  <a:pt x="128" y="176"/>
                  <a:pt x="132" y="171"/>
                  <a:pt x="138" y="171"/>
                </a:cubicBezTo>
                <a:cubicBezTo>
                  <a:pt x="144" y="171"/>
                  <a:pt x="149" y="176"/>
                  <a:pt x="149" y="182"/>
                </a:cubicBezTo>
                <a:cubicBezTo>
                  <a:pt x="149" y="188"/>
                  <a:pt x="144" y="192"/>
                  <a:pt x="138" y="192"/>
                </a:cubicBezTo>
                <a:cubicBezTo>
                  <a:pt x="132" y="192"/>
                  <a:pt x="128" y="188"/>
                  <a:pt x="128" y="182"/>
                </a:cubicBezTo>
                <a:close/>
                <a:moveTo>
                  <a:pt x="170" y="182"/>
                </a:moveTo>
                <a:cubicBezTo>
                  <a:pt x="170" y="176"/>
                  <a:pt x="175" y="171"/>
                  <a:pt x="181" y="171"/>
                </a:cubicBezTo>
                <a:cubicBezTo>
                  <a:pt x="187" y="171"/>
                  <a:pt x="192" y="176"/>
                  <a:pt x="192" y="182"/>
                </a:cubicBezTo>
                <a:cubicBezTo>
                  <a:pt x="192" y="188"/>
                  <a:pt x="187" y="192"/>
                  <a:pt x="181" y="192"/>
                </a:cubicBezTo>
                <a:cubicBezTo>
                  <a:pt x="175" y="192"/>
                  <a:pt x="170" y="188"/>
                  <a:pt x="170" y="182"/>
                </a:cubicBezTo>
                <a:close/>
                <a:moveTo>
                  <a:pt x="213" y="182"/>
                </a:moveTo>
                <a:cubicBezTo>
                  <a:pt x="213" y="176"/>
                  <a:pt x="218" y="171"/>
                  <a:pt x="224" y="171"/>
                </a:cubicBezTo>
                <a:cubicBezTo>
                  <a:pt x="230" y="171"/>
                  <a:pt x="234" y="176"/>
                  <a:pt x="234" y="182"/>
                </a:cubicBezTo>
                <a:cubicBezTo>
                  <a:pt x="234" y="188"/>
                  <a:pt x="230" y="192"/>
                  <a:pt x="224" y="192"/>
                </a:cubicBezTo>
                <a:cubicBezTo>
                  <a:pt x="218" y="192"/>
                  <a:pt x="213" y="188"/>
                  <a:pt x="213" y="182"/>
                </a:cubicBezTo>
                <a:close/>
                <a:moveTo>
                  <a:pt x="256" y="182"/>
                </a:moveTo>
                <a:cubicBezTo>
                  <a:pt x="256" y="176"/>
                  <a:pt x="260" y="171"/>
                  <a:pt x="266" y="171"/>
                </a:cubicBezTo>
                <a:cubicBezTo>
                  <a:pt x="272" y="171"/>
                  <a:pt x="277" y="176"/>
                  <a:pt x="277" y="182"/>
                </a:cubicBezTo>
                <a:cubicBezTo>
                  <a:pt x="277" y="188"/>
                  <a:pt x="272" y="192"/>
                  <a:pt x="266" y="192"/>
                </a:cubicBezTo>
                <a:cubicBezTo>
                  <a:pt x="260" y="192"/>
                  <a:pt x="256" y="188"/>
                  <a:pt x="256" y="182"/>
                </a:cubicBezTo>
                <a:close/>
                <a:moveTo>
                  <a:pt x="256" y="54"/>
                </a:moveTo>
                <a:cubicBezTo>
                  <a:pt x="256" y="48"/>
                  <a:pt x="260" y="43"/>
                  <a:pt x="266" y="43"/>
                </a:cubicBezTo>
                <a:cubicBezTo>
                  <a:pt x="272" y="43"/>
                  <a:pt x="277" y="48"/>
                  <a:pt x="277" y="54"/>
                </a:cubicBezTo>
                <a:cubicBezTo>
                  <a:pt x="277" y="60"/>
                  <a:pt x="272" y="64"/>
                  <a:pt x="266" y="64"/>
                </a:cubicBezTo>
                <a:cubicBezTo>
                  <a:pt x="260" y="64"/>
                  <a:pt x="256" y="60"/>
                  <a:pt x="256" y="54"/>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none" lIns="0" tIns="0" rIns="0" bIns="0" numCol="1" anchor="ctr" anchorCtr="0" compatLnSpc="1">
            <a:prstTxWarp prst="textNoShape">
              <a:avLst/>
            </a:prstTxWarp>
          </a:bodyPr>
          <a:lstStyle/>
          <a:p>
            <a:pPr algn="ctr" fontAlgn="base">
              <a:spcAft>
                <a:spcPct val="0"/>
              </a:spcAft>
            </a:pPr>
            <a:endParaRPr kumimoji="0" lang="en-GB"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90" name="テキスト ボックス 89"/>
          <p:cNvSpPr txBox="1"/>
          <p:nvPr/>
        </p:nvSpPr>
        <p:spPr>
          <a:xfrm>
            <a:off x="7844541" y="3439693"/>
            <a:ext cx="376172"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企業</a:t>
            </a:r>
          </a:p>
        </p:txBody>
      </p:sp>
      <p:sp>
        <p:nvSpPr>
          <p:cNvPr id="91" name="テキスト ボックス 90"/>
          <p:cNvSpPr txBox="1"/>
          <p:nvPr/>
        </p:nvSpPr>
        <p:spPr>
          <a:xfrm>
            <a:off x="7420445"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第三者</a:t>
            </a:r>
          </a:p>
        </p:txBody>
      </p:sp>
      <p:sp>
        <p:nvSpPr>
          <p:cNvPr id="92" name="テキスト ボックス 91"/>
          <p:cNvSpPr txBox="1"/>
          <p:nvPr/>
        </p:nvSpPr>
        <p:spPr>
          <a:xfrm>
            <a:off x="8196999" y="4460095"/>
            <a:ext cx="510824" cy="268450"/>
          </a:xfrm>
          <a:prstGeom prst="rect">
            <a:avLst/>
          </a:prstGeom>
          <a:noFill/>
        </p:spPr>
        <p:txBody>
          <a:bodyPr wrap="none" lIns="52917" tIns="52917" rIns="52917" bIns="52917" rtlCol="0" anchor="ctr" anchorCtr="0">
            <a:spAutoFit/>
          </a:bodyPr>
          <a:lstStyle/>
          <a:p>
            <a:pPr fontAlgn="base">
              <a:spcAft>
                <a:spcPct val="0"/>
              </a:spcAft>
              <a:buSzPct val="100000"/>
            </a:pPr>
            <a:r>
              <a:rPr lang="ja-JP" altLang="en-US" sz="1000" dirty="0">
                <a:solidFill>
                  <a:prstClr val="black"/>
                </a:solidFill>
                <a:latin typeface="Calibri" panose="020F0502020204030204" pitchFamily="34" charset="0"/>
                <a:ea typeface="ＭＳ Ｐゴシック"/>
                <a:cs typeface="Calibri" panose="020F0502020204030204" pitchFamily="34" charset="0"/>
              </a:rPr>
              <a:t>被害者</a:t>
            </a:r>
          </a:p>
        </p:txBody>
      </p:sp>
      <p:sp>
        <p:nvSpPr>
          <p:cNvPr id="93" name="下矢印 92"/>
          <p:cNvSpPr/>
          <p:nvPr/>
        </p:nvSpPr>
        <p:spPr bwMode="gray">
          <a:xfrm rot="16200000">
            <a:off x="5793358" y="4279206"/>
            <a:ext cx="147509" cy="237484"/>
          </a:xfrm>
          <a:prstGeom prst="downArrow">
            <a:avLst/>
          </a:prstGeom>
          <a:solidFill>
            <a:schemeClr val="accent5">
              <a:lumMod val="75000"/>
            </a:schemeClr>
          </a:solidFill>
          <a:ln w="12700" algn="ctr">
            <a:solidFill>
              <a:schemeClr val="accent5">
                <a:lumMod val="75000"/>
              </a:schemeClr>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94" name="下矢印 93"/>
          <p:cNvSpPr/>
          <p:nvPr/>
        </p:nvSpPr>
        <p:spPr bwMode="gray">
          <a:xfrm rot="16200000">
            <a:off x="4098529" y="4266506"/>
            <a:ext cx="147509" cy="237484"/>
          </a:xfrm>
          <a:prstGeom prst="downArrow">
            <a:avLst/>
          </a:prstGeom>
          <a:solidFill>
            <a:schemeClr val="accent5">
              <a:lumMod val="75000"/>
            </a:schemeClr>
          </a:solidFill>
          <a:ln w="12700" algn="ctr">
            <a:solidFill>
              <a:schemeClr val="accent5">
                <a:lumMod val="75000"/>
              </a:schemeClr>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sp>
        <p:nvSpPr>
          <p:cNvPr id="95" name="下矢印 94"/>
          <p:cNvSpPr/>
          <p:nvPr/>
        </p:nvSpPr>
        <p:spPr bwMode="gray">
          <a:xfrm rot="16200000">
            <a:off x="7980988" y="4273207"/>
            <a:ext cx="147509" cy="237484"/>
          </a:xfrm>
          <a:prstGeom prst="downArrow">
            <a:avLst/>
          </a:prstGeom>
          <a:solidFill>
            <a:schemeClr val="accent5">
              <a:lumMod val="75000"/>
            </a:schemeClr>
          </a:solidFill>
          <a:ln w="12700" algn="ctr">
            <a:solidFill>
              <a:schemeClr val="accent5">
                <a:lumMod val="75000"/>
              </a:schemeClr>
            </a:solidFill>
            <a:miter lim="800000"/>
            <a:headEnd/>
            <a:tailEnd/>
          </a:ln>
        </p:spPr>
        <p:txBody>
          <a:bodyPr wrap="square" lIns="52917" tIns="52917" rIns="52917" bIns="52917" rtlCol="0" anchor="ctr"/>
          <a:lstStyle/>
          <a:p>
            <a:pPr algn="ctr" fontAlgn="base">
              <a:spcBef>
                <a:spcPct val="0"/>
              </a:spcBef>
              <a:spcAft>
                <a:spcPct val="0"/>
              </a:spcAft>
            </a:pPr>
            <a:endParaRPr lang="ja-JP" altLang="en-US" sz="1600" dirty="0">
              <a:solidFill>
                <a:prstClr val="black"/>
              </a:solidFill>
              <a:latin typeface="Calibri" panose="020F0502020204030204" pitchFamily="34" charset="0"/>
              <a:ea typeface="ＭＳ Ｐゴシック"/>
              <a:cs typeface="Calibri" panose="020F0502020204030204" pitchFamily="34" charset="0"/>
            </a:endParaRPr>
          </a:p>
        </p:txBody>
      </p:sp>
      <p:cxnSp>
        <p:nvCxnSpPr>
          <p:cNvPr id="96" name="直線コネクタ 95"/>
          <p:cNvCxnSpPr/>
          <p:nvPr/>
        </p:nvCxnSpPr>
        <p:spPr>
          <a:xfrm>
            <a:off x="8210191" y="3938426"/>
            <a:ext cx="177718" cy="257454"/>
          </a:xfrm>
          <a:prstGeom prst="line">
            <a:avLst/>
          </a:prstGeom>
          <a:ln w="190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flipH="1">
            <a:off x="7680288" y="3929097"/>
            <a:ext cx="182120" cy="304750"/>
          </a:xfrm>
          <a:prstGeom prst="line">
            <a:avLst/>
          </a:prstGeom>
          <a:ln w="190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596999" y="2127186"/>
            <a:ext cx="2550616" cy="996726"/>
          </a:xfrm>
          <a:prstGeom prst="rect">
            <a:avLst/>
          </a:prstGeom>
          <a:solidFill>
            <a:srgbClr val="B2D4D8"/>
          </a:solidFill>
        </p:spPr>
        <p:txBody>
          <a:bodyPr wrap="square" lIns="52917" tIns="52917" rIns="52917" bIns="52917" rtlCol="0" anchor="t" anchorCtr="0">
            <a:noAutofit/>
          </a:bodyPr>
          <a:lstStyle/>
          <a:p>
            <a:pPr fontAlgn="base">
              <a:spcAft>
                <a:spcPct val="0"/>
              </a:spcAft>
              <a:buSzPct val="100000"/>
            </a:pPr>
            <a:r>
              <a:rPr lang="en-US" altLang="ja-JP" sz="2000" dirty="0">
                <a:solidFill>
                  <a:prstClr val="black"/>
                </a:solidFill>
                <a:latin typeface="Calibri" panose="020F0502020204030204" pitchFamily="34" charset="0"/>
                <a:ea typeface="ＭＳ Ｐゴシック"/>
                <a:cs typeface="Calibri" panose="020F0502020204030204" pitchFamily="34" charset="0"/>
              </a:rPr>
              <a:t>Cause</a:t>
            </a:r>
          </a:p>
          <a:p>
            <a:pPr fontAlgn="base">
              <a:spcBef>
                <a:spcPts val="441"/>
              </a:spcBef>
              <a:spcAft>
                <a:spcPct val="0"/>
              </a:spcAft>
              <a:buSzPct val="100000"/>
            </a:pPr>
            <a:r>
              <a:rPr lang="ja-JP" altLang="en-US" sz="1400" dirty="0">
                <a:solidFill>
                  <a:prstClr val="black"/>
                </a:solidFill>
                <a:latin typeface="Calibri" panose="020F0502020204030204" pitchFamily="34" charset="0"/>
                <a:ea typeface="ＭＳ Ｐゴシック"/>
                <a:cs typeface="Calibri" panose="020F0502020204030204" pitchFamily="34" charset="0"/>
              </a:rPr>
              <a:t>（人権への負の影響を</a:t>
            </a:r>
            <a:br>
              <a:rPr lang="en-US" altLang="ja-JP" sz="1400" dirty="0">
                <a:solidFill>
                  <a:prstClr val="black"/>
                </a:solidFill>
                <a:latin typeface="Calibri" panose="020F0502020204030204" pitchFamily="34" charset="0"/>
                <a:ea typeface="ＭＳ Ｐゴシック"/>
                <a:cs typeface="Calibri" panose="020F0502020204030204" pitchFamily="34" charset="0"/>
              </a:rPr>
            </a:br>
            <a:r>
              <a:rPr lang="ja-JP" altLang="en-US" sz="1400" dirty="0">
                <a:solidFill>
                  <a:prstClr val="black"/>
                </a:solidFill>
                <a:latin typeface="Calibri" panose="020F0502020204030204" pitchFamily="34" charset="0"/>
                <a:ea typeface="ＭＳ Ｐゴシック"/>
                <a:cs typeface="Calibri" panose="020F0502020204030204" pitchFamily="34" charset="0"/>
              </a:rPr>
              <a:t>引き起こしている）</a:t>
            </a:r>
          </a:p>
        </p:txBody>
      </p:sp>
      <p:sp>
        <p:nvSpPr>
          <p:cNvPr id="99" name="テキスト ボックス 98"/>
          <p:cNvSpPr txBox="1"/>
          <p:nvPr/>
        </p:nvSpPr>
        <p:spPr>
          <a:xfrm>
            <a:off x="3246857" y="2131042"/>
            <a:ext cx="3396834" cy="992868"/>
          </a:xfrm>
          <a:prstGeom prst="rect">
            <a:avLst/>
          </a:prstGeom>
          <a:solidFill>
            <a:srgbClr val="B2D4D8"/>
          </a:solidFill>
        </p:spPr>
        <p:txBody>
          <a:bodyPr wrap="square" lIns="52917" tIns="52917" rIns="52917" bIns="52917" rtlCol="0" anchor="t" anchorCtr="0">
            <a:noAutofit/>
          </a:bodyPr>
          <a:lstStyle/>
          <a:p>
            <a:pPr fontAlgn="base">
              <a:spcAft>
                <a:spcPct val="0"/>
              </a:spcAft>
              <a:buSzPct val="100000"/>
            </a:pPr>
            <a:r>
              <a:rPr lang="en-US" altLang="ja-JP" sz="2000" dirty="0">
                <a:solidFill>
                  <a:prstClr val="black"/>
                </a:solidFill>
                <a:latin typeface="Calibri" panose="020F0502020204030204" pitchFamily="34" charset="0"/>
                <a:ea typeface="ＭＳ Ｐゴシック"/>
                <a:cs typeface="Calibri" panose="020F0502020204030204" pitchFamily="34" charset="0"/>
              </a:rPr>
              <a:t>Contribute</a:t>
            </a:r>
          </a:p>
          <a:p>
            <a:pPr fontAlgn="base">
              <a:spcBef>
                <a:spcPts val="441"/>
              </a:spcBef>
              <a:spcAft>
                <a:spcPct val="0"/>
              </a:spcAft>
              <a:buSzPct val="100000"/>
            </a:pPr>
            <a:r>
              <a:rPr lang="ja-JP" altLang="en-US" sz="1400" dirty="0">
                <a:solidFill>
                  <a:prstClr val="black"/>
                </a:solidFill>
                <a:latin typeface="Calibri" panose="020F0502020204030204" pitchFamily="34" charset="0"/>
                <a:ea typeface="ＭＳ Ｐゴシック"/>
                <a:cs typeface="Calibri" panose="020F0502020204030204" pitchFamily="34" charset="0"/>
              </a:rPr>
              <a:t>（人権への負の影響を助長している）</a:t>
            </a:r>
          </a:p>
        </p:txBody>
      </p:sp>
      <p:sp>
        <p:nvSpPr>
          <p:cNvPr id="100" name="テキスト ボックス 99"/>
          <p:cNvSpPr txBox="1"/>
          <p:nvPr/>
        </p:nvSpPr>
        <p:spPr>
          <a:xfrm>
            <a:off x="6742934" y="2127186"/>
            <a:ext cx="2548982" cy="996726"/>
          </a:xfrm>
          <a:prstGeom prst="rect">
            <a:avLst/>
          </a:prstGeom>
          <a:solidFill>
            <a:srgbClr val="B2D4D8"/>
          </a:solidFill>
        </p:spPr>
        <p:txBody>
          <a:bodyPr wrap="square" lIns="52917" tIns="52917" rIns="52917" bIns="52917" rtlCol="0" anchor="t" anchorCtr="0">
            <a:noAutofit/>
          </a:bodyPr>
          <a:lstStyle/>
          <a:p>
            <a:pPr fontAlgn="base">
              <a:spcAft>
                <a:spcPct val="0"/>
              </a:spcAft>
              <a:buSzPct val="100000"/>
            </a:pPr>
            <a:r>
              <a:rPr lang="en-US" altLang="ja-JP" sz="2000" dirty="0">
                <a:solidFill>
                  <a:prstClr val="black"/>
                </a:solidFill>
                <a:latin typeface="Calibri" panose="020F0502020204030204" pitchFamily="34" charset="0"/>
                <a:ea typeface="ＭＳ Ｐゴシック"/>
                <a:cs typeface="Calibri" panose="020F0502020204030204" pitchFamily="34" charset="0"/>
              </a:rPr>
              <a:t>Linkage</a:t>
            </a:r>
          </a:p>
          <a:p>
            <a:pPr fontAlgn="base">
              <a:spcBef>
                <a:spcPts val="441"/>
              </a:spcBef>
              <a:spcAft>
                <a:spcPct val="0"/>
              </a:spcAft>
              <a:buSzPct val="100000"/>
            </a:pPr>
            <a:r>
              <a:rPr lang="ja-JP" altLang="en-US" sz="1200" dirty="0">
                <a:solidFill>
                  <a:prstClr val="black"/>
                </a:solidFill>
                <a:latin typeface="Calibri" panose="020F0502020204030204" pitchFamily="34" charset="0"/>
                <a:ea typeface="ＭＳ Ｐゴシック"/>
                <a:cs typeface="Calibri" panose="020F0502020204030204" pitchFamily="34" charset="0"/>
              </a:rPr>
              <a:t>（人権への負の影響が、取引関係によって、企業の事業・製品・サービスと直接結びついている）</a:t>
            </a:r>
          </a:p>
        </p:txBody>
      </p:sp>
      <p:sp>
        <p:nvSpPr>
          <p:cNvPr id="101" name="テキスト ボックス 100"/>
          <p:cNvSpPr txBox="1"/>
          <p:nvPr/>
        </p:nvSpPr>
        <p:spPr>
          <a:xfrm>
            <a:off x="647023" y="4785009"/>
            <a:ext cx="2275446" cy="1019938"/>
          </a:xfrm>
          <a:prstGeom prst="rect">
            <a:avLst/>
          </a:prstGeom>
        </p:spPr>
        <p:txBody>
          <a:bodyPr wrap="square" lIns="52917" tIns="52917" rIns="52917" bIns="52917" rtlCol="0" anchor="ctr" anchorCtr="0">
            <a:spAutoFit/>
          </a:bodyPr>
          <a:lstStyle/>
          <a:p>
            <a:pPr marL="182563" indent="-182563" fontAlgn="base">
              <a:spcAft>
                <a:spcPct val="0"/>
              </a:spcAft>
              <a:buSzPct val="100000"/>
              <a:buFont typeface="Wingdings" panose="05000000000000000000" pitchFamily="2" charset="2"/>
              <a:buChar char="ü"/>
            </a:pPr>
            <a:r>
              <a:rPr lang="ja-JP" altLang="en-US" sz="1400" dirty="0">
                <a:solidFill>
                  <a:prstClr val="black"/>
                </a:solidFill>
                <a:latin typeface="Calibri" panose="020F0502020204030204" pitchFamily="34" charset="0"/>
                <a:ea typeface="ＭＳ Ｐゴシック"/>
                <a:cs typeface="Calibri" panose="020F0502020204030204" pitchFamily="34" charset="0"/>
              </a:rPr>
              <a:t>自社店舗で顧客に対して人種差別的な対応を行う</a:t>
            </a:r>
            <a:endParaRPr lang="en-US" altLang="ja-JP" sz="1400" dirty="0">
              <a:solidFill>
                <a:prstClr val="black"/>
              </a:solidFill>
              <a:latin typeface="Calibri" panose="020F0502020204030204" pitchFamily="34" charset="0"/>
              <a:ea typeface="ＭＳ Ｐゴシック"/>
              <a:cs typeface="Calibri" panose="020F0502020204030204" pitchFamily="34" charset="0"/>
            </a:endParaRPr>
          </a:p>
          <a:p>
            <a:pPr marL="182563" indent="-182563" fontAlgn="base">
              <a:spcBef>
                <a:spcPts val="441"/>
              </a:spcBef>
              <a:spcAft>
                <a:spcPct val="0"/>
              </a:spcAft>
              <a:buSzPct val="100000"/>
              <a:buFont typeface="Wingdings" panose="05000000000000000000" pitchFamily="2" charset="2"/>
              <a:buChar char="ü"/>
            </a:pPr>
            <a:r>
              <a:rPr lang="ja-JP" altLang="en-US" sz="1400" dirty="0">
                <a:solidFill>
                  <a:prstClr val="black"/>
                </a:solidFill>
                <a:latin typeface="Calibri" panose="020F0502020204030204" pitchFamily="34" charset="0"/>
                <a:ea typeface="ＭＳ Ｐゴシック"/>
                <a:cs typeface="Calibri" panose="020F0502020204030204" pitchFamily="34" charset="0"/>
              </a:rPr>
              <a:t>自社施設で従業員が危険な労働を強いられる</a:t>
            </a:r>
          </a:p>
        </p:txBody>
      </p:sp>
      <p:sp>
        <p:nvSpPr>
          <p:cNvPr id="102" name="テキスト ボックス 101"/>
          <p:cNvSpPr txBox="1"/>
          <p:nvPr/>
        </p:nvSpPr>
        <p:spPr>
          <a:xfrm>
            <a:off x="3271008" y="4785009"/>
            <a:ext cx="3567601" cy="1019938"/>
          </a:xfrm>
          <a:prstGeom prst="rect">
            <a:avLst/>
          </a:prstGeom>
        </p:spPr>
        <p:txBody>
          <a:bodyPr wrap="square" lIns="52917" tIns="52917" rIns="52917" bIns="52917" rtlCol="0" anchor="ctr" anchorCtr="0">
            <a:spAutoFit/>
          </a:bodyPr>
          <a:lstStyle/>
          <a:p>
            <a:pPr marL="182563" indent="-182563" fontAlgn="base">
              <a:spcAft>
                <a:spcPct val="0"/>
              </a:spcAft>
              <a:buSzPct val="100000"/>
              <a:buFont typeface="Wingdings" panose="05000000000000000000" pitchFamily="2" charset="2"/>
              <a:buChar char="ü"/>
            </a:pPr>
            <a:r>
              <a:rPr lang="ja-JP" altLang="en-US" sz="1400" dirty="0">
                <a:solidFill>
                  <a:prstClr val="black"/>
                </a:solidFill>
                <a:latin typeface="Calibri" panose="020F0502020204030204" pitchFamily="34" charset="0"/>
                <a:ea typeface="ＭＳ Ｐゴシック"/>
                <a:cs typeface="Calibri" panose="020F0502020204030204" pitchFamily="34" charset="0"/>
              </a:rPr>
              <a:t>納品期限直前に注文内容を変更し、</a:t>
            </a:r>
            <a:br>
              <a:rPr lang="en-US" altLang="ja-JP" sz="1400" dirty="0">
                <a:solidFill>
                  <a:prstClr val="black"/>
                </a:solidFill>
                <a:latin typeface="Calibri" panose="020F0502020204030204" pitchFamily="34" charset="0"/>
                <a:ea typeface="ＭＳ Ｐゴシック"/>
                <a:cs typeface="Calibri" panose="020F0502020204030204" pitchFamily="34" charset="0"/>
              </a:rPr>
            </a:br>
            <a:r>
              <a:rPr lang="ja-JP" altLang="en-US" sz="1400" dirty="0">
                <a:solidFill>
                  <a:prstClr val="black"/>
                </a:solidFill>
                <a:latin typeface="Calibri" panose="020F0502020204030204" pitchFamily="34" charset="0"/>
                <a:ea typeface="ＭＳ Ｐゴシック"/>
                <a:cs typeface="Calibri" panose="020F0502020204030204" pitchFamily="34" charset="0"/>
              </a:rPr>
              <a:t>サプライヤー内の長時間労働を誘発</a:t>
            </a:r>
            <a:endParaRPr lang="en-US" altLang="ja-JP" sz="1400" dirty="0">
              <a:solidFill>
                <a:prstClr val="black"/>
              </a:solidFill>
              <a:latin typeface="Calibri" panose="020F0502020204030204" pitchFamily="34" charset="0"/>
              <a:ea typeface="ＭＳ Ｐゴシック"/>
              <a:cs typeface="Calibri" panose="020F0502020204030204" pitchFamily="34" charset="0"/>
            </a:endParaRPr>
          </a:p>
          <a:p>
            <a:pPr marL="182563" indent="-182563" fontAlgn="base">
              <a:spcBef>
                <a:spcPts val="441"/>
              </a:spcBef>
              <a:spcAft>
                <a:spcPct val="0"/>
              </a:spcAft>
              <a:buSzPct val="100000"/>
              <a:buFont typeface="Wingdings" panose="05000000000000000000" pitchFamily="2" charset="2"/>
              <a:buChar char="ü"/>
            </a:pPr>
            <a:r>
              <a:rPr lang="ja-JP" altLang="en-US" sz="1400" dirty="0">
                <a:solidFill>
                  <a:prstClr val="black"/>
                </a:solidFill>
                <a:latin typeface="Calibri" panose="020F0502020204030204" pitchFamily="34" charset="0"/>
                <a:ea typeface="ＭＳ Ｐゴシック"/>
                <a:cs typeface="Calibri" panose="020F0502020204030204" pitchFamily="34" charset="0"/>
              </a:rPr>
              <a:t>栄養価の偏った飲食物を子どもをターゲットに販売し、子どもの健康被害を誘発</a:t>
            </a:r>
          </a:p>
        </p:txBody>
      </p:sp>
      <p:sp>
        <p:nvSpPr>
          <p:cNvPr id="103" name="テキスト ボックス 102"/>
          <p:cNvSpPr txBox="1"/>
          <p:nvPr/>
        </p:nvSpPr>
        <p:spPr>
          <a:xfrm>
            <a:off x="6838609" y="4842543"/>
            <a:ext cx="2453304" cy="753198"/>
          </a:xfrm>
          <a:prstGeom prst="rect">
            <a:avLst/>
          </a:prstGeom>
        </p:spPr>
        <p:txBody>
          <a:bodyPr wrap="square" lIns="52917" tIns="52917" rIns="52917" bIns="52917" rtlCol="0" anchor="ctr" anchorCtr="0">
            <a:spAutoFit/>
          </a:bodyPr>
          <a:lstStyle/>
          <a:p>
            <a:pPr marL="182563" indent="-182563">
              <a:spcBef>
                <a:spcPts val="441"/>
              </a:spcBef>
              <a:buSzPct val="100000"/>
              <a:buFont typeface="Wingdings" panose="05000000000000000000" pitchFamily="2" charset="2"/>
              <a:buChar char="ü"/>
            </a:pPr>
            <a:r>
              <a:rPr lang="ja-JP" altLang="en-US" sz="1400">
                <a:solidFill>
                  <a:prstClr val="black"/>
                </a:solidFill>
                <a:latin typeface="Calibri" panose="020F0502020204030204" pitchFamily="34" charset="0"/>
                <a:cs typeface="Calibri" panose="020F0502020204030204" pitchFamily="34" charset="0"/>
              </a:rPr>
              <a:t>製造</a:t>
            </a:r>
            <a:r>
              <a:rPr lang="ja-JP" altLang="en-US" sz="1400" dirty="0">
                <a:solidFill>
                  <a:prstClr val="black"/>
                </a:solidFill>
                <a:latin typeface="Calibri" panose="020F0502020204030204" pitchFamily="34" charset="0"/>
                <a:cs typeface="Calibri" panose="020F0502020204030204" pitchFamily="34" charset="0"/>
              </a:rPr>
              <a:t>の下請け企業が契約上の義務に反して作業を再委託し、児童労働が発生</a:t>
            </a:r>
          </a:p>
        </p:txBody>
      </p:sp>
      <p:sp>
        <p:nvSpPr>
          <p:cNvPr id="56" name="角丸四角形 55">
            <a:extLst>
              <a:ext uri="{FF2B5EF4-FFF2-40B4-BE49-F238E27FC236}">
                <a16:creationId xmlns:a16="http://schemas.microsoft.com/office/drawing/2014/main" id="{D15D3BCE-FF3C-CE4C-BBC3-344EE54667F2}"/>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a:solidFill>
                  <a:schemeClr val="bg1"/>
                </a:solidFill>
                <a:latin typeface="+mn-ea"/>
                <a:cs typeface="Calibri" panose="020F0502020204030204" pitchFamily="34" charset="0"/>
              </a:rPr>
              <a:t> 企業の人権尊重責任</a:t>
            </a:r>
          </a:p>
        </p:txBody>
      </p:sp>
    </p:spTree>
    <p:extLst>
      <p:ext uri="{BB962C8B-B14F-4D97-AF65-F5344CB8AC3E}">
        <p14:creationId xmlns:p14="http://schemas.microsoft.com/office/powerpoint/2010/main" val="100416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A1A9228-6F39-D341-90EE-1C9503A73D0E}"/>
              </a:ext>
            </a:extLst>
          </p:cNvPr>
          <p:cNvSpPr>
            <a:spLocks noGrp="1"/>
          </p:cNvSpPr>
          <p:nvPr>
            <p:ph type="sldNum" sz="quarter" idx="13"/>
          </p:nvPr>
        </p:nvSpPr>
        <p:spPr/>
        <p:txBody>
          <a:bodyPr/>
          <a:lstStyle/>
          <a:p>
            <a:fld id="{A3EB1B23-9AF8-425B-BAD7-B9FA00F18833}" type="slidenum">
              <a:rPr lang="ja-JP" altLang="en-US" smtClean="0"/>
              <a:pPr/>
              <a:t>8</a:t>
            </a:fld>
            <a:endParaRPr lang="ja-JP" altLang="en-US" dirty="0"/>
          </a:p>
        </p:txBody>
      </p:sp>
      <p:sp>
        <p:nvSpPr>
          <p:cNvPr id="8" name="タイトル 7">
            <a:extLst>
              <a:ext uri="{FF2B5EF4-FFF2-40B4-BE49-F238E27FC236}">
                <a16:creationId xmlns:a16="http://schemas.microsoft.com/office/drawing/2014/main" id="{9B1E1179-CC90-4C44-96CE-5A2CBF9CA6C6}"/>
              </a:ext>
            </a:extLst>
          </p:cNvPr>
          <p:cNvSpPr>
            <a:spLocks noGrp="1"/>
          </p:cNvSpPr>
          <p:nvPr>
            <p:ph type="title"/>
          </p:nvPr>
        </p:nvSpPr>
        <p:spPr>
          <a:xfrm>
            <a:off x="351546" y="153213"/>
            <a:ext cx="9072000" cy="651600"/>
          </a:xfrm>
        </p:spPr>
        <p:txBody>
          <a:bodyPr/>
          <a:lstStyle/>
          <a:p>
            <a:r>
              <a:rPr kumimoji="1" lang="ja-JP" altLang="en-US"/>
              <a:t>人権に関するリスク</a:t>
            </a:r>
          </a:p>
        </p:txBody>
      </p:sp>
      <p:sp>
        <p:nvSpPr>
          <p:cNvPr id="9" name="テキスト ボックス 7">
            <a:extLst>
              <a:ext uri="{FF2B5EF4-FFF2-40B4-BE49-F238E27FC236}">
                <a16:creationId xmlns:a16="http://schemas.microsoft.com/office/drawing/2014/main" id="{1A8A535B-EF27-864F-9B4A-CCFB75440122}"/>
              </a:ext>
            </a:extLst>
          </p:cNvPr>
          <p:cNvSpPr txBox="1"/>
          <p:nvPr/>
        </p:nvSpPr>
        <p:spPr>
          <a:xfrm>
            <a:off x="1496999" y="2289161"/>
            <a:ext cx="1303655" cy="338554"/>
          </a:xfrm>
          <a:prstGeom prst="rect">
            <a:avLst/>
          </a:prstGeom>
          <a:noFill/>
        </p:spPr>
        <p:txBody>
          <a:bodyPr wrap="square" rtlCol="0">
            <a:spAutoFit/>
          </a:bodyPr>
          <a:lstStyle/>
          <a:p>
            <a:pPr algn="ctr" fontAlgn="base"/>
            <a:r>
              <a:rPr lang="ja-JP" sz="1600" kern="1200">
                <a:solidFill>
                  <a:srgbClr val="000000"/>
                </a:solidFill>
                <a:effectLst/>
                <a:latin typeface="ＭＳ Ｐゴシック" panose="020B0600070205080204" pitchFamily="34" charset="-128"/>
                <a:ea typeface="ＭＳ Ｐゴシック" panose="020B0600070205080204" pitchFamily="34" charset="-128"/>
                <a:cs typeface="Calibri" panose="020F0502020204030204" pitchFamily="34" charset="0"/>
              </a:rPr>
              <a:t>人へのリスク</a:t>
            </a:r>
            <a:endParaRPr lang="ja-JP" sz="16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cxnSp>
        <p:nvCxnSpPr>
          <p:cNvPr id="12" name="直線コネクタ 11">
            <a:extLst>
              <a:ext uri="{FF2B5EF4-FFF2-40B4-BE49-F238E27FC236}">
                <a16:creationId xmlns:a16="http://schemas.microsoft.com/office/drawing/2014/main" id="{D8E9986A-09CB-8A4A-9A06-C8583A7E0CB3}"/>
              </a:ext>
            </a:extLst>
          </p:cNvPr>
          <p:cNvCxnSpPr/>
          <p:nvPr/>
        </p:nvCxnSpPr>
        <p:spPr>
          <a:xfrm>
            <a:off x="351546" y="899183"/>
            <a:ext cx="599005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円/楕円 12">
            <a:extLst>
              <a:ext uri="{FF2B5EF4-FFF2-40B4-BE49-F238E27FC236}">
                <a16:creationId xmlns:a16="http://schemas.microsoft.com/office/drawing/2014/main" id="{AF4B5BD6-32AE-7545-B32E-2B69C5975019}"/>
              </a:ext>
            </a:extLst>
          </p:cNvPr>
          <p:cNvSpPr/>
          <p:nvPr/>
        </p:nvSpPr>
        <p:spPr>
          <a:xfrm>
            <a:off x="705600" y="2972723"/>
            <a:ext cx="2640971" cy="2644081"/>
          </a:xfrm>
          <a:prstGeom prst="ellipse">
            <a:avLst/>
          </a:prstGeom>
          <a:ln/>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fontAlgn="base"/>
            <a:r>
              <a:rPr lang="ja-JP" sz="1600" kern="1200" dirty="0">
                <a:solidFill>
                  <a:srgbClr val="000000"/>
                </a:solidFill>
                <a:effectLst/>
                <a:latin typeface="ＭＳ Ｐゴシック" panose="020B0600070205080204" pitchFamily="34" charset="-128"/>
                <a:ea typeface="ＭＳ Ｐゴシック" panose="020B0600070205080204" pitchFamily="34" charset="-128"/>
                <a:cs typeface="Times New Roman" panose="02020603050405020304" pitchFamily="18" charset="0"/>
              </a:rPr>
              <a:t>人々の権利が</a:t>
            </a:r>
            <a:endParaRPr lang="en-US" altLang="ja-JP" sz="1600" kern="1200" dirty="0">
              <a:solidFill>
                <a:srgbClr val="000000"/>
              </a:solidFill>
              <a:effectLst/>
              <a:latin typeface="ＭＳ Ｐゴシック" panose="020B0600070205080204" pitchFamily="34" charset="-128"/>
              <a:ea typeface="ＭＳ Ｐゴシック" panose="020B0600070205080204" pitchFamily="34" charset="-128"/>
              <a:cs typeface="Times New Roman" panose="02020603050405020304" pitchFamily="18" charset="0"/>
            </a:endParaRPr>
          </a:p>
          <a:p>
            <a:pPr algn="ctr" fontAlgn="base"/>
            <a:r>
              <a:rPr lang="ja-JP" sz="1600" kern="1200" dirty="0">
                <a:solidFill>
                  <a:srgbClr val="000000"/>
                </a:solidFill>
                <a:effectLst/>
                <a:latin typeface="ＭＳ Ｐゴシック" panose="020B0600070205080204" pitchFamily="34" charset="-128"/>
                <a:ea typeface="ＭＳ Ｐゴシック" panose="020B0600070205080204" pitchFamily="34" charset="-128"/>
                <a:cs typeface="Times New Roman" panose="02020603050405020304" pitchFamily="18" charset="0"/>
              </a:rPr>
              <a:t>侵害されるリスク</a:t>
            </a:r>
            <a:endParaRPr lang="ja-JP" sz="16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14" name="テキスト ボックス 6">
            <a:extLst>
              <a:ext uri="{FF2B5EF4-FFF2-40B4-BE49-F238E27FC236}">
                <a16:creationId xmlns:a16="http://schemas.microsoft.com/office/drawing/2014/main" id="{2E6DC04C-4F84-5546-A604-6932F6618C4C}"/>
              </a:ext>
            </a:extLst>
          </p:cNvPr>
          <p:cNvSpPr txBox="1"/>
          <p:nvPr/>
        </p:nvSpPr>
        <p:spPr>
          <a:xfrm>
            <a:off x="3263447" y="3470273"/>
            <a:ext cx="1767287" cy="307777"/>
          </a:xfrm>
          <a:prstGeom prst="rect">
            <a:avLst/>
          </a:prstGeom>
          <a:noFill/>
        </p:spPr>
        <p:txBody>
          <a:bodyPr wrap="square" rtlCol="0">
            <a:spAutoFit/>
          </a:bodyPr>
          <a:lstStyle/>
          <a:p>
            <a:pPr algn="ctr" fontAlgn="base"/>
            <a:r>
              <a:rPr lang="ja-JP" sz="1400" kern="1200">
                <a:solidFill>
                  <a:srgbClr val="000000"/>
                </a:solidFill>
                <a:effectLst/>
                <a:latin typeface="ＭＳ Ｐゴシック" panose="020B0600070205080204" pitchFamily="34" charset="-128"/>
                <a:ea typeface="ＭＳ Ｐゴシック" panose="020B0600070205080204" pitchFamily="34" charset="-128"/>
                <a:cs typeface="Calibri" panose="020F0502020204030204" pitchFamily="34" charset="0"/>
              </a:rPr>
              <a:t>放っておくと・・・</a:t>
            </a:r>
            <a:endParaRPr lang="ja-JP" sz="14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15" name="右矢印 14">
            <a:extLst>
              <a:ext uri="{FF2B5EF4-FFF2-40B4-BE49-F238E27FC236}">
                <a16:creationId xmlns:a16="http://schemas.microsoft.com/office/drawing/2014/main" id="{6A285500-B824-F445-8F53-A3D17195C98C}"/>
              </a:ext>
            </a:extLst>
          </p:cNvPr>
          <p:cNvSpPr/>
          <p:nvPr/>
        </p:nvSpPr>
        <p:spPr>
          <a:xfrm>
            <a:off x="3645996" y="3771069"/>
            <a:ext cx="1076960" cy="768350"/>
          </a:xfrm>
          <a:prstGeom prst="rightArrow">
            <a:avLst/>
          </a:prstGeom>
          <a:solidFill>
            <a:srgbClr val="6FC2B4"/>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a:latin typeface="Calibri" panose="020F0502020204030204" pitchFamily="34" charset="0"/>
            </a:endParaRPr>
          </a:p>
        </p:txBody>
      </p:sp>
      <p:sp>
        <p:nvSpPr>
          <p:cNvPr id="17" name="テキスト ボックス 8">
            <a:extLst>
              <a:ext uri="{FF2B5EF4-FFF2-40B4-BE49-F238E27FC236}">
                <a16:creationId xmlns:a16="http://schemas.microsoft.com/office/drawing/2014/main" id="{DD70F171-1139-EC48-A8AD-99CA7B7E0911}"/>
              </a:ext>
            </a:extLst>
          </p:cNvPr>
          <p:cNvSpPr txBox="1"/>
          <p:nvPr/>
        </p:nvSpPr>
        <p:spPr>
          <a:xfrm>
            <a:off x="6397650" y="2369281"/>
            <a:ext cx="1649959" cy="338554"/>
          </a:xfrm>
          <a:prstGeom prst="rect">
            <a:avLst/>
          </a:prstGeom>
          <a:noFill/>
        </p:spPr>
        <p:txBody>
          <a:bodyPr wrap="square" rtlCol="0">
            <a:spAutoFit/>
          </a:bodyPr>
          <a:lstStyle/>
          <a:p>
            <a:pPr algn="ctr" fontAlgn="base"/>
            <a:r>
              <a:rPr lang="ja-JP" sz="1600" kern="1200">
                <a:solidFill>
                  <a:srgbClr val="000000"/>
                </a:solidFill>
                <a:effectLst/>
                <a:latin typeface="ＭＳ Ｐゴシック" panose="020B0600070205080204" pitchFamily="34" charset="-128"/>
                <a:ea typeface="ＭＳ Ｐゴシック" panose="020B0600070205080204" pitchFamily="34" charset="-128"/>
                <a:cs typeface="Calibri" panose="020F0502020204030204" pitchFamily="34" charset="0"/>
              </a:rPr>
              <a:t>企業へのリスク</a:t>
            </a:r>
            <a:endParaRPr lang="ja-JP" sz="16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graphicFrame>
        <p:nvGraphicFramePr>
          <p:cNvPr id="18" name="図表 17">
            <a:extLst>
              <a:ext uri="{FF2B5EF4-FFF2-40B4-BE49-F238E27FC236}">
                <a16:creationId xmlns:a16="http://schemas.microsoft.com/office/drawing/2014/main" id="{CB0A02BD-BED5-5044-A751-2EE16BFDB716}"/>
              </a:ext>
            </a:extLst>
          </p:cNvPr>
          <p:cNvGraphicFramePr/>
          <p:nvPr>
            <p:extLst>
              <p:ext uri="{D42A27DB-BD31-4B8C-83A1-F6EECF244321}">
                <p14:modId xmlns:p14="http://schemas.microsoft.com/office/powerpoint/2010/main" val="3529942040"/>
              </p:ext>
            </p:extLst>
          </p:nvPr>
        </p:nvGraphicFramePr>
        <p:xfrm>
          <a:off x="5003920" y="2972723"/>
          <a:ext cx="4303630" cy="2597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正方形/長方形 18">
            <a:extLst>
              <a:ext uri="{FF2B5EF4-FFF2-40B4-BE49-F238E27FC236}">
                <a16:creationId xmlns:a16="http://schemas.microsoft.com/office/drawing/2014/main" id="{CEA0287A-084A-F84E-A11C-3E51A7DE0C0D}"/>
              </a:ext>
            </a:extLst>
          </p:cNvPr>
          <p:cNvSpPr/>
          <p:nvPr/>
        </p:nvSpPr>
        <p:spPr>
          <a:xfrm>
            <a:off x="267885" y="951239"/>
            <a:ext cx="9339253" cy="677108"/>
          </a:xfrm>
          <a:prstGeom prst="rect">
            <a:avLst/>
          </a:prstGeom>
        </p:spPr>
        <p:txBody>
          <a:bodyPr wrap="square">
            <a:spAutoFit/>
          </a:bodyPr>
          <a:lstStyle/>
          <a:p>
            <a:r>
              <a:rPr lang="ja-JP" altLang="en-US">
                <a:latin typeface="Calibri" panose="020F0502020204030204" pitchFamily="34" charset="0"/>
                <a:cs typeface="Calibri" panose="020F0502020204030204" pitchFamily="34" charset="0"/>
              </a:rPr>
              <a:t>企業活動において、人権を侵害してしまうリスクをしっかり把握すると同時に、これらを放置することが企業経営に関するリスクにもなりうることを理解する必要があります</a:t>
            </a:r>
            <a:endParaRPr lang="ja-JP" altLang="en-US" dirty="0">
              <a:latin typeface="Calibri" panose="020F0502020204030204" pitchFamily="34" charset="0"/>
              <a:cs typeface="Calibri" panose="020F0502020204030204" pitchFamily="34" charset="0"/>
            </a:endParaRPr>
          </a:p>
        </p:txBody>
      </p:sp>
      <p:sp>
        <p:nvSpPr>
          <p:cNvPr id="16" name="角丸四角形 15">
            <a:extLst>
              <a:ext uri="{FF2B5EF4-FFF2-40B4-BE49-F238E27FC236}">
                <a16:creationId xmlns:a16="http://schemas.microsoft.com/office/drawing/2014/main" id="{F42AEEAB-2905-8146-A495-6EAE215915D5}"/>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a:solidFill>
                  <a:schemeClr val="bg1"/>
                </a:solidFill>
                <a:latin typeface="+mn-ea"/>
                <a:cs typeface="Calibri" panose="020F0502020204030204" pitchFamily="34" charset="0"/>
              </a:rPr>
              <a:t> 企業の人権尊重責任</a:t>
            </a:r>
          </a:p>
        </p:txBody>
      </p:sp>
    </p:spTree>
    <p:extLst>
      <p:ext uri="{BB962C8B-B14F-4D97-AF65-F5344CB8AC3E}">
        <p14:creationId xmlns:p14="http://schemas.microsoft.com/office/powerpoint/2010/main" val="1383807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A1A9228-6F39-D341-90EE-1C9503A73D0E}"/>
              </a:ext>
            </a:extLst>
          </p:cNvPr>
          <p:cNvSpPr>
            <a:spLocks noGrp="1"/>
          </p:cNvSpPr>
          <p:nvPr>
            <p:ph type="sldNum" sz="quarter" idx="13"/>
          </p:nvPr>
        </p:nvSpPr>
        <p:spPr/>
        <p:txBody>
          <a:bodyPr/>
          <a:lstStyle/>
          <a:p>
            <a:fld id="{A3EB1B23-9AF8-425B-BAD7-B9FA00F18833}" type="slidenum">
              <a:rPr lang="ja-JP" altLang="en-US" smtClean="0"/>
              <a:pPr/>
              <a:t>9</a:t>
            </a:fld>
            <a:endParaRPr lang="ja-JP" altLang="en-US" dirty="0"/>
          </a:p>
        </p:txBody>
      </p:sp>
      <p:sp>
        <p:nvSpPr>
          <p:cNvPr id="8" name="タイトル 7">
            <a:extLst>
              <a:ext uri="{FF2B5EF4-FFF2-40B4-BE49-F238E27FC236}">
                <a16:creationId xmlns:a16="http://schemas.microsoft.com/office/drawing/2014/main" id="{9B1E1179-CC90-4C44-96CE-5A2CBF9CA6C6}"/>
              </a:ext>
            </a:extLst>
          </p:cNvPr>
          <p:cNvSpPr>
            <a:spLocks noGrp="1"/>
          </p:cNvSpPr>
          <p:nvPr>
            <p:ph type="title"/>
          </p:nvPr>
        </p:nvSpPr>
        <p:spPr>
          <a:xfrm>
            <a:off x="351546" y="153213"/>
            <a:ext cx="9072000" cy="651600"/>
          </a:xfrm>
        </p:spPr>
        <p:txBody>
          <a:bodyPr/>
          <a:lstStyle/>
          <a:p>
            <a:r>
              <a:rPr lang="ja-JP" altLang="en-US"/>
              <a:t>人権に関する主要な国際ルール／フレームワーク／ガイドライン</a:t>
            </a:r>
            <a:endParaRPr kumimoji="1" lang="ja-JP" altLang="en-US"/>
          </a:p>
        </p:txBody>
      </p:sp>
      <p:cxnSp>
        <p:nvCxnSpPr>
          <p:cNvPr id="12" name="直線コネクタ 11">
            <a:extLst>
              <a:ext uri="{FF2B5EF4-FFF2-40B4-BE49-F238E27FC236}">
                <a16:creationId xmlns:a16="http://schemas.microsoft.com/office/drawing/2014/main" id="{D8E9986A-09CB-8A4A-9A06-C8583A7E0CB3}"/>
              </a:ext>
            </a:extLst>
          </p:cNvPr>
          <p:cNvCxnSpPr>
            <a:cxnSpLocks/>
          </p:cNvCxnSpPr>
          <p:nvPr/>
        </p:nvCxnSpPr>
        <p:spPr>
          <a:xfrm>
            <a:off x="351546" y="899183"/>
            <a:ext cx="7114125"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角丸四角形 15">
            <a:extLst>
              <a:ext uri="{FF2B5EF4-FFF2-40B4-BE49-F238E27FC236}">
                <a16:creationId xmlns:a16="http://schemas.microsoft.com/office/drawing/2014/main" id="{F42AEEAB-2905-8146-A495-6EAE215915D5}"/>
              </a:ext>
            </a:extLst>
          </p:cNvPr>
          <p:cNvSpPr/>
          <p:nvPr/>
        </p:nvSpPr>
        <p:spPr bwMode="gray">
          <a:xfrm>
            <a:off x="-204538" y="4144"/>
            <a:ext cx="2961488" cy="298138"/>
          </a:xfrm>
          <a:prstGeom prst="roundRect">
            <a:avLst>
              <a:gd name="adj" fmla="val 44916"/>
            </a:avLst>
          </a:prstGeom>
          <a:solidFill>
            <a:schemeClr val="accent5">
              <a:lumMod val="50000"/>
            </a:schemeClr>
          </a:solidFill>
          <a:ln w="12700" algn="ctr">
            <a:noFill/>
            <a:miter lim="800000"/>
            <a:headEnd/>
            <a:tailEnd/>
          </a:ln>
        </p:spPr>
        <p:txBody>
          <a:bodyPr wrap="square" lIns="36000" tIns="36000" rIns="36000" bIns="36000" rtlCol="0" anchor="ctr"/>
          <a:lstStyle/>
          <a:p>
            <a:pPr algn="ctr"/>
            <a:r>
              <a:rPr kumimoji="1" lang="en-US" altLang="ja-JP" sz="1200" dirty="0">
                <a:solidFill>
                  <a:schemeClr val="bg1"/>
                </a:solidFill>
                <a:latin typeface="+mn-ea"/>
                <a:cs typeface="Calibri" panose="020F0502020204030204" pitchFamily="34" charset="0"/>
              </a:rPr>
              <a:t>1.</a:t>
            </a:r>
            <a:r>
              <a:rPr kumimoji="1" lang="ja-JP" altLang="en-US" sz="1200">
                <a:solidFill>
                  <a:schemeClr val="bg1"/>
                </a:solidFill>
                <a:latin typeface="+mn-ea"/>
                <a:cs typeface="Calibri" panose="020F0502020204030204" pitchFamily="34" charset="0"/>
              </a:rPr>
              <a:t> 企業の人権尊重責任</a:t>
            </a:r>
          </a:p>
        </p:txBody>
      </p:sp>
      <p:graphicFrame>
        <p:nvGraphicFramePr>
          <p:cNvPr id="2" name="表 1">
            <a:extLst>
              <a:ext uri="{FF2B5EF4-FFF2-40B4-BE49-F238E27FC236}">
                <a16:creationId xmlns:a16="http://schemas.microsoft.com/office/drawing/2014/main" id="{8B6E4E69-5310-4E42-B0C0-FFC106F0D619}"/>
              </a:ext>
            </a:extLst>
          </p:cNvPr>
          <p:cNvGraphicFramePr>
            <a:graphicFrameLocks noGrp="1"/>
          </p:cNvGraphicFramePr>
          <p:nvPr>
            <p:extLst>
              <p:ext uri="{D42A27DB-BD31-4B8C-83A1-F6EECF244321}">
                <p14:modId xmlns:p14="http://schemas.microsoft.com/office/powerpoint/2010/main" val="922148203"/>
              </p:ext>
            </p:extLst>
          </p:nvPr>
        </p:nvGraphicFramePr>
        <p:xfrm>
          <a:off x="384263" y="1186342"/>
          <a:ext cx="9104223" cy="5369748"/>
        </p:xfrm>
        <a:graphic>
          <a:graphicData uri="http://schemas.openxmlformats.org/drawingml/2006/table">
            <a:tbl>
              <a:tblPr bandRow="1">
                <a:tableStyleId>{5FD0F851-EC5A-4D38-B0AD-8093EC10F338}</a:tableStyleId>
              </a:tblPr>
              <a:tblGrid>
                <a:gridCol w="2564379">
                  <a:extLst>
                    <a:ext uri="{9D8B030D-6E8A-4147-A177-3AD203B41FA5}">
                      <a16:colId xmlns:a16="http://schemas.microsoft.com/office/drawing/2014/main" val="1500341681"/>
                    </a:ext>
                  </a:extLst>
                </a:gridCol>
                <a:gridCol w="6539844">
                  <a:extLst>
                    <a:ext uri="{9D8B030D-6E8A-4147-A177-3AD203B41FA5}">
                      <a16:colId xmlns:a16="http://schemas.microsoft.com/office/drawing/2014/main" val="3709285783"/>
                    </a:ext>
                  </a:extLst>
                </a:gridCol>
              </a:tblGrid>
              <a:tr h="746576">
                <a:tc>
                  <a:txBody>
                    <a:bodyPr/>
                    <a:lstStyle/>
                    <a:p>
                      <a:r>
                        <a:rPr lang="ja-JP" sz="1600" kern="1200">
                          <a:effectLst/>
                        </a:rPr>
                        <a:t>世界人権宣言</a:t>
                      </a:r>
                      <a:endParaRPr lang="ja-JP" sz="1600" kern="100">
                        <a:effectLst/>
                        <a:latin typeface="+mn-ea"/>
                        <a:ea typeface="+mn-ea"/>
                        <a:cs typeface="ＭＳ Ｐゴシック" panose="020B0600070205080204" pitchFamily="34" charset="-128"/>
                      </a:endParaRPr>
                    </a:p>
                  </a:txBody>
                  <a:tcPr marL="62323" marR="62323" marT="48906" marB="48906" anchor="ctr"/>
                </a:tc>
                <a:tc>
                  <a:txBody>
                    <a:bodyPr/>
                    <a:lstStyle/>
                    <a:p>
                      <a:r>
                        <a:rPr lang="ja-JP" sz="1300" kern="1200">
                          <a:effectLst/>
                        </a:rPr>
                        <a:t>昭和</a:t>
                      </a:r>
                      <a:r>
                        <a:rPr lang="en-US" sz="1300" kern="1200" dirty="0">
                          <a:effectLst/>
                        </a:rPr>
                        <a:t>23</a:t>
                      </a:r>
                      <a:r>
                        <a:rPr lang="ja-JP" sz="1300" kern="1200">
                          <a:effectLst/>
                        </a:rPr>
                        <a:t>（</a:t>
                      </a:r>
                      <a:r>
                        <a:rPr lang="en-US" sz="1300" kern="1200" dirty="0">
                          <a:effectLst/>
                        </a:rPr>
                        <a:t>1948</a:t>
                      </a:r>
                      <a:r>
                        <a:rPr lang="ja-JP" sz="1300" kern="1200">
                          <a:effectLst/>
                        </a:rPr>
                        <a:t>）年に国連総会において採択。全ての人民と全ての国が達成すべき共通の基準を宣言し、現代人権法の柱石となっているもの。</a:t>
                      </a:r>
                      <a:endParaRPr lang="ja-JP" sz="1300" kern="100">
                        <a:effectLst/>
                        <a:latin typeface="+mn-ea"/>
                        <a:ea typeface="+mn-ea"/>
                        <a:cs typeface="ＭＳ Ｐゴシック" panose="020B0600070205080204" pitchFamily="34" charset="-128"/>
                      </a:endParaRPr>
                    </a:p>
                  </a:txBody>
                  <a:tcPr marL="62323" marR="62323" marT="48906" marB="48906"/>
                </a:tc>
                <a:extLst>
                  <a:ext uri="{0D108BD9-81ED-4DB2-BD59-A6C34878D82A}">
                    <a16:rowId xmlns:a16="http://schemas.microsoft.com/office/drawing/2014/main" val="2840780956"/>
                  </a:ext>
                </a:extLst>
              </a:tr>
              <a:tr h="746576">
                <a:tc>
                  <a:txBody>
                    <a:bodyPr/>
                    <a:lstStyle/>
                    <a:p>
                      <a:r>
                        <a:rPr lang="ja-JP" sz="1600" kern="1200">
                          <a:effectLst/>
                        </a:rPr>
                        <a:t>国際人権規約</a:t>
                      </a:r>
                      <a:endParaRPr lang="ja-JP" sz="1600" kern="100">
                        <a:effectLst/>
                      </a:endParaRPr>
                    </a:p>
                    <a:p>
                      <a:r>
                        <a:rPr lang="ja-JP" sz="1600" kern="1200">
                          <a:effectLst/>
                        </a:rPr>
                        <a:t>（社会権・自由権規約）</a:t>
                      </a:r>
                      <a:endParaRPr lang="ja-JP" sz="1600" kern="100">
                        <a:effectLst/>
                        <a:latin typeface="+mn-ea"/>
                        <a:ea typeface="+mn-ea"/>
                        <a:cs typeface="ＭＳ Ｐゴシック" panose="020B0600070205080204" pitchFamily="34" charset="-128"/>
                      </a:endParaRPr>
                    </a:p>
                  </a:txBody>
                  <a:tcPr marL="62323" marR="62323" marT="48906" marB="48906" anchor="ctr"/>
                </a:tc>
                <a:tc>
                  <a:txBody>
                    <a:bodyPr/>
                    <a:lstStyle/>
                    <a:p>
                      <a:r>
                        <a:rPr lang="ja-JP" sz="1300" kern="1200">
                          <a:effectLst/>
                        </a:rPr>
                        <a:t>昭和</a:t>
                      </a:r>
                      <a:r>
                        <a:rPr lang="en-US" sz="1300" kern="1200" dirty="0">
                          <a:effectLst/>
                        </a:rPr>
                        <a:t>41</a:t>
                      </a:r>
                      <a:r>
                        <a:rPr lang="ja-JP" sz="1300" kern="1200">
                          <a:effectLst/>
                        </a:rPr>
                        <a:t>（</a:t>
                      </a:r>
                      <a:r>
                        <a:rPr lang="en-US" sz="1300" kern="1200" dirty="0">
                          <a:effectLst/>
                        </a:rPr>
                        <a:t>1966</a:t>
                      </a:r>
                      <a:r>
                        <a:rPr lang="ja-JP" sz="1300" kern="1200">
                          <a:effectLst/>
                        </a:rPr>
                        <a:t>）年に国連総会において採択。世界人権宣言の内容を基礎として条約化したもの。人権諸条約の中で最も基本的かつ包括的なもので、ビジネスと人権に関する各種権利がほぼ網羅されている。</a:t>
                      </a:r>
                      <a:endParaRPr lang="ja-JP" sz="1300" kern="100">
                        <a:effectLst/>
                        <a:latin typeface="+mn-ea"/>
                        <a:ea typeface="+mn-ea"/>
                        <a:cs typeface="ＭＳ Ｐゴシック" panose="020B0600070205080204" pitchFamily="34" charset="-128"/>
                      </a:endParaRPr>
                    </a:p>
                  </a:txBody>
                  <a:tcPr marL="62323" marR="62323" marT="48906" marB="48906"/>
                </a:tc>
                <a:extLst>
                  <a:ext uri="{0D108BD9-81ED-4DB2-BD59-A6C34878D82A}">
                    <a16:rowId xmlns:a16="http://schemas.microsoft.com/office/drawing/2014/main" val="4291736225"/>
                  </a:ext>
                </a:extLst>
              </a:tr>
              <a:tr h="746576">
                <a:tc>
                  <a:txBody>
                    <a:bodyPr/>
                    <a:lstStyle/>
                    <a:p>
                      <a:r>
                        <a:rPr lang="en-US" sz="1600" kern="1200">
                          <a:effectLst/>
                        </a:rPr>
                        <a:t>ILO</a:t>
                      </a:r>
                      <a:r>
                        <a:rPr lang="ja-JP" sz="1600" kern="1200">
                          <a:effectLst/>
                        </a:rPr>
                        <a:t>中核的労働基準</a:t>
                      </a:r>
                      <a:endParaRPr lang="ja-JP" sz="1600" kern="100">
                        <a:effectLst/>
                        <a:latin typeface="+mn-ea"/>
                        <a:ea typeface="+mn-ea"/>
                        <a:cs typeface="ＭＳ Ｐゴシック" panose="020B0600070205080204" pitchFamily="34" charset="-128"/>
                      </a:endParaRPr>
                    </a:p>
                  </a:txBody>
                  <a:tcPr marL="62323" marR="62323" marT="48906" marB="48906" anchor="ctr"/>
                </a:tc>
                <a:tc>
                  <a:txBody>
                    <a:bodyPr/>
                    <a:lstStyle/>
                    <a:p>
                      <a:r>
                        <a:rPr lang="ja-JP" sz="1300" kern="1200" dirty="0">
                          <a:effectLst/>
                        </a:rPr>
                        <a:t>平成</a:t>
                      </a:r>
                      <a:r>
                        <a:rPr lang="en-US" sz="1300" kern="1200" dirty="0">
                          <a:effectLst/>
                        </a:rPr>
                        <a:t>10</a:t>
                      </a:r>
                      <a:r>
                        <a:rPr lang="ja-JP" sz="1300" kern="1200" dirty="0">
                          <a:effectLst/>
                        </a:rPr>
                        <a:t>（</a:t>
                      </a:r>
                      <a:r>
                        <a:rPr lang="en-US" sz="1300" kern="1200" dirty="0">
                          <a:effectLst/>
                        </a:rPr>
                        <a:t>1998</a:t>
                      </a:r>
                      <a:r>
                        <a:rPr lang="ja-JP" sz="1300" kern="1200" dirty="0">
                          <a:effectLst/>
                        </a:rPr>
                        <a:t>）年に</a:t>
                      </a:r>
                      <a:r>
                        <a:rPr lang="en-US" sz="1300" kern="1200" dirty="0">
                          <a:effectLst/>
                        </a:rPr>
                        <a:t>ILO</a:t>
                      </a:r>
                      <a:r>
                        <a:rPr lang="ja-JP" sz="1300" kern="1200" dirty="0">
                          <a:effectLst/>
                        </a:rPr>
                        <a:t>総会で採択された「労働における基本的原則及び権利に関する</a:t>
                      </a:r>
                      <a:r>
                        <a:rPr lang="en-US" sz="1300" kern="1200" dirty="0">
                          <a:effectLst/>
                        </a:rPr>
                        <a:t>ILO</a:t>
                      </a:r>
                      <a:r>
                        <a:rPr lang="ja-JP" sz="1300" kern="1200" dirty="0">
                          <a:effectLst/>
                        </a:rPr>
                        <a:t>宣言」において、</a:t>
                      </a:r>
                      <a:r>
                        <a:rPr lang="ja-JP" altLang="en-US" sz="1300" kern="1200" dirty="0">
                          <a:effectLst/>
                        </a:rPr>
                        <a:t>グローバル化の進んだ現代世界にあって最低限遵守されるべき基本的権利として、</a:t>
                      </a:r>
                      <a:r>
                        <a:rPr lang="ja-JP" sz="1300" kern="1200" dirty="0">
                          <a:effectLst/>
                        </a:rPr>
                        <a:t>結社の自由・団体交渉権の承認、強制労働の禁止、児童労働の禁止、差別の撤廃の</a:t>
                      </a:r>
                      <a:r>
                        <a:rPr lang="en-US" sz="1300" kern="1200" dirty="0">
                          <a:effectLst/>
                        </a:rPr>
                        <a:t>4</a:t>
                      </a:r>
                      <a:r>
                        <a:rPr lang="ja-JP" sz="1300" kern="1200" dirty="0">
                          <a:effectLst/>
                        </a:rPr>
                        <a:t>分野にわたる</a:t>
                      </a:r>
                      <a:r>
                        <a:rPr lang="ja-JP" altLang="en-US" sz="1300" kern="1200" dirty="0">
                          <a:effectLst/>
                        </a:rPr>
                        <a:t>労働に関する最低限の基準</a:t>
                      </a:r>
                      <a:r>
                        <a:rPr lang="ja-JP" sz="1300" kern="1200" dirty="0">
                          <a:effectLst/>
                        </a:rPr>
                        <a:t>を定めたもの。</a:t>
                      </a:r>
                      <a:endParaRPr lang="ja-JP" sz="1300" kern="100" dirty="0">
                        <a:effectLst/>
                        <a:latin typeface="+mn-ea"/>
                        <a:ea typeface="+mn-ea"/>
                        <a:cs typeface="ＭＳ Ｐゴシック" panose="020B0600070205080204" pitchFamily="34" charset="-128"/>
                      </a:endParaRPr>
                    </a:p>
                  </a:txBody>
                  <a:tcPr marL="62323" marR="62323" marT="48906" marB="48906"/>
                </a:tc>
                <a:extLst>
                  <a:ext uri="{0D108BD9-81ED-4DB2-BD59-A6C34878D82A}">
                    <a16:rowId xmlns:a16="http://schemas.microsoft.com/office/drawing/2014/main" val="1404299170"/>
                  </a:ext>
                </a:extLst>
              </a:tr>
              <a:tr h="746576">
                <a:tc>
                  <a:txBody>
                    <a:bodyPr/>
                    <a:lstStyle/>
                    <a:p>
                      <a:r>
                        <a:rPr lang="ja-JP" altLang="en-US" sz="1600" kern="1200">
                          <a:effectLst/>
                        </a:rPr>
                        <a:t>国連グローバル・コンパクトの</a:t>
                      </a:r>
                      <a:r>
                        <a:rPr lang="en-US" sz="1600" kern="1200">
                          <a:effectLst/>
                        </a:rPr>
                        <a:t>10</a:t>
                      </a:r>
                      <a:r>
                        <a:rPr lang="ja-JP" sz="1600" kern="1200" dirty="0">
                          <a:effectLst/>
                        </a:rPr>
                        <a:t>原則</a:t>
                      </a:r>
                      <a:endParaRPr lang="ja-JP" sz="1600" kern="100" dirty="0">
                        <a:effectLst/>
                        <a:latin typeface="+mn-ea"/>
                        <a:ea typeface="+mn-ea"/>
                        <a:cs typeface="ＭＳ Ｐゴシック" panose="020B0600070205080204" pitchFamily="34" charset="-128"/>
                      </a:endParaRPr>
                    </a:p>
                  </a:txBody>
                  <a:tcPr marL="62323" marR="62323" marT="48906" marB="48906" anchor="ctr"/>
                </a:tc>
                <a:tc>
                  <a:txBody>
                    <a:bodyPr/>
                    <a:lstStyle/>
                    <a:p>
                      <a:r>
                        <a:rPr lang="ja-JP" sz="1300" kern="1200" dirty="0">
                          <a:effectLst/>
                        </a:rPr>
                        <a:t>平成</a:t>
                      </a:r>
                      <a:r>
                        <a:rPr lang="en-US" sz="1300" kern="1200" dirty="0">
                          <a:effectLst/>
                        </a:rPr>
                        <a:t>12</a:t>
                      </a:r>
                      <a:r>
                        <a:rPr lang="ja-JP" sz="1300" kern="1200" dirty="0">
                          <a:effectLst/>
                        </a:rPr>
                        <a:t>（</a:t>
                      </a:r>
                      <a:r>
                        <a:rPr lang="en-US" sz="1300" kern="1200" dirty="0">
                          <a:effectLst/>
                        </a:rPr>
                        <a:t>2000</a:t>
                      </a:r>
                      <a:r>
                        <a:rPr lang="ja-JP" sz="1300" kern="1200" dirty="0">
                          <a:effectLst/>
                        </a:rPr>
                        <a:t>）年に発足した国連グローバル・コンパクト（</a:t>
                      </a:r>
                      <a:r>
                        <a:rPr lang="en-US" sz="1300" kern="1200" dirty="0">
                          <a:effectLst/>
                        </a:rPr>
                        <a:t>UNGC</a:t>
                      </a:r>
                      <a:r>
                        <a:rPr lang="ja-JP" sz="1300" kern="1200" dirty="0">
                          <a:effectLst/>
                        </a:rPr>
                        <a:t>）が、世界的に採択・合意された普遍的な価値として国際社会で認められている</a:t>
                      </a:r>
                      <a:r>
                        <a:rPr lang="en-US" sz="1300" kern="1200" dirty="0">
                          <a:effectLst/>
                        </a:rPr>
                        <a:t>4</a:t>
                      </a:r>
                      <a:r>
                        <a:rPr lang="ja-JP" sz="1300" kern="1200" dirty="0">
                          <a:effectLst/>
                        </a:rPr>
                        <a:t>分野（人権、労働、環境、腐敗防止）に関して定めた原則。</a:t>
                      </a:r>
                      <a:endParaRPr lang="ja-JP" sz="1300" kern="100" dirty="0">
                        <a:effectLst/>
                        <a:latin typeface="+mn-ea"/>
                        <a:ea typeface="+mn-ea"/>
                        <a:cs typeface="ＭＳ Ｐゴシック" panose="020B0600070205080204" pitchFamily="34" charset="-128"/>
                      </a:endParaRPr>
                    </a:p>
                  </a:txBody>
                  <a:tcPr marL="62323" marR="62323" marT="48906" marB="48906"/>
                </a:tc>
                <a:extLst>
                  <a:ext uri="{0D108BD9-81ED-4DB2-BD59-A6C34878D82A}">
                    <a16:rowId xmlns:a16="http://schemas.microsoft.com/office/drawing/2014/main" val="715889127"/>
                  </a:ext>
                </a:extLst>
              </a:tr>
              <a:tr h="746576">
                <a:tc>
                  <a:txBody>
                    <a:bodyPr/>
                    <a:lstStyle/>
                    <a:p>
                      <a:r>
                        <a:rPr lang="en-US" sz="1600" kern="1200">
                          <a:effectLst/>
                        </a:rPr>
                        <a:t>OECD</a:t>
                      </a:r>
                      <a:r>
                        <a:rPr lang="ja-JP" sz="1600" kern="1200">
                          <a:effectLst/>
                        </a:rPr>
                        <a:t>多国籍企業行動指針</a:t>
                      </a:r>
                      <a:endParaRPr lang="ja-JP" sz="1600" kern="100">
                        <a:effectLst/>
                        <a:latin typeface="+mn-ea"/>
                        <a:ea typeface="+mn-ea"/>
                        <a:cs typeface="ＭＳ Ｐゴシック" panose="020B0600070205080204" pitchFamily="34" charset="-128"/>
                      </a:endParaRPr>
                    </a:p>
                  </a:txBody>
                  <a:tcPr marL="62323" marR="62323" marT="48906" marB="48906" anchor="ctr"/>
                </a:tc>
                <a:tc>
                  <a:txBody>
                    <a:bodyPr/>
                    <a:lstStyle/>
                    <a:p>
                      <a:r>
                        <a:rPr lang="ja-JP" sz="1300" kern="1200" dirty="0">
                          <a:effectLst/>
                        </a:rPr>
                        <a:t>昭和</a:t>
                      </a:r>
                      <a:r>
                        <a:rPr lang="en-US" sz="1300" kern="1200" dirty="0">
                          <a:effectLst/>
                        </a:rPr>
                        <a:t>51</a:t>
                      </a:r>
                      <a:r>
                        <a:rPr lang="ja-JP" sz="1300" kern="1200" dirty="0">
                          <a:effectLst/>
                        </a:rPr>
                        <a:t>（</a:t>
                      </a:r>
                      <a:r>
                        <a:rPr lang="en-US" sz="1300" kern="1200" dirty="0">
                          <a:effectLst/>
                        </a:rPr>
                        <a:t>1976</a:t>
                      </a:r>
                      <a:r>
                        <a:rPr lang="ja-JP" sz="1300" kern="1200" dirty="0">
                          <a:effectLst/>
                        </a:rPr>
                        <a:t>）年に</a:t>
                      </a:r>
                      <a:r>
                        <a:rPr lang="en-US" sz="1300" kern="1200" dirty="0">
                          <a:effectLst/>
                        </a:rPr>
                        <a:t>OECD</a:t>
                      </a:r>
                      <a:r>
                        <a:rPr lang="ja-JP" sz="1300" kern="1200" dirty="0">
                          <a:effectLst/>
                        </a:rPr>
                        <a:t>によって策定された。多国籍企業に対して、企業に対して期待される責任ある行動を自主的にとるよう勧告するもの。</a:t>
                      </a:r>
                      <a:r>
                        <a:rPr lang="ja-JP" altLang="en-US" sz="1300" kern="1200" dirty="0">
                          <a:effectLst/>
                        </a:rPr>
                        <a:t>平成</a:t>
                      </a:r>
                      <a:r>
                        <a:rPr lang="en-US" altLang="ja-JP" sz="1300" kern="1200" dirty="0">
                          <a:effectLst/>
                        </a:rPr>
                        <a:t>23</a:t>
                      </a:r>
                      <a:r>
                        <a:rPr lang="ja-JP" altLang="en-US" sz="1300" kern="1200" dirty="0">
                          <a:effectLst/>
                        </a:rPr>
                        <a:t>（</a:t>
                      </a:r>
                      <a:r>
                        <a:rPr lang="en-US" sz="1300" kern="1200" dirty="0">
                          <a:effectLst/>
                        </a:rPr>
                        <a:t>2011</a:t>
                      </a:r>
                      <a:r>
                        <a:rPr lang="ja-JP" altLang="en-US" sz="1300" kern="1200" dirty="0">
                          <a:effectLst/>
                        </a:rPr>
                        <a:t>）</a:t>
                      </a:r>
                      <a:r>
                        <a:rPr lang="ja-JP" sz="1300" kern="1200" dirty="0">
                          <a:effectLst/>
                        </a:rPr>
                        <a:t>年の改訂では、企業の人権尊重の責任を明記した章の新設、人権デュー・ディリジェンス実施の規定などが盛り込まれた。</a:t>
                      </a:r>
                      <a:endParaRPr lang="ja-JP" sz="1300" kern="100" dirty="0">
                        <a:effectLst/>
                        <a:latin typeface="+mn-ea"/>
                        <a:ea typeface="+mn-ea"/>
                        <a:cs typeface="ＭＳ Ｐゴシック" panose="020B0600070205080204" pitchFamily="34" charset="-128"/>
                      </a:endParaRPr>
                    </a:p>
                  </a:txBody>
                  <a:tcPr marL="62323" marR="62323" marT="48906" marB="48906"/>
                </a:tc>
                <a:extLst>
                  <a:ext uri="{0D108BD9-81ED-4DB2-BD59-A6C34878D82A}">
                    <a16:rowId xmlns:a16="http://schemas.microsoft.com/office/drawing/2014/main" val="1792063880"/>
                  </a:ext>
                </a:extLst>
              </a:tr>
              <a:tr h="746576">
                <a:tc>
                  <a:txBody>
                    <a:bodyPr/>
                    <a:lstStyle/>
                    <a:p>
                      <a:r>
                        <a:rPr lang="en-US" sz="1600" kern="1200">
                          <a:effectLst/>
                        </a:rPr>
                        <a:t>ISO26000</a:t>
                      </a:r>
                      <a:endParaRPr lang="ja-JP" sz="1600" kern="100">
                        <a:effectLst/>
                        <a:latin typeface="+mn-ea"/>
                        <a:ea typeface="+mn-ea"/>
                        <a:cs typeface="ＭＳ Ｐゴシック" panose="020B0600070205080204" pitchFamily="34" charset="-128"/>
                      </a:endParaRPr>
                    </a:p>
                  </a:txBody>
                  <a:tcPr marL="62323" marR="62323" marT="48906" marB="48906" anchor="ctr"/>
                </a:tc>
                <a:tc>
                  <a:txBody>
                    <a:bodyPr/>
                    <a:lstStyle/>
                    <a:p>
                      <a:r>
                        <a:rPr lang="ja-JP" sz="1300" kern="1200" dirty="0">
                          <a:effectLst/>
                        </a:rPr>
                        <a:t>平成</a:t>
                      </a:r>
                      <a:r>
                        <a:rPr lang="en-US" sz="1300" kern="1200" dirty="0">
                          <a:effectLst/>
                        </a:rPr>
                        <a:t>22</a:t>
                      </a:r>
                      <a:r>
                        <a:rPr lang="ja-JP" sz="1300" kern="1200" dirty="0">
                          <a:effectLst/>
                        </a:rPr>
                        <a:t>（</a:t>
                      </a:r>
                      <a:r>
                        <a:rPr lang="en-US" sz="1300" kern="1200" dirty="0">
                          <a:effectLst/>
                        </a:rPr>
                        <a:t>2010</a:t>
                      </a:r>
                      <a:r>
                        <a:rPr lang="ja-JP" sz="1300" kern="1200" dirty="0">
                          <a:effectLst/>
                        </a:rPr>
                        <a:t>）年発行の</a:t>
                      </a:r>
                      <a:r>
                        <a:rPr lang="en-US" sz="1300" kern="1200" dirty="0">
                          <a:effectLst/>
                        </a:rPr>
                        <a:t>ISO</a:t>
                      </a:r>
                      <a:r>
                        <a:rPr lang="ja-JP" sz="1300" kern="1200" dirty="0">
                          <a:effectLst/>
                        </a:rPr>
                        <a:t>国際規格。「社会的責任に関する手引」として、官民両セクター、非営利などあらゆる組織が社会的責任を果たす際のガイダンスとされる。</a:t>
                      </a:r>
                      <a:endParaRPr lang="ja-JP" sz="1300" kern="100" dirty="0">
                        <a:effectLst/>
                        <a:latin typeface="+mn-ea"/>
                        <a:ea typeface="+mn-ea"/>
                        <a:cs typeface="ＭＳ Ｐゴシック" panose="020B0600070205080204" pitchFamily="34" charset="-128"/>
                      </a:endParaRPr>
                    </a:p>
                  </a:txBody>
                  <a:tcPr marL="62323" marR="62323" marT="48906" marB="48906"/>
                </a:tc>
                <a:extLst>
                  <a:ext uri="{0D108BD9-81ED-4DB2-BD59-A6C34878D82A}">
                    <a16:rowId xmlns:a16="http://schemas.microsoft.com/office/drawing/2014/main" val="1464490238"/>
                  </a:ext>
                </a:extLst>
              </a:tr>
              <a:tr h="746576">
                <a:tc>
                  <a:txBody>
                    <a:bodyPr/>
                    <a:lstStyle/>
                    <a:p>
                      <a:r>
                        <a:rPr lang="ja-JP" sz="1600" kern="1200">
                          <a:effectLst/>
                        </a:rPr>
                        <a:t>国連指導原則</a:t>
                      </a:r>
                      <a:endParaRPr lang="en-US" altLang="ja-JP" sz="1600" kern="1200" dirty="0">
                        <a:effectLst/>
                      </a:endParaRPr>
                    </a:p>
                    <a:p>
                      <a:r>
                        <a:rPr lang="ja-JP" sz="1600" kern="1200">
                          <a:effectLst/>
                        </a:rPr>
                        <a:t>報告フレームワーク</a:t>
                      </a:r>
                      <a:endParaRPr lang="ja-JP" sz="1600" kern="100">
                        <a:effectLst/>
                        <a:latin typeface="+mn-ea"/>
                        <a:ea typeface="+mn-ea"/>
                        <a:cs typeface="ＭＳ Ｐゴシック" panose="020B0600070205080204" pitchFamily="34" charset="-128"/>
                      </a:endParaRPr>
                    </a:p>
                  </a:txBody>
                  <a:tcPr marL="62323" marR="62323" marT="48906" marB="48906" anchor="ctr"/>
                </a:tc>
                <a:tc>
                  <a:txBody>
                    <a:bodyPr/>
                    <a:lstStyle/>
                    <a:p>
                      <a:r>
                        <a:rPr lang="ja-JP" sz="1300" kern="1200" dirty="0">
                          <a:effectLst/>
                        </a:rPr>
                        <a:t>国連「ビジネスと人権に関する指導原則」に沿って企業が人権課題の報告を行うための初の包括的ガイダンスとして、平成</a:t>
                      </a:r>
                      <a:r>
                        <a:rPr lang="en-US" sz="1300" kern="1200" dirty="0">
                          <a:effectLst/>
                        </a:rPr>
                        <a:t>27</a:t>
                      </a:r>
                      <a:r>
                        <a:rPr lang="ja-JP" sz="1300" kern="1200" dirty="0">
                          <a:effectLst/>
                        </a:rPr>
                        <a:t>（</a:t>
                      </a:r>
                      <a:r>
                        <a:rPr lang="en-US" sz="1300" kern="1200" dirty="0">
                          <a:effectLst/>
                        </a:rPr>
                        <a:t>2015</a:t>
                      </a:r>
                      <a:r>
                        <a:rPr lang="ja-JP" sz="1300" kern="1200" dirty="0">
                          <a:effectLst/>
                        </a:rPr>
                        <a:t>）年に</a:t>
                      </a:r>
                      <a:r>
                        <a:rPr lang="en-US" sz="1300" kern="1200" dirty="0">
                          <a:effectLst/>
                        </a:rPr>
                        <a:t>Shift</a:t>
                      </a:r>
                      <a:r>
                        <a:rPr lang="ja-JP" sz="1300" kern="1200" dirty="0">
                          <a:effectLst/>
                        </a:rPr>
                        <a:t>（指導原則の策定を主導したラギー氏らによる研究機関）らが作成。</a:t>
                      </a:r>
                      <a:endParaRPr lang="ja-JP" sz="1300" kern="100" dirty="0">
                        <a:effectLst/>
                        <a:latin typeface="+mn-ea"/>
                        <a:ea typeface="+mn-ea"/>
                        <a:cs typeface="ＭＳ Ｐゴシック" panose="020B0600070205080204" pitchFamily="34" charset="-128"/>
                      </a:endParaRPr>
                    </a:p>
                  </a:txBody>
                  <a:tcPr marL="62323" marR="62323" marT="48906" marB="48906"/>
                </a:tc>
                <a:extLst>
                  <a:ext uri="{0D108BD9-81ED-4DB2-BD59-A6C34878D82A}">
                    <a16:rowId xmlns:a16="http://schemas.microsoft.com/office/drawing/2014/main" val="2809712083"/>
                  </a:ext>
                </a:extLst>
              </a:tr>
            </a:tbl>
          </a:graphicData>
        </a:graphic>
      </p:graphicFrame>
      <p:sp>
        <p:nvSpPr>
          <p:cNvPr id="3" name="Rectangle 1">
            <a:extLst>
              <a:ext uri="{FF2B5EF4-FFF2-40B4-BE49-F238E27FC236}">
                <a16:creationId xmlns:a16="http://schemas.microsoft.com/office/drawing/2014/main" id="{DCD7E54F-36E6-0C4A-9A66-F648B2DF7665}"/>
              </a:ext>
            </a:extLst>
          </p:cNvPr>
          <p:cNvSpPr>
            <a:spLocks noChangeArrowheads="1"/>
          </p:cNvSpPr>
          <p:nvPr/>
        </p:nvSpPr>
        <p:spPr bwMode="auto">
          <a:xfrm>
            <a:off x="417513" y="2106613"/>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0350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7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m&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r6.Rr.kSNqX48NYbvwOi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T Proposal Template_J_20171226">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ptx[読み取り専用]" id="{A890BDA8-6399-4F00-B725-6BBBFB7EB5EB}" vid="{2BC6E4B1-5698-4F7A-AD0D-666CC116C81F}"/>
    </a:ext>
  </a:extLst>
</a:theme>
</file>

<file path=ppt/theme/theme10.xml><?xml version="1.0" encoding="utf-8"?>
<a:theme xmlns:a="http://schemas.openxmlformats.org/drawingml/2006/main" name="社内限定テンプレート_社内資料用_20161001_補足版">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dirty="0" smtClean="0"/>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プレゼンテーション3" id="{1BB01A0B-45AC-49BF-AFDC-22ABC6F55CF5}" vid="{71979F2B-0E0E-4E66-88DF-261B9910551A}"/>
    </a:ext>
  </a:extLst>
</a:theme>
</file>

<file path=ppt/theme/theme11.xml><?xml version="1.0" encoding="utf-8"?>
<a:theme xmlns:a="http://schemas.openxmlformats.org/drawingml/2006/main" name="DT Proposal Template_J_20170106">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1"/>
          </a:solidFill>
        </a:ln>
      </a:spPr>
      <a:bodyPr wrap="none" lIns="36000" tIns="36000" rIns="36000" bIns="36000" rtlCol="0" anchor="ctr" anchorCtr="0">
        <a:spAutoFit/>
      </a:bodyPr>
      <a:lstStyle>
        <a:defPPr>
          <a:spcBef>
            <a:spcPts val="0"/>
          </a:spcBef>
          <a:buSzPct val="100000"/>
          <a:defRPr kumimoji="1" sz="120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106.pptx" id="{02C8819F-3630-49A7-AB24-514B831A9AF5}" vid="{AA43E6E4-694E-42C3-8732-A8E76B6AE208}"/>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T Proposal Template_J_20171226_補足版">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chor="ctr">
        <a:spAutoFit/>
      </a:bodyPr>
      <a:lstStyle>
        <a:defPPr>
          <a:spcBef>
            <a:spcPts val="600"/>
          </a:spcBef>
          <a:buSzPct val="100000"/>
          <a:defRPr kumimoji="1" sz="1200" dirty="0" err="1"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ptx[読み取り専用]" id="{A890BDA8-6399-4F00-B725-6BBBFB7EB5EB}" vid="{839BE9AB-DAAA-497E-BC68-090368F2A35E}"/>
    </a:ext>
  </a:extLst>
</a:theme>
</file>

<file path=ppt/theme/theme3.xml><?xml version="1.0" encoding="utf-8"?>
<a:theme xmlns:a="http://schemas.openxmlformats.org/drawingml/2006/main" name="Tohmatsu Seminar Template（Small）_J_20150401_補足版（本文あり）">
  <a:themeElements>
    <a:clrScheme name="ユーザー定義 1">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rtlCol="0" anchor="ctr"/>
      <a:lstStyle>
        <a:defPPr algn="ctr">
          <a:defRPr kumimoji="1"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kumimoji="1" sz="1600" dirty="0" err="1" smtClean="0"/>
        </a:defPPr>
      </a:lstStyle>
    </a:txDef>
  </a:objectDefaults>
  <a:extraClrSchemeLst/>
</a:theme>
</file>

<file path=ppt/theme/theme4.xml><?xml version="1.0" encoding="utf-8"?>
<a:theme xmlns:a="http://schemas.openxmlformats.org/drawingml/2006/main" name="Tohmatsu Seminar Template (Small)_J（DTC）_20150401">
  <a:themeElements>
    <a:clrScheme name="ユーザー定義 1">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lstStyle>
        <a:defPPr algn="ctr">
          <a:defRPr kumimoji="1"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600" dirty="0" err="1" smtClean="0">
            <a:latin typeface="+mn-lt"/>
            <a:ea typeface="+mj-ea"/>
          </a:defRPr>
        </a:defPPr>
      </a:lstStyle>
    </a:txDef>
  </a:objectDefaults>
  <a:extraClrSchemeLst/>
</a:theme>
</file>

<file path=ppt/theme/theme5.xml><?xml version="1.0" encoding="utf-8"?>
<a:theme xmlns:a="http://schemas.openxmlformats.org/drawingml/2006/main" name="4_DT Proposal Template_J_20171226">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ptx[読み取り専用]" id="{A890BDA8-6399-4F00-B725-6BBBFB7EB5EB}" vid="{2BC6E4B1-5698-4F7A-AD0D-666CC116C81F}"/>
    </a:ext>
  </a:extLst>
</a:theme>
</file>

<file path=ppt/theme/theme6.xml><?xml version="1.0" encoding="utf-8"?>
<a:theme xmlns:a="http://schemas.openxmlformats.org/drawingml/2006/main" name="DT Proposal Template_J_20170725">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725.pptx" id="{07994069-1DF6-4627-8EA2-CF7910E22E88}" vid="{2E871B81-36DB-4C24-B76F-7F67013174BD}"/>
    </a:ext>
  </a:extLst>
</a:theme>
</file>

<file path=ppt/theme/theme7.xml><?xml version="1.0" encoding="utf-8"?>
<a:theme xmlns:a="http://schemas.openxmlformats.org/drawingml/2006/main" name="1_DT Proposal Template_J_20171226">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1226.pptx[読み取り専用]" id="{A890BDA8-6399-4F00-B725-6BBBFB7EB5EB}" vid="{2BC6E4B1-5698-4F7A-AD0D-666CC116C81F}"/>
    </a:ext>
  </a:extLst>
</a:theme>
</file>

<file path=ppt/theme/theme8.xml><?xml version="1.0" encoding="utf-8"?>
<a:theme xmlns:a="http://schemas.openxmlformats.org/drawingml/2006/main" name="1_Tohmatsu Seminar Template（Small）_J_20150401_補足版（本文あり）">
  <a:themeElements>
    <a:clrScheme name="ユーザー定義 1">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rtlCol="0" anchor="ctr"/>
      <a:lstStyle>
        <a:defPPr algn="ctr">
          <a:defRPr kumimoji="1"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kumimoji="1" sz="1600" dirty="0" err="1" smtClean="0"/>
        </a:defPPr>
      </a:lstStyle>
    </a:txDef>
  </a:objectDefaults>
  <a:extraClrSchemeLst/>
</a:theme>
</file>

<file path=ppt/theme/theme9.xml><?xml version="1.0" encoding="utf-8"?>
<a:theme xmlns:a="http://schemas.openxmlformats.org/drawingml/2006/main" name="1_DT Proposal Template_J_20170725">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wrap="square" lIns="36000" tIns="36000" rIns="36000" bIns="36000" rtlCol="0" anchor="ctr"/>
      <a:lstStyle>
        <a:defPPr algn="ctr">
          <a:buFont typeface="Wingdings 2" pitchFamily="18" charset="2"/>
          <a:buNone/>
          <a:defRPr kumimoji="1" sz="1200" baseline="0" dirty="0" smtClean="0">
            <a:latin typeface="+mn-lt"/>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baseline="0" dirty="0" smtClean="0">
            <a:latin typeface="+mn-lt"/>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T Proposal Template_J（DTC）20170725.pptx" id="{07994069-1DF6-4627-8EA2-CF7910E22E88}" vid="{2E871B81-36DB-4C24-B76F-7F67013174B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f22305ae-984e-4b33-8c75-19d41b59a0ff">ver.2.31(住所の変更、DTC関与の基本的な考え方の追加、コピーライトの年変更、50周年マークの削除、セキュリティラベルの変更）</_x8aac__x660e_>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4208CA0E5DEB4459531CF13466660D4" ma:contentTypeVersion="9" ma:contentTypeDescription="新しいドキュメントを作成します。" ma:contentTypeScope="" ma:versionID="4eede20921b0ab0cd34598fdd688f733">
  <xsd:schema xmlns:xsd="http://www.w3.org/2001/XMLSchema" xmlns:xs="http://www.w3.org/2001/XMLSchema" xmlns:p="http://schemas.microsoft.com/office/2006/metadata/properties" xmlns:ns2="f22305ae-984e-4b33-8c75-19d41b59a0ff" xmlns:ns3="e4db38df-0e17-4112-ae68-23807dbc1b79" targetNamespace="http://schemas.microsoft.com/office/2006/metadata/properties" ma:root="true" ma:fieldsID="40d7949eb3de73943977dc8ef9e9998e" ns2:_="" ns3:_="">
    <xsd:import namespace="f22305ae-984e-4b33-8c75-19d41b59a0ff"/>
    <xsd:import namespace="e4db38df-0e17-4112-ae68-23807dbc1b79"/>
    <xsd:element name="properties">
      <xsd:complexType>
        <xsd:sequence>
          <xsd:element name="documentManagement">
            <xsd:complexType>
              <xsd:all>
                <xsd:element ref="ns2:_x8aac__x660e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305ae-984e-4b33-8c75-19d41b59a0ff" elementFormDefault="qualified">
    <xsd:import namespace="http://schemas.microsoft.com/office/2006/documentManagement/types"/>
    <xsd:import namespace="http://schemas.microsoft.com/office/infopath/2007/PartnerControls"/>
    <xsd:element name="_x8aac__x660e_" ma:index="4" nillable="true" ma:displayName="説明" ma:internalName="_x8aac__x660e_"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db38df-0e17-4112-ae68-23807dbc1b79" elementFormDefault="qualified">
    <xsd:import namespace="http://schemas.microsoft.com/office/2006/documentManagement/types"/>
    <xsd:import namespace="http://schemas.microsoft.com/office/infopath/2007/PartnerControls"/>
    <xsd:element name="SharedWithUsers" ma:index="9" nillable="true" ma:displayName="共有相手"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コンテンツ タイプ"/>
        <xsd:element ref="dc:title" minOccurs="0" maxOccurs="1" ma:index="3"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00DFE4-9E35-4E06-AB6D-B3B99607C6FE}">
  <ds:schemaRef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e4db38df-0e17-4112-ae68-23807dbc1b79"/>
    <ds:schemaRef ds:uri="f22305ae-984e-4b33-8c75-19d41b59a0ff"/>
    <ds:schemaRef ds:uri="http://www.w3.org/XML/1998/namespace"/>
  </ds:schemaRefs>
</ds:datastoreItem>
</file>

<file path=customXml/itemProps2.xml><?xml version="1.0" encoding="utf-8"?>
<ds:datastoreItem xmlns:ds="http://schemas.openxmlformats.org/officeDocument/2006/customXml" ds:itemID="{D34997F9-89EC-42E4-9A24-BC0FC8022C3C}">
  <ds:schemaRefs>
    <ds:schemaRef ds:uri="http://schemas.microsoft.com/sharepoint/v3/contenttype/forms"/>
  </ds:schemaRefs>
</ds:datastoreItem>
</file>

<file path=customXml/itemProps3.xml><?xml version="1.0" encoding="utf-8"?>
<ds:datastoreItem xmlns:ds="http://schemas.openxmlformats.org/officeDocument/2006/customXml" ds:itemID="{4A5B28ED-8B48-4D0D-9014-25E4A6326D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2305ae-984e-4b33-8c75-19d41b59a0ff"/>
    <ds:schemaRef ds:uri="e4db38df-0e17-4112-ae68-23807dbc1b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G_Tohmatsu Proposal Template_J_2016</Template>
  <TotalTime>0</TotalTime>
  <Words>6411</Words>
  <Application>Microsoft Office PowerPoint</Application>
  <PresentationFormat>A4 210 x 297 mm</PresentationFormat>
  <Paragraphs>747</Paragraphs>
  <Slides>37</Slides>
  <Notes>8</Notes>
  <HiddenSlides>0</HiddenSlides>
  <MMClips>0</MMClips>
  <ScaleCrop>false</ScaleCrop>
  <HeadingPairs>
    <vt:vector size="8" baseType="variant">
      <vt:variant>
        <vt:lpstr>使用されているフォント</vt:lpstr>
      </vt:variant>
      <vt:variant>
        <vt:i4>7</vt:i4>
      </vt:variant>
      <vt:variant>
        <vt:lpstr>テーマ</vt:lpstr>
      </vt:variant>
      <vt:variant>
        <vt:i4>11</vt:i4>
      </vt:variant>
      <vt:variant>
        <vt:lpstr>埋め込まれた OLE サーバー</vt:lpstr>
      </vt:variant>
      <vt:variant>
        <vt:i4>1</vt:i4>
      </vt:variant>
      <vt:variant>
        <vt:lpstr>スライド タイトル</vt:lpstr>
      </vt:variant>
      <vt:variant>
        <vt:i4>37</vt:i4>
      </vt:variant>
    </vt:vector>
  </HeadingPairs>
  <TitlesOfParts>
    <vt:vector size="56" baseType="lpstr">
      <vt:lpstr>ＭＳ Ｐゴシック</vt:lpstr>
      <vt:lpstr>ＭＳ Ｐゴシック</vt:lpstr>
      <vt:lpstr>Arial</vt:lpstr>
      <vt:lpstr>Calibri</vt:lpstr>
      <vt:lpstr>Verdana</vt:lpstr>
      <vt:lpstr>Wingdings</vt:lpstr>
      <vt:lpstr>Wingdings 2</vt:lpstr>
      <vt:lpstr>DT Proposal Template_J_20171226</vt:lpstr>
      <vt:lpstr>DT Proposal Template_J_20171226_補足版</vt:lpstr>
      <vt:lpstr>Tohmatsu Seminar Template（Small）_J_20150401_補足版（本文あり）</vt:lpstr>
      <vt:lpstr>Tohmatsu Seminar Template (Small)_J（DTC）_20150401</vt:lpstr>
      <vt:lpstr>4_DT Proposal Template_J_20171226</vt:lpstr>
      <vt:lpstr>DT Proposal Template_J_20170725</vt:lpstr>
      <vt:lpstr>1_DT Proposal Template_J_20171226</vt:lpstr>
      <vt:lpstr>1_Tohmatsu Seminar Template（Small）_J_20150401_補足版（本文あり）</vt:lpstr>
      <vt:lpstr>1_DT Proposal Template_J_20170725</vt:lpstr>
      <vt:lpstr>社内限定テンプレート_社内資料用_20161001_補足版</vt:lpstr>
      <vt:lpstr>DT Proposal Template_J_20170106</vt:lpstr>
      <vt:lpstr>think-cell スライド</vt:lpstr>
      <vt:lpstr>「ビジネスと人権」に関する企業研修</vt:lpstr>
      <vt:lpstr>PowerPoint プレゼンテーション</vt:lpstr>
      <vt:lpstr>PowerPoint プレゼンテーション</vt:lpstr>
      <vt:lpstr>人権とは何か/企業による人権対応への注目の高まり</vt:lpstr>
      <vt:lpstr>ビジネスと人権に関する指導原則（「指導原則」）と国別行動計画（NAP）の策定</vt:lpstr>
      <vt:lpstr>企業が尊重すべき人権の主体（ライツホルダー）</vt:lpstr>
      <vt:lpstr>企業が人権に負の影響を及ぼす形態</vt:lpstr>
      <vt:lpstr>人権に関するリスク</vt:lpstr>
      <vt:lpstr>人権に関する主要な国際ルール／フレームワーク／ガイドライン</vt:lpstr>
      <vt:lpstr>人権に関するリスクの全体像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4-1_提案書／見積書テンプレート</dc:title>
  <dc:creator/>
  <cp:keywords>cf</cp:keywords>
  <cp:lastModifiedBy/>
  <cp:revision>1</cp:revision>
  <dcterms:created xsi:type="dcterms:W3CDTF">2016-07-19T01:39:41Z</dcterms:created>
  <dcterms:modified xsi:type="dcterms:W3CDTF">2021-03-29T10:13:28Z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0x010100D4208CA0E5DEB4459531CF13466660D4</vt:lpwstr>
  </property>
</Properties>
</file>